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s/slide76.xml" ContentType="application/vnd.openxmlformats-officedocument.presentationml.slide+xml"/>
  <Override PartName="/ppt/slides/slide94.xml" ContentType="application/vnd.openxmlformats-officedocument.presentationml.slide+xml"/>
  <Override PartName="/ppt/slides/slide113.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83.xml" ContentType="application/vnd.openxmlformats-officedocument.presentationml.slide+xml"/>
  <Override PartName="/ppt/slides/slide102.xml" ContentType="application/vnd.openxmlformats-officedocument.presentationml.slide+xml"/>
  <Override PartName="/ppt/slideLayouts/slideLayout6.xml" ContentType="application/vnd.openxmlformats-officedocument.presentationml.slideLayout+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docProps/custom.xml" ContentType="application/vnd.openxmlformats-officedocument.custom-properties+xml"/>
  <Override PartName="/ppt/slides/slide99.xml" ContentType="application/vnd.openxmlformats-officedocument.presentationml.slide+xml"/>
  <Override PartName="/ppt/slides/slide118.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77.xml" ContentType="application/vnd.openxmlformats-officedocument.presentationml.slide+xml"/>
  <Override PartName="/ppt/slides/slide88.xml" ContentType="application/vnd.openxmlformats-officedocument.presentationml.slide+xml"/>
  <Override PartName="/ppt/slides/slide107.xml" ContentType="application/vnd.openxmlformats-officedocument.presentationml.slide+xml"/>
  <Override PartName="/ppt/viewProps.xml" ContentType="application/vnd.openxmlformats-officedocument.presentationml.viewProps+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s/slide66.xml" ContentType="application/vnd.openxmlformats-officedocument.presentationml.slide+xml"/>
  <Override PartName="/ppt/slides/slide95.xml" ContentType="application/vnd.openxmlformats-officedocument.presentationml.slide+xml"/>
  <Override PartName="/ppt/slides/slide103.xml" ContentType="application/vnd.openxmlformats-officedocument.presentationml.slide+xml"/>
  <Override PartName="/ppt/slides/slide114.xml" ContentType="application/vnd.openxmlformats-officedocument.presentationml.slide+xml"/>
  <Override PartName="/ppt/slideLayouts/slideLayout7.xml" ContentType="application/vnd.openxmlformats-officedocument.presentationml.slideLayout+xml"/>
  <Default Extension="png" ContentType="image/png"/>
  <Default Extension="bin" ContentType="application/vnd.openxmlformats-officedocument.oleObject"/>
  <Override PartName="/ppt/notesSlides/notesSlide3.xml" ContentType="application/vnd.openxmlformats-officedocument.presentationml.notesSlide+xml"/>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s/slide44.xml" ContentType="application/vnd.openxmlformats-officedocument.presentationml.slide+xml"/>
  <Override PartName="/ppt/slides/slide62.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Override PartName="/ppt/slides/slide110.xml" ContentType="application/vnd.openxmlformats-officedocument.presentationml.slide+xml"/>
  <Override PartName="/ppt/slideLayouts/slideLayout3.xml" ContentType="application/vnd.openxmlformats-officedocument.presentationml.slideLayout+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Override PartName="/ppt/slides/slide119.xml" ContentType="application/vnd.openxmlformats-officedocument.presentationml.slide+xml"/>
  <Override PartName="/ppt/slideLayouts/slideLayout10.xml" ContentType="application/vnd.openxmlformats-officedocument.presentationml.slideLayout+xml"/>
  <Default Extension="vml" ContentType="application/vnd.openxmlformats-officedocument.vmlDrawing"/>
  <Default Extension="gif" ContentType="image/gif"/>
  <Override PartName="/ppt/slides/slide89.xml" ContentType="application/vnd.openxmlformats-officedocument.presentationml.slide+xml"/>
  <Override PartName="/ppt/slides/slide98.xml" ContentType="application/vnd.openxmlformats-officedocument.presentationml.slide+xml"/>
  <Override PartName="/ppt/slides/slide108.xml" ContentType="application/vnd.openxmlformats-officedocument.presentationml.slide+xml"/>
  <Override PartName="/ppt/slides/slide117.xml" ContentType="application/vnd.openxmlformats-officedocument.presentationml.slide+xml"/>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slides/slide78.xml" ContentType="application/vnd.openxmlformats-officedocument.presentationml.slide+xml"/>
  <Override PartName="/ppt/slides/slide87.xml" ContentType="application/vnd.openxmlformats-officedocument.presentationml.slide+xml"/>
  <Override PartName="/ppt/slides/slide96.xml" ContentType="application/vnd.openxmlformats-officedocument.presentationml.slide+xml"/>
  <Override PartName="/ppt/slides/slide106.xml" ContentType="application/vnd.openxmlformats-officedocument.presentationml.slide+xml"/>
  <Override PartName="/ppt/slides/slide115.xml" ContentType="application/vnd.openxmlformats-officedocument.presentationml.slide+xml"/>
  <Override PartName="/ppt/handoutMasters/handoutMaster1.xml" ContentType="application/vnd.openxmlformats-officedocument.presentationml.handoutMaster+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s/slide104.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s/slide92.xml" ContentType="application/vnd.openxmlformats-officedocument.presentationml.slide+xml"/>
  <Override PartName="/ppt/slides/slide111.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slides/slide100.xml" ContentType="application/vnd.openxmlformats-officedocument.presentationml.slide+xml"/>
  <Default Extension="wmf" ContentType="image/x-wmf"/>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slides/slide79.xml" ContentType="application/vnd.openxmlformats-officedocument.presentationml.slide+xml"/>
  <Override PartName="/ppt/slides/slide109.xml" ContentType="application/vnd.openxmlformats-officedocument.presentationml.slide+xml"/>
  <Override PartName="/ppt/slides/slide7.xml" ContentType="application/vnd.openxmlformats-officedocument.presentationml.slide+xml"/>
  <Override PartName="/ppt/slides/slide68.xml" ContentType="application/vnd.openxmlformats-officedocument.presentationml.slide+xml"/>
  <Override PartName="/ppt/slides/slide97.xml" ContentType="application/vnd.openxmlformats-officedocument.presentationml.slide+xml"/>
  <Override PartName="/ppt/slides/slide116.xml" ContentType="application/vnd.openxmlformats-officedocument.presentationml.slide+xml"/>
  <Override PartName="/ppt/slideLayouts/slideLayout9.xml" ContentType="application/vnd.openxmlformats-officedocument.presentationml.slideLayout+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05.xml" ContentType="application/vnd.openxmlformats-officedocument.presentationml.slide+xml"/>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s/slide93.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Layouts/slideLayout5.xml" ContentType="application/vnd.openxmlformats-officedocument.presentationml.slideLayout+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Default Extension="jpeg" ContentType="image/jpeg"/>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27" r:id="rId1"/>
  </p:sldMasterIdLst>
  <p:notesMasterIdLst>
    <p:notesMasterId r:id="rId121"/>
  </p:notesMasterIdLst>
  <p:handoutMasterIdLst>
    <p:handoutMasterId r:id="rId122"/>
  </p:handoutMasterIdLst>
  <p:sldIdLst>
    <p:sldId id="336" r:id="rId2"/>
    <p:sldId id="973" r:id="rId3"/>
    <p:sldId id="980" r:id="rId4"/>
    <p:sldId id="981" r:id="rId5"/>
    <p:sldId id="1064" r:id="rId6"/>
    <p:sldId id="972" r:id="rId7"/>
    <p:sldId id="985" r:id="rId8"/>
    <p:sldId id="986" r:id="rId9"/>
    <p:sldId id="988" r:id="rId10"/>
    <p:sldId id="1067" r:id="rId11"/>
    <p:sldId id="1068" r:id="rId12"/>
    <p:sldId id="1065" r:id="rId13"/>
    <p:sldId id="1066" r:id="rId14"/>
    <p:sldId id="989" r:id="rId15"/>
    <p:sldId id="990" r:id="rId16"/>
    <p:sldId id="1070" r:id="rId17"/>
    <p:sldId id="1069" r:id="rId18"/>
    <p:sldId id="1071" r:id="rId19"/>
    <p:sldId id="1072" r:id="rId20"/>
    <p:sldId id="1073" r:id="rId21"/>
    <p:sldId id="1076" r:id="rId22"/>
    <p:sldId id="1074" r:id="rId23"/>
    <p:sldId id="1075" r:id="rId24"/>
    <p:sldId id="1077" r:id="rId25"/>
    <p:sldId id="994" r:id="rId26"/>
    <p:sldId id="991" r:id="rId27"/>
    <p:sldId id="992" r:id="rId28"/>
    <p:sldId id="993" r:id="rId29"/>
    <p:sldId id="995" r:id="rId30"/>
    <p:sldId id="1008" r:id="rId31"/>
    <p:sldId id="1021" r:id="rId32"/>
    <p:sldId id="1023" r:id="rId33"/>
    <p:sldId id="1022" r:id="rId34"/>
    <p:sldId id="1020" r:id="rId35"/>
    <p:sldId id="1027" r:id="rId36"/>
    <p:sldId id="1028" r:id="rId37"/>
    <p:sldId id="1029" r:id="rId38"/>
    <p:sldId id="1036" r:id="rId39"/>
    <p:sldId id="1084" r:id="rId40"/>
    <p:sldId id="1085" r:id="rId41"/>
    <p:sldId id="1086" r:id="rId42"/>
    <p:sldId id="1087" r:id="rId43"/>
    <p:sldId id="1088" r:id="rId44"/>
    <p:sldId id="1043" r:id="rId45"/>
    <p:sldId id="1089" r:id="rId46"/>
    <p:sldId id="1044" r:id="rId47"/>
    <p:sldId id="1045" r:id="rId48"/>
    <p:sldId id="1046" r:id="rId49"/>
    <p:sldId id="1047" r:id="rId50"/>
    <p:sldId id="1039" r:id="rId51"/>
    <p:sldId id="1040" r:id="rId52"/>
    <p:sldId id="1090" r:id="rId53"/>
    <p:sldId id="1091" r:id="rId54"/>
    <p:sldId id="1092" r:id="rId55"/>
    <p:sldId id="1093" r:id="rId56"/>
    <p:sldId id="1095" r:id="rId57"/>
    <p:sldId id="1094" r:id="rId58"/>
    <p:sldId id="1096" r:id="rId59"/>
    <p:sldId id="1098" r:id="rId60"/>
    <p:sldId id="1097" r:id="rId61"/>
    <p:sldId id="1099" r:id="rId62"/>
    <p:sldId id="1104" r:id="rId63"/>
    <p:sldId id="1102" r:id="rId64"/>
    <p:sldId id="1100" r:id="rId65"/>
    <p:sldId id="1103" r:id="rId66"/>
    <p:sldId id="1101" r:id="rId67"/>
    <p:sldId id="1105" r:id="rId68"/>
    <p:sldId id="1106" r:id="rId69"/>
    <p:sldId id="1111" r:id="rId70"/>
    <p:sldId id="1112" r:id="rId71"/>
    <p:sldId id="1110" r:id="rId72"/>
    <p:sldId id="1109" r:id="rId73"/>
    <p:sldId id="1108" r:id="rId74"/>
    <p:sldId id="1113" r:id="rId75"/>
    <p:sldId id="1107" r:id="rId76"/>
    <p:sldId id="1115" r:id="rId77"/>
    <p:sldId id="1117" r:id="rId78"/>
    <p:sldId id="1116" r:id="rId79"/>
    <p:sldId id="1114" r:id="rId80"/>
    <p:sldId id="1120" r:id="rId81"/>
    <p:sldId id="1121" r:id="rId82"/>
    <p:sldId id="1119" r:id="rId83"/>
    <p:sldId id="1118" r:id="rId84"/>
    <p:sldId id="1122" r:id="rId85"/>
    <p:sldId id="1123" r:id="rId86"/>
    <p:sldId id="1142" r:id="rId87"/>
    <p:sldId id="1141" r:id="rId88"/>
    <p:sldId id="1140" r:id="rId89"/>
    <p:sldId id="1139" r:id="rId90"/>
    <p:sldId id="1138" r:id="rId91"/>
    <p:sldId id="1135" r:id="rId92"/>
    <p:sldId id="1137" r:id="rId93"/>
    <p:sldId id="1136" r:id="rId94"/>
    <p:sldId id="1134" r:id="rId95"/>
    <p:sldId id="1133" r:id="rId96"/>
    <p:sldId id="1132" r:id="rId97"/>
    <p:sldId id="1131" r:id="rId98"/>
    <p:sldId id="1130" r:id="rId99"/>
    <p:sldId id="1129" r:id="rId100"/>
    <p:sldId id="1128" r:id="rId101"/>
    <p:sldId id="1127" r:id="rId102"/>
    <p:sldId id="1126" r:id="rId103"/>
    <p:sldId id="1125" r:id="rId104"/>
    <p:sldId id="1124" r:id="rId105"/>
    <p:sldId id="1078" r:id="rId106"/>
    <p:sldId id="1079" r:id="rId107"/>
    <p:sldId id="1080" r:id="rId108"/>
    <p:sldId id="1081" r:id="rId109"/>
    <p:sldId id="1082" r:id="rId110"/>
    <p:sldId id="1083" r:id="rId111"/>
    <p:sldId id="1050" r:id="rId112"/>
    <p:sldId id="1150" r:id="rId113"/>
    <p:sldId id="1151" r:id="rId114"/>
    <p:sldId id="1152" r:id="rId115"/>
    <p:sldId id="1154" r:id="rId116"/>
    <p:sldId id="1153" r:id="rId117"/>
    <p:sldId id="1058" r:id="rId118"/>
    <p:sldId id="1155" r:id="rId119"/>
    <p:sldId id="1063" r:id="rId120"/>
  </p:sldIdLst>
  <p:sldSz cx="9144000" cy="6858000" type="screen4x3"/>
  <p:notesSz cx="6889750" cy="10015538"/>
  <p:defaultTextStyle>
    <a:defPPr>
      <a:defRPr lang="zh-CN"/>
    </a:defPPr>
    <a:lvl1pPr algn="l" rtl="0" fontAlgn="base">
      <a:spcBef>
        <a:spcPct val="0"/>
      </a:spcBef>
      <a:spcAft>
        <a:spcPct val="0"/>
      </a:spcAft>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33CC33"/>
    <a:srgbClr val="0000FF"/>
    <a:srgbClr val="FF00FF"/>
    <a:srgbClr val="060606"/>
    <a:srgbClr val="FFCC00"/>
    <a:srgbClr val="333300"/>
    <a:srgbClr val="FF9999"/>
    <a:srgbClr val="080808"/>
    <a:srgbClr val="003366"/>
  </p:clrMru>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31" autoAdjust="0"/>
    <p:restoredTop sz="91505" autoAdjust="0"/>
  </p:normalViewPr>
  <p:slideViewPr>
    <p:cSldViewPr>
      <p:cViewPr varScale="1">
        <p:scale>
          <a:sx n="103" d="100"/>
          <a:sy n="103" d="100"/>
        </p:scale>
        <p:origin x="-1866" y="-96"/>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8027213" cy="78027213"/>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slide" Target="slides/slide117.xml"/><Relationship Id="rId12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13.wmf"/><Relationship Id="rId2" Type="http://schemas.openxmlformats.org/officeDocument/2006/relationships/image" Target="../media/image12.wmf"/><Relationship Id="rId1" Type="http://schemas.openxmlformats.org/officeDocument/2006/relationships/image" Target="../media/image11.wmf"/><Relationship Id="rId4" Type="http://schemas.openxmlformats.org/officeDocument/2006/relationships/image" Target="../media/image14.w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56.wmf"/><Relationship Id="rId2" Type="http://schemas.openxmlformats.org/officeDocument/2006/relationships/image" Target="../media/image55.wmf"/><Relationship Id="rId1" Type="http://schemas.openxmlformats.org/officeDocument/2006/relationships/image" Target="../media/image54.wmf"/></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58.wmf"/><Relationship Id="rId1" Type="http://schemas.openxmlformats.org/officeDocument/2006/relationships/image" Target="../media/image57.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57.wmf"/></Relationships>
</file>

<file path=ppt/drawings/_rels/vmlDrawing13.vml.rels><?xml version="1.0" encoding="UTF-8" standalone="yes"?>
<Relationships xmlns="http://schemas.openxmlformats.org/package/2006/relationships"><Relationship Id="rId3" Type="http://schemas.openxmlformats.org/officeDocument/2006/relationships/image" Target="../media/image61.wmf"/><Relationship Id="rId2" Type="http://schemas.openxmlformats.org/officeDocument/2006/relationships/image" Target="../media/image60.wmf"/><Relationship Id="rId1" Type="http://schemas.openxmlformats.org/officeDocument/2006/relationships/image" Target="../media/image59.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62.wmf"/></Relationships>
</file>

<file path=ppt/drawings/_rels/vmlDrawing15.vml.rels><?xml version="1.0" encoding="UTF-8" standalone="yes"?>
<Relationships xmlns="http://schemas.openxmlformats.org/package/2006/relationships"><Relationship Id="rId2" Type="http://schemas.openxmlformats.org/officeDocument/2006/relationships/image" Target="../media/image64.wmf"/><Relationship Id="rId1" Type="http://schemas.openxmlformats.org/officeDocument/2006/relationships/image" Target="../media/image63.wmf"/></Relationships>
</file>

<file path=ppt/drawings/_rels/vmlDrawing16.vml.rels><?xml version="1.0" encoding="UTF-8" standalone="yes"?>
<Relationships xmlns="http://schemas.openxmlformats.org/package/2006/relationships"><Relationship Id="rId3" Type="http://schemas.openxmlformats.org/officeDocument/2006/relationships/image" Target="../media/image67.wmf"/><Relationship Id="rId7" Type="http://schemas.openxmlformats.org/officeDocument/2006/relationships/image" Target="../media/image71.wmf"/><Relationship Id="rId2" Type="http://schemas.openxmlformats.org/officeDocument/2006/relationships/image" Target="../media/image66.wmf"/><Relationship Id="rId1" Type="http://schemas.openxmlformats.org/officeDocument/2006/relationships/image" Target="../media/image65.wmf"/><Relationship Id="rId6" Type="http://schemas.openxmlformats.org/officeDocument/2006/relationships/image" Target="../media/image70.wmf"/><Relationship Id="rId5" Type="http://schemas.openxmlformats.org/officeDocument/2006/relationships/image" Target="../media/image69.wmf"/><Relationship Id="rId4" Type="http://schemas.openxmlformats.org/officeDocument/2006/relationships/image" Target="../media/image68.w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72.wmf"/></Relationships>
</file>

<file path=ppt/drawings/_rels/vmlDrawing18.vml.rels><?xml version="1.0" encoding="UTF-8" standalone="yes"?>
<Relationships xmlns="http://schemas.openxmlformats.org/package/2006/relationships"><Relationship Id="rId3" Type="http://schemas.openxmlformats.org/officeDocument/2006/relationships/image" Target="../media/image75.wmf"/><Relationship Id="rId7" Type="http://schemas.openxmlformats.org/officeDocument/2006/relationships/image" Target="../media/image79.wmf"/><Relationship Id="rId2" Type="http://schemas.openxmlformats.org/officeDocument/2006/relationships/image" Target="../media/image74.wmf"/><Relationship Id="rId1" Type="http://schemas.openxmlformats.org/officeDocument/2006/relationships/image" Target="../media/image73.wmf"/><Relationship Id="rId6" Type="http://schemas.openxmlformats.org/officeDocument/2006/relationships/image" Target="../media/image78.wmf"/><Relationship Id="rId5" Type="http://schemas.openxmlformats.org/officeDocument/2006/relationships/image" Target="../media/image77.wmf"/><Relationship Id="rId4" Type="http://schemas.openxmlformats.org/officeDocument/2006/relationships/image" Target="../media/image76.wmf"/></Relationships>
</file>

<file path=ppt/drawings/_rels/vmlDrawing19.vml.rels><?xml version="1.0" encoding="UTF-8" standalone="yes"?>
<Relationships xmlns="http://schemas.openxmlformats.org/package/2006/relationships"><Relationship Id="rId3" Type="http://schemas.openxmlformats.org/officeDocument/2006/relationships/image" Target="../media/image82.wmf"/><Relationship Id="rId2" Type="http://schemas.openxmlformats.org/officeDocument/2006/relationships/image" Target="../media/image81.wmf"/><Relationship Id="rId1" Type="http://schemas.openxmlformats.org/officeDocument/2006/relationships/image" Target="../media/image80.wmf"/></Relationships>
</file>

<file path=ppt/drawings/_rels/vmlDrawing2.vml.rels><?xml version="1.0" encoding="UTF-8" standalone="yes"?>
<Relationships xmlns="http://schemas.openxmlformats.org/package/2006/relationships"><Relationship Id="rId8" Type="http://schemas.openxmlformats.org/officeDocument/2006/relationships/image" Target="../media/image23.wmf"/><Relationship Id="rId3" Type="http://schemas.openxmlformats.org/officeDocument/2006/relationships/image" Target="../media/image18.wmf"/><Relationship Id="rId7" Type="http://schemas.openxmlformats.org/officeDocument/2006/relationships/image" Target="../media/image22.wmf"/><Relationship Id="rId2" Type="http://schemas.openxmlformats.org/officeDocument/2006/relationships/image" Target="../media/image17.wmf"/><Relationship Id="rId1" Type="http://schemas.openxmlformats.org/officeDocument/2006/relationships/image" Target="../media/image16.wmf"/><Relationship Id="rId6" Type="http://schemas.openxmlformats.org/officeDocument/2006/relationships/image" Target="../media/image21.wmf"/><Relationship Id="rId5" Type="http://schemas.openxmlformats.org/officeDocument/2006/relationships/image" Target="../media/image20.wmf"/><Relationship Id="rId4" Type="http://schemas.openxmlformats.org/officeDocument/2006/relationships/image" Target="../media/image19.wmf"/><Relationship Id="rId9" Type="http://schemas.openxmlformats.org/officeDocument/2006/relationships/image" Target="../media/image24.w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83.wmf"/></Relationships>
</file>

<file path=ppt/drawings/_rels/vmlDrawing21.vml.rels><?xml version="1.0" encoding="UTF-8" standalone="yes"?>
<Relationships xmlns="http://schemas.openxmlformats.org/package/2006/relationships"><Relationship Id="rId2" Type="http://schemas.openxmlformats.org/officeDocument/2006/relationships/image" Target="../media/image85.wmf"/><Relationship Id="rId1" Type="http://schemas.openxmlformats.org/officeDocument/2006/relationships/image" Target="../media/image84.w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86.wmf"/></Relationships>
</file>

<file path=ppt/drawings/_rels/vmlDrawing23.vml.rels><?xml version="1.0" encoding="UTF-8" standalone="yes"?>
<Relationships xmlns="http://schemas.openxmlformats.org/package/2006/relationships"><Relationship Id="rId2" Type="http://schemas.openxmlformats.org/officeDocument/2006/relationships/image" Target="../media/image88.wmf"/><Relationship Id="rId1" Type="http://schemas.openxmlformats.org/officeDocument/2006/relationships/image" Target="../media/image87.wmf"/></Relationships>
</file>

<file path=ppt/drawings/_rels/vmlDrawing24.vml.rels><?xml version="1.0" encoding="UTF-8" standalone="yes"?>
<Relationships xmlns="http://schemas.openxmlformats.org/package/2006/relationships"><Relationship Id="rId2" Type="http://schemas.openxmlformats.org/officeDocument/2006/relationships/image" Target="../media/image90.wmf"/><Relationship Id="rId1" Type="http://schemas.openxmlformats.org/officeDocument/2006/relationships/image" Target="../media/image89.wmf"/></Relationships>
</file>

<file path=ppt/drawings/_rels/vmlDrawing25.vml.rels><?xml version="1.0" encoding="UTF-8" standalone="yes"?>
<Relationships xmlns="http://schemas.openxmlformats.org/package/2006/relationships"><Relationship Id="rId3" Type="http://schemas.openxmlformats.org/officeDocument/2006/relationships/image" Target="../media/image95.wmf"/><Relationship Id="rId2" Type="http://schemas.openxmlformats.org/officeDocument/2006/relationships/image" Target="../media/image94.wmf"/><Relationship Id="rId1" Type="http://schemas.openxmlformats.org/officeDocument/2006/relationships/image" Target="../media/image93.wmf"/><Relationship Id="rId4" Type="http://schemas.openxmlformats.org/officeDocument/2006/relationships/image" Target="../media/image96.wmf"/></Relationships>
</file>

<file path=ppt/drawings/_rels/vmlDrawing26.vml.rels><?xml version="1.0" encoding="UTF-8" standalone="yes"?>
<Relationships xmlns="http://schemas.openxmlformats.org/package/2006/relationships"><Relationship Id="rId3" Type="http://schemas.openxmlformats.org/officeDocument/2006/relationships/image" Target="../media/image99.wmf"/><Relationship Id="rId2" Type="http://schemas.openxmlformats.org/officeDocument/2006/relationships/image" Target="../media/image98.wmf"/><Relationship Id="rId1" Type="http://schemas.openxmlformats.org/officeDocument/2006/relationships/image" Target="../media/image97.wmf"/><Relationship Id="rId4" Type="http://schemas.openxmlformats.org/officeDocument/2006/relationships/image" Target="../media/image100.wmf"/></Relationships>
</file>

<file path=ppt/drawings/_rels/vmlDrawing27.vml.rels><?xml version="1.0" encoding="UTF-8" standalone="yes"?>
<Relationships xmlns="http://schemas.openxmlformats.org/package/2006/relationships"><Relationship Id="rId2" Type="http://schemas.openxmlformats.org/officeDocument/2006/relationships/image" Target="../media/image102.wmf"/><Relationship Id="rId1" Type="http://schemas.openxmlformats.org/officeDocument/2006/relationships/image" Target="../media/image101.wmf"/></Relationships>
</file>

<file path=ppt/drawings/_rels/vmlDrawing28.vml.rels><?xml version="1.0" encoding="UTF-8" standalone="yes"?>
<Relationships xmlns="http://schemas.openxmlformats.org/package/2006/relationships"><Relationship Id="rId3" Type="http://schemas.openxmlformats.org/officeDocument/2006/relationships/image" Target="../media/image105.wmf"/><Relationship Id="rId2" Type="http://schemas.openxmlformats.org/officeDocument/2006/relationships/image" Target="../media/image104.wmf"/><Relationship Id="rId1" Type="http://schemas.openxmlformats.org/officeDocument/2006/relationships/image" Target="../media/image103.wmf"/><Relationship Id="rId5" Type="http://schemas.openxmlformats.org/officeDocument/2006/relationships/image" Target="../media/image107.wmf"/><Relationship Id="rId4" Type="http://schemas.openxmlformats.org/officeDocument/2006/relationships/image" Target="../media/image106.wmf"/></Relationships>
</file>

<file path=ppt/drawings/_rels/vmlDrawing29.vml.rels><?xml version="1.0" encoding="UTF-8" standalone="yes"?>
<Relationships xmlns="http://schemas.openxmlformats.org/package/2006/relationships"><Relationship Id="rId3" Type="http://schemas.openxmlformats.org/officeDocument/2006/relationships/image" Target="../media/image110.wmf"/><Relationship Id="rId2" Type="http://schemas.openxmlformats.org/officeDocument/2006/relationships/image" Target="../media/image109.wmf"/><Relationship Id="rId1" Type="http://schemas.openxmlformats.org/officeDocument/2006/relationships/image" Target="../media/image108.wmf"/><Relationship Id="rId4" Type="http://schemas.openxmlformats.org/officeDocument/2006/relationships/image" Target="../media/image111.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28.wmf"/><Relationship Id="rId2" Type="http://schemas.openxmlformats.org/officeDocument/2006/relationships/image" Target="../media/image27.wmf"/><Relationship Id="rId1" Type="http://schemas.openxmlformats.org/officeDocument/2006/relationships/image" Target="../media/image26.wmf"/><Relationship Id="rId5" Type="http://schemas.openxmlformats.org/officeDocument/2006/relationships/image" Target="../media/image24.wmf"/><Relationship Id="rId4" Type="http://schemas.openxmlformats.org/officeDocument/2006/relationships/image" Target="../media/image19.wmf"/></Relationships>
</file>

<file path=ppt/drawings/_rels/vmlDrawing30.vml.rels><?xml version="1.0" encoding="UTF-8" standalone="yes"?>
<Relationships xmlns="http://schemas.openxmlformats.org/package/2006/relationships"><Relationship Id="rId3" Type="http://schemas.openxmlformats.org/officeDocument/2006/relationships/image" Target="../media/image113.wmf"/><Relationship Id="rId2" Type="http://schemas.openxmlformats.org/officeDocument/2006/relationships/image" Target="../media/image112.wmf"/><Relationship Id="rId1" Type="http://schemas.openxmlformats.org/officeDocument/2006/relationships/image" Target="../media/image111.wmf"/><Relationship Id="rId4" Type="http://schemas.openxmlformats.org/officeDocument/2006/relationships/image" Target="../media/image114.wmf"/></Relationships>
</file>

<file path=ppt/drawings/_rels/vmlDrawing31.vml.rels><?xml version="1.0" encoding="UTF-8" standalone="yes"?>
<Relationships xmlns="http://schemas.openxmlformats.org/package/2006/relationships"><Relationship Id="rId2" Type="http://schemas.openxmlformats.org/officeDocument/2006/relationships/image" Target="../media/image116.wmf"/><Relationship Id="rId1" Type="http://schemas.openxmlformats.org/officeDocument/2006/relationships/image" Target="../media/image115.wmf"/></Relationships>
</file>

<file path=ppt/drawings/_rels/vmlDrawing32.vml.rels><?xml version="1.0" encoding="UTF-8" standalone="yes"?>
<Relationships xmlns="http://schemas.openxmlformats.org/package/2006/relationships"><Relationship Id="rId3" Type="http://schemas.openxmlformats.org/officeDocument/2006/relationships/image" Target="../media/image119.wmf"/><Relationship Id="rId2" Type="http://schemas.openxmlformats.org/officeDocument/2006/relationships/image" Target="../media/image118.wmf"/><Relationship Id="rId1" Type="http://schemas.openxmlformats.org/officeDocument/2006/relationships/image" Target="../media/image117.wmf"/></Relationships>
</file>

<file path=ppt/drawings/_rels/vmlDrawing33.vml.rels><?xml version="1.0" encoding="UTF-8" standalone="yes"?>
<Relationships xmlns="http://schemas.openxmlformats.org/package/2006/relationships"><Relationship Id="rId3" Type="http://schemas.openxmlformats.org/officeDocument/2006/relationships/image" Target="../media/image122.wmf"/><Relationship Id="rId2" Type="http://schemas.openxmlformats.org/officeDocument/2006/relationships/image" Target="../media/image121.wmf"/><Relationship Id="rId1" Type="http://schemas.openxmlformats.org/officeDocument/2006/relationships/image" Target="../media/image120.wmf"/></Relationships>
</file>

<file path=ppt/drawings/_rels/vmlDrawing34.vml.rels><?xml version="1.0" encoding="UTF-8" standalone="yes"?>
<Relationships xmlns="http://schemas.openxmlformats.org/package/2006/relationships"><Relationship Id="rId2" Type="http://schemas.openxmlformats.org/officeDocument/2006/relationships/image" Target="../media/image124.wmf"/><Relationship Id="rId1" Type="http://schemas.openxmlformats.org/officeDocument/2006/relationships/image" Target="../media/image123.wmf"/></Relationships>
</file>

<file path=ppt/drawings/_rels/vmlDrawing35.vml.rels><?xml version="1.0" encoding="UTF-8" standalone="yes"?>
<Relationships xmlns="http://schemas.openxmlformats.org/package/2006/relationships"><Relationship Id="rId2" Type="http://schemas.openxmlformats.org/officeDocument/2006/relationships/image" Target="../media/image126.wmf"/><Relationship Id="rId1" Type="http://schemas.openxmlformats.org/officeDocument/2006/relationships/image" Target="../media/image125.wmf"/></Relationships>
</file>

<file path=ppt/drawings/_rels/vmlDrawing36.vml.rels><?xml version="1.0" encoding="UTF-8" standalone="yes"?>
<Relationships xmlns="http://schemas.openxmlformats.org/package/2006/relationships"><Relationship Id="rId1" Type="http://schemas.openxmlformats.org/officeDocument/2006/relationships/image" Target="../media/image129.wmf"/></Relationships>
</file>

<file path=ppt/drawings/_rels/vmlDrawing37.vml.rels><?xml version="1.0" encoding="UTF-8" standalone="yes"?>
<Relationships xmlns="http://schemas.openxmlformats.org/package/2006/relationships"><Relationship Id="rId1" Type="http://schemas.openxmlformats.org/officeDocument/2006/relationships/image" Target="../media/image131.wmf"/></Relationships>
</file>

<file path=ppt/drawings/_rels/vmlDrawing38.vml.rels><?xml version="1.0" encoding="UTF-8" standalone="yes"?>
<Relationships xmlns="http://schemas.openxmlformats.org/package/2006/relationships"><Relationship Id="rId2" Type="http://schemas.openxmlformats.org/officeDocument/2006/relationships/image" Target="../media/image136.wmf"/><Relationship Id="rId1" Type="http://schemas.openxmlformats.org/officeDocument/2006/relationships/image" Target="../media/image135.wmf"/></Relationships>
</file>

<file path=ppt/drawings/_rels/vmlDrawing39.vml.rels><?xml version="1.0" encoding="UTF-8" standalone="yes"?>
<Relationships xmlns="http://schemas.openxmlformats.org/package/2006/relationships"><Relationship Id="rId1" Type="http://schemas.openxmlformats.org/officeDocument/2006/relationships/image" Target="../media/image137.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31.wmf"/><Relationship Id="rId2" Type="http://schemas.openxmlformats.org/officeDocument/2006/relationships/image" Target="../media/image30.wmf"/><Relationship Id="rId1" Type="http://schemas.openxmlformats.org/officeDocument/2006/relationships/image" Target="../media/image29.wmf"/><Relationship Id="rId4" Type="http://schemas.openxmlformats.org/officeDocument/2006/relationships/image" Target="../media/image32.wmf"/></Relationships>
</file>

<file path=ppt/drawings/_rels/vmlDrawing40.vml.rels><?xml version="1.0" encoding="UTF-8" standalone="yes"?>
<Relationships xmlns="http://schemas.openxmlformats.org/package/2006/relationships"><Relationship Id="rId3" Type="http://schemas.openxmlformats.org/officeDocument/2006/relationships/image" Target="../media/image141.wmf"/><Relationship Id="rId2" Type="http://schemas.openxmlformats.org/officeDocument/2006/relationships/image" Target="../media/image140.wmf"/><Relationship Id="rId1" Type="http://schemas.openxmlformats.org/officeDocument/2006/relationships/image" Target="../media/image139.wmf"/></Relationships>
</file>

<file path=ppt/drawings/_rels/vmlDrawing41.vml.rels><?xml version="1.0" encoding="UTF-8" standalone="yes"?>
<Relationships xmlns="http://schemas.openxmlformats.org/package/2006/relationships"><Relationship Id="rId3" Type="http://schemas.openxmlformats.org/officeDocument/2006/relationships/image" Target="../media/image144.wmf"/><Relationship Id="rId2" Type="http://schemas.openxmlformats.org/officeDocument/2006/relationships/image" Target="../media/image143.wmf"/><Relationship Id="rId1" Type="http://schemas.openxmlformats.org/officeDocument/2006/relationships/image" Target="../media/image140.wmf"/><Relationship Id="rId4" Type="http://schemas.openxmlformats.org/officeDocument/2006/relationships/image" Target="../media/image145.wmf"/></Relationships>
</file>

<file path=ppt/drawings/_rels/vmlDrawing42.vml.rels><?xml version="1.0" encoding="UTF-8" standalone="yes"?>
<Relationships xmlns="http://schemas.openxmlformats.org/package/2006/relationships"><Relationship Id="rId3" Type="http://schemas.openxmlformats.org/officeDocument/2006/relationships/image" Target="../media/image148.wmf"/><Relationship Id="rId2" Type="http://schemas.openxmlformats.org/officeDocument/2006/relationships/image" Target="../media/image147.wmf"/><Relationship Id="rId1" Type="http://schemas.openxmlformats.org/officeDocument/2006/relationships/image" Target="../media/image146.wmf"/><Relationship Id="rId5" Type="http://schemas.openxmlformats.org/officeDocument/2006/relationships/image" Target="../media/image150.wmf"/><Relationship Id="rId4" Type="http://schemas.openxmlformats.org/officeDocument/2006/relationships/image" Target="../media/image149.wmf"/></Relationships>
</file>

<file path=ppt/drawings/_rels/vmlDrawing43.vml.rels><?xml version="1.0" encoding="UTF-8" standalone="yes"?>
<Relationships xmlns="http://schemas.openxmlformats.org/package/2006/relationships"><Relationship Id="rId1" Type="http://schemas.openxmlformats.org/officeDocument/2006/relationships/image" Target="../media/image151.wmf"/></Relationships>
</file>

<file path=ppt/drawings/_rels/vmlDrawing44.vml.rels><?xml version="1.0" encoding="UTF-8" standalone="yes"?>
<Relationships xmlns="http://schemas.openxmlformats.org/package/2006/relationships"><Relationship Id="rId2" Type="http://schemas.openxmlformats.org/officeDocument/2006/relationships/image" Target="../media/image154.wmf"/><Relationship Id="rId1" Type="http://schemas.openxmlformats.org/officeDocument/2006/relationships/image" Target="../media/image153.wmf"/></Relationships>
</file>

<file path=ppt/drawings/_rels/vmlDrawing45.vml.rels><?xml version="1.0" encoding="UTF-8" standalone="yes"?>
<Relationships xmlns="http://schemas.openxmlformats.org/package/2006/relationships"><Relationship Id="rId3" Type="http://schemas.openxmlformats.org/officeDocument/2006/relationships/image" Target="../media/image158.wmf"/><Relationship Id="rId2" Type="http://schemas.openxmlformats.org/officeDocument/2006/relationships/image" Target="../media/image157.wmf"/><Relationship Id="rId1" Type="http://schemas.openxmlformats.org/officeDocument/2006/relationships/image" Target="../media/image156.wmf"/></Relationships>
</file>

<file path=ppt/drawings/_rels/vmlDrawing46.vml.rels><?xml version="1.0" encoding="UTF-8" standalone="yes"?>
<Relationships xmlns="http://schemas.openxmlformats.org/package/2006/relationships"><Relationship Id="rId3" Type="http://schemas.openxmlformats.org/officeDocument/2006/relationships/image" Target="../media/image161.wmf"/><Relationship Id="rId2" Type="http://schemas.openxmlformats.org/officeDocument/2006/relationships/image" Target="../media/image160.wmf"/><Relationship Id="rId1" Type="http://schemas.openxmlformats.org/officeDocument/2006/relationships/image" Target="../media/image159.wmf"/></Relationships>
</file>

<file path=ppt/drawings/_rels/vmlDrawing47.vml.rels><?xml version="1.0" encoding="UTF-8" standalone="yes"?>
<Relationships xmlns="http://schemas.openxmlformats.org/package/2006/relationships"><Relationship Id="rId1" Type="http://schemas.openxmlformats.org/officeDocument/2006/relationships/image" Target="../media/image162.wmf"/></Relationships>
</file>

<file path=ppt/drawings/_rels/vmlDrawing48.vml.rels><?xml version="1.0" encoding="UTF-8" standalone="yes"?>
<Relationships xmlns="http://schemas.openxmlformats.org/package/2006/relationships"><Relationship Id="rId3" Type="http://schemas.openxmlformats.org/officeDocument/2006/relationships/image" Target="../media/image165.wmf"/><Relationship Id="rId2" Type="http://schemas.openxmlformats.org/officeDocument/2006/relationships/image" Target="../media/image164.wmf"/><Relationship Id="rId1" Type="http://schemas.openxmlformats.org/officeDocument/2006/relationships/image" Target="../media/image163.wmf"/></Relationships>
</file>

<file path=ppt/drawings/_rels/vmlDrawing49.vml.rels><?xml version="1.0" encoding="UTF-8" standalone="yes"?>
<Relationships xmlns="http://schemas.openxmlformats.org/package/2006/relationships"><Relationship Id="rId2" Type="http://schemas.openxmlformats.org/officeDocument/2006/relationships/image" Target="../media/image167.wmf"/><Relationship Id="rId1" Type="http://schemas.openxmlformats.org/officeDocument/2006/relationships/image" Target="../media/image166.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22.wmf"/><Relationship Id="rId7" Type="http://schemas.openxmlformats.org/officeDocument/2006/relationships/image" Target="../media/image37.wmf"/><Relationship Id="rId2" Type="http://schemas.openxmlformats.org/officeDocument/2006/relationships/image" Target="../media/image21.wmf"/><Relationship Id="rId1" Type="http://schemas.openxmlformats.org/officeDocument/2006/relationships/image" Target="../media/image20.wmf"/><Relationship Id="rId6" Type="http://schemas.openxmlformats.org/officeDocument/2006/relationships/image" Target="../media/image36.wmf"/><Relationship Id="rId5" Type="http://schemas.openxmlformats.org/officeDocument/2006/relationships/image" Target="../media/image35.wmf"/><Relationship Id="rId4" Type="http://schemas.openxmlformats.org/officeDocument/2006/relationships/image" Target="../media/image34.wmf"/></Relationships>
</file>

<file path=ppt/drawings/_rels/vmlDrawing50.vml.rels><?xml version="1.0" encoding="UTF-8" standalone="yes"?>
<Relationships xmlns="http://schemas.openxmlformats.org/package/2006/relationships"><Relationship Id="rId2" Type="http://schemas.openxmlformats.org/officeDocument/2006/relationships/image" Target="../media/image169.wmf"/><Relationship Id="rId1" Type="http://schemas.openxmlformats.org/officeDocument/2006/relationships/image" Target="../media/image168.wmf"/></Relationships>
</file>

<file path=ppt/drawings/_rels/vmlDrawing51.vml.rels><?xml version="1.0" encoding="UTF-8" standalone="yes"?>
<Relationships xmlns="http://schemas.openxmlformats.org/package/2006/relationships"><Relationship Id="rId1" Type="http://schemas.openxmlformats.org/officeDocument/2006/relationships/image" Target="../media/image170.wmf"/></Relationships>
</file>

<file path=ppt/drawings/_rels/vmlDrawing52.vml.rels><?xml version="1.0" encoding="UTF-8" standalone="yes"?>
<Relationships xmlns="http://schemas.openxmlformats.org/package/2006/relationships"><Relationship Id="rId3" Type="http://schemas.openxmlformats.org/officeDocument/2006/relationships/image" Target="../media/image173.wmf"/><Relationship Id="rId2" Type="http://schemas.openxmlformats.org/officeDocument/2006/relationships/image" Target="../media/image172.wmf"/><Relationship Id="rId1" Type="http://schemas.openxmlformats.org/officeDocument/2006/relationships/image" Target="../media/image171.wmf"/></Relationships>
</file>

<file path=ppt/drawings/_rels/vmlDrawing53.vml.rels><?xml version="1.0" encoding="UTF-8" standalone="yes"?>
<Relationships xmlns="http://schemas.openxmlformats.org/package/2006/relationships"><Relationship Id="rId2" Type="http://schemas.openxmlformats.org/officeDocument/2006/relationships/image" Target="../media/image175.wmf"/><Relationship Id="rId1" Type="http://schemas.openxmlformats.org/officeDocument/2006/relationships/image" Target="../media/image174.wmf"/></Relationships>
</file>

<file path=ppt/drawings/_rels/vmlDrawing54.vml.rels><?xml version="1.0" encoding="UTF-8" standalone="yes"?>
<Relationships xmlns="http://schemas.openxmlformats.org/package/2006/relationships"><Relationship Id="rId3" Type="http://schemas.openxmlformats.org/officeDocument/2006/relationships/image" Target="../media/image178.wmf"/><Relationship Id="rId2" Type="http://schemas.openxmlformats.org/officeDocument/2006/relationships/image" Target="../media/image177.wmf"/><Relationship Id="rId1" Type="http://schemas.openxmlformats.org/officeDocument/2006/relationships/image" Target="../media/image176.wmf"/></Relationships>
</file>

<file path=ppt/drawings/_rels/vmlDrawing55.vml.rels><?xml version="1.0" encoding="UTF-8" standalone="yes"?>
<Relationships xmlns="http://schemas.openxmlformats.org/package/2006/relationships"><Relationship Id="rId2" Type="http://schemas.openxmlformats.org/officeDocument/2006/relationships/image" Target="../media/image180.wmf"/><Relationship Id="rId1" Type="http://schemas.openxmlformats.org/officeDocument/2006/relationships/image" Target="../media/image179.wmf"/></Relationships>
</file>

<file path=ppt/drawings/_rels/vmlDrawing56.vml.rels><?xml version="1.0" encoding="UTF-8" standalone="yes"?>
<Relationships xmlns="http://schemas.openxmlformats.org/package/2006/relationships"><Relationship Id="rId2" Type="http://schemas.openxmlformats.org/officeDocument/2006/relationships/image" Target="../media/image181.wmf"/><Relationship Id="rId1" Type="http://schemas.openxmlformats.org/officeDocument/2006/relationships/image" Target="../media/image180.wmf"/></Relationships>
</file>

<file path=ppt/drawings/_rels/vmlDrawing57.vml.rels><?xml version="1.0" encoding="UTF-8" standalone="yes"?>
<Relationships xmlns="http://schemas.openxmlformats.org/package/2006/relationships"><Relationship Id="rId3" Type="http://schemas.openxmlformats.org/officeDocument/2006/relationships/image" Target="../media/image183.wmf"/><Relationship Id="rId2" Type="http://schemas.openxmlformats.org/officeDocument/2006/relationships/image" Target="../media/image182.wmf"/><Relationship Id="rId1" Type="http://schemas.openxmlformats.org/officeDocument/2006/relationships/image" Target="../media/image180.wmf"/></Relationships>
</file>

<file path=ppt/drawings/_rels/vmlDrawing58.vml.rels><?xml version="1.0" encoding="UTF-8" standalone="yes"?>
<Relationships xmlns="http://schemas.openxmlformats.org/package/2006/relationships"><Relationship Id="rId3" Type="http://schemas.openxmlformats.org/officeDocument/2006/relationships/image" Target="../media/image186.wmf"/><Relationship Id="rId2" Type="http://schemas.openxmlformats.org/officeDocument/2006/relationships/image" Target="../media/image185.wmf"/><Relationship Id="rId1" Type="http://schemas.openxmlformats.org/officeDocument/2006/relationships/image" Target="../media/image184.wmf"/><Relationship Id="rId4" Type="http://schemas.openxmlformats.org/officeDocument/2006/relationships/image" Target="../media/image187.wmf"/></Relationships>
</file>

<file path=ppt/drawings/_rels/vmlDrawing59.vml.rels><?xml version="1.0" encoding="UTF-8" standalone="yes"?>
<Relationships xmlns="http://schemas.openxmlformats.org/package/2006/relationships"><Relationship Id="rId2" Type="http://schemas.openxmlformats.org/officeDocument/2006/relationships/image" Target="../media/image189.wmf"/><Relationship Id="rId1" Type="http://schemas.openxmlformats.org/officeDocument/2006/relationships/image" Target="../media/image188.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40.wmf"/><Relationship Id="rId2" Type="http://schemas.openxmlformats.org/officeDocument/2006/relationships/image" Target="../media/image39.wmf"/><Relationship Id="rId1" Type="http://schemas.openxmlformats.org/officeDocument/2006/relationships/image" Target="../media/image38.wmf"/><Relationship Id="rId4" Type="http://schemas.openxmlformats.org/officeDocument/2006/relationships/image" Target="../media/image41.wmf"/></Relationships>
</file>

<file path=ppt/drawings/_rels/vmlDrawing60.vml.rels><?xml version="1.0" encoding="UTF-8" standalone="yes"?>
<Relationships xmlns="http://schemas.openxmlformats.org/package/2006/relationships"><Relationship Id="rId1" Type="http://schemas.openxmlformats.org/officeDocument/2006/relationships/image" Target="../media/image190.wmf"/></Relationships>
</file>

<file path=ppt/drawings/_rels/vmlDrawing61.vml.rels><?xml version="1.0" encoding="UTF-8" standalone="yes"?>
<Relationships xmlns="http://schemas.openxmlformats.org/package/2006/relationships"><Relationship Id="rId1" Type="http://schemas.openxmlformats.org/officeDocument/2006/relationships/image" Target="../media/image194.wmf"/></Relationships>
</file>

<file path=ppt/drawings/_rels/vmlDrawing62.vml.rels><?xml version="1.0" encoding="UTF-8" standalone="yes"?>
<Relationships xmlns="http://schemas.openxmlformats.org/package/2006/relationships"><Relationship Id="rId2" Type="http://schemas.openxmlformats.org/officeDocument/2006/relationships/image" Target="../media/image197.wmf"/><Relationship Id="rId1" Type="http://schemas.openxmlformats.org/officeDocument/2006/relationships/image" Target="../media/image196.wmf"/></Relationships>
</file>

<file path=ppt/drawings/_rels/vmlDrawing63.vml.rels><?xml version="1.0" encoding="UTF-8" standalone="yes"?>
<Relationships xmlns="http://schemas.openxmlformats.org/package/2006/relationships"><Relationship Id="rId1" Type="http://schemas.openxmlformats.org/officeDocument/2006/relationships/image" Target="../media/image201.wmf"/></Relationships>
</file>

<file path=ppt/drawings/_rels/vmlDrawing64.vml.rels><?xml version="1.0" encoding="UTF-8" standalone="yes"?>
<Relationships xmlns="http://schemas.openxmlformats.org/package/2006/relationships"><Relationship Id="rId1" Type="http://schemas.openxmlformats.org/officeDocument/2006/relationships/image" Target="../media/image201.wmf"/></Relationships>
</file>

<file path=ppt/drawings/_rels/vmlDrawing65.vml.rels><?xml version="1.0" encoding="UTF-8" standalone="yes"?>
<Relationships xmlns="http://schemas.openxmlformats.org/package/2006/relationships"><Relationship Id="rId1" Type="http://schemas.openxmlformats.org/officeDocument/2006/relationships/image" Target="../media/image203.wmf"/></Relationships>
</file>

<file path=ppt/drawings/_rels/vmlDrawing66.vml.rels><?xml version="1.0" encoding="UTF-8" standalone="yes"?>
<Relationships xmlns="http://schemas.openxmlformats.org/package/2006/relationships"><Relationship Id="rId3" Type="http://schemas.openxmlformats.org/officeDocument/2006/relationships/image" Target="../media/image206.wmf"/><Relationship Id="rId2" Type="http://schemas.openxmlformats.org/officeDocument/2006/relationships/image" Target="../media/image205.wmf"/><Relationship Id="rId1" Type="http://schemas.openxmlformats.org/officeDocument/2006/relationships/image" Target="../media/image204.wmf"/><Relationship Id="rId5" Type="http://schemas.openxmlformats.org/officeDocument/2006/relationships/image" Target="../media/image208.wmf"/><Relationship Id="rId4" Type="http://schemas.openxmlformats.org/officeDocument/2006/relationships/image" Target="../media/image207.wmf"/></Relationships>
</file>

<file path=ppt/drawings/_rels/vmlDrawing67.vml.rels><?xml version="1.0" encoding="UTF-8" standalone="yes"?>
<Relationships xmlns="http://schemas.openxmlformats.org/package/2006/relationships"><Relationship Id="rId3" Type="http://schemas.openxmlformats.org/officeDocument/2006/relationships/image" Target="../media/image211.wmf"/><Relationship Id="rId7" Type="http://schemas.openxmlformats.org/officeDocument/2006/relationships/image" Target="../media/image215.wmf"/><Relationship Id="rId2" Type="http://schemas.openxmlformats.org/officeDocument/2006/relationships/image" Target="../media/image210.wmf"/><Relationship Id="rId1" Type="http://schemas.openxmlformats.org/officeDocument/2006/relationships/image" Target="../media/image209.wmf"/><Relationship Id="rId6" Type="http://schemas.openxmlformats.org/officeDocument/2006/relationships/image" Target="../media/image214.wmf"/><Relationship Id="rId5" Type="http://schemas.openxmlformats.org/officeDocument/2006/relationships/image" Target="../media/image213.wmf"/><Relationship Id="rId4" Type="http://schemas.openxmlformats.org/officeDocument/2006/relationships/image" Target="../media/image212.wmf"/></Relationships>
</file>

<file path=ppt/drawings/_rels/vmlDrawing68.vml.rels><?xml version="1.0" encoding="UTF-8" standalone="yes"?>
<Relationships xmlns="http://schemas.openxmlformats.org/package/2006/relationships"><Relationship Id="rId1" Type="http://schemas.openxmlformats.org/officeDocument/2006/relationships/image" Target="../media/image216.wmf"/></Relationships>
</file>

<file path=ppt/drawings/_rels/vmlDrawing69.vml.rels><?xml version="1.0" encoding="UTF-8" standalone="yes"?>
<Relationships xmlns="http://schemas.openxmlformats.org/package/2006/relationships"><Relationship Id="rId2" Type="http://schemas.openxmlformats.org/officeDocument/2006/relationships/image" Target="../media/image219.wmf"/><Relationship Id="rId1" Type="http://schemas.openxmlformats.org/officeDocument/2006/relationships/image" Target="../media/image218.w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44.wmf"/><Relationship Id="rId2" Type="http://schemas.openxmlformats.org/officeDocument/2006/relationships/image" Target="../media/image43.wmf"/><Relationship Id="rId1" Type="http://schemas.openxmlformats.org/officeDocument/2006/relationships/image" Target="../media/image42.wmf"/><Relationship Id="rId5" Type="http://schemas.openxmlformats.org/officeDocument/2006/relationships/image" Target="../media/image46.wmf"/><Relationship Id="rId4" Type="http://schemas.openxmlformats.org/officeDocument/2006/relationships/image" Target="../media/image45.wmf"/></Relationships>
</file>

<file path=ppt/drawings/_rels/vmlDrawing70.vml.rels><?xml version="1.0" encoding="UTF-8" standalone="yes"?>
<Relationships xmlns="http://schemas.openxmlformats.org/package/2006/relationships"><Relationship Id="rId1" Type="http://schemas.openxmlformats.org/officeDocument/2006/relationships/image" Target="../media/image227.wmf"/></Relationships>
</file>

<file path=ppt/drawings/_rels/vmlDrawing71.vml.rels><?xml version="1.0" encoding="UTF-8" standalone="yes"?>
<Relationships xmlns="http://schemas.openxmlformats.org/package/2006/relationships"><Relationship Id="rId3" Type="http://schemas.openxmlformats.org/officeDocument/2006/relationships/image" Target="../media/image233.wmf"/><Relationship Id="rId2" Type="http://schemas.openxmlformats.org/officeDocument/2006/relationships/image" Target="../media/image232.wmf"/><Relationship Id="rId1" Type="http://schemas.openxmlformats.org/officeDocument/2006/relationships/image" Target="../media/image231.wmf"/><Relationship Id="rId6" Type="http://schemas.openxmlformats.org/officeDocument/2006/relationships/image" Target="../media/image236.wmf"/><Relationship Id="rId5" Type="http://schemas.openxmlformats.org/officeDocument/2006/relationships/image" Target="../media/image235.wmf"/><Relationship Id="rId4" Type="http://schemas.openxmlformats.org/officeDocument/2006/relationships/image" Target="../media/image234.wmf"/></Relationships>
</file>

<file path=ppt/drawings/_rels/vmlDrawing72.vml.rels><?xml version="1.0" encoding="UTF-8" standalone="yes"?>
<Relationships xmlns="http://schemas.openxmlformats.org/package/2006/relationships"><Relationship Id="rId1" Type="http://schemas.openxmlformats.org/officeDocument/2006/relationships/image" Target="../media/image238.wmf"/></Relationships>
</file>

<file path=ppt/drawings/_rels/vmlDrawing73.vml.rels><?xml version="1.0" encoding="UTF-8" standalone="yes"?>
<Relationships xmlns="http://schemas.openxmlformats.org/package/2006/relationships"><Relationship Id="rId1" Type="http://schemas.openxmlformats.org/officeDocument/2006/relationships/image" Target="../media/image245.wmf"/></Relationships>
</file>

<file path=ppt/drawings/_rels/vmlDrawing74.vml.rels><?xml version="1.0" encoding="UTF-8" standalone="yes"?>
<Relationships xmlns="http://schemas.openxmlformats.org/package/2006/relationships"><Relationship Id="rId2" Type="http://schemas.openxmlformats.org/officeDocument/2006/relationships/image" Target="../media/image247.wmf"/><Relationship Id="rId1" Type="http://schemas.openxmlformats.org/officeDocument/2006/relationships/image" Target="../media/image246.wmf"/></Relationships>
</file>

<file path=ppt/drawings/_rels/vmlDrawing75.vml.rels><?xml version="1.0" encoding="UTF-8" standalone="yes"?>
<Relationships xmlns="http://schemas.openxmlformats.org/package/2006/relationships"><Relationship Id="rId8" Type="http://schemas.openxmlformats.org/officeDocument/2006/relationships/image" Target="../media/image254.wmf"/><Relationship Id="rId3" Type="http://schemas.openxmlformats.org/officeDocument/2006/relationships/image" Target="../media/image249.wmf"/><Relationship Id="rId7" Type="http://schemas.openxmlformats.org/officeDocument/2006/relationships/image" Target="../media/image253.wmf"/><Relationship Id="rId2" Type="http://schemas.openxmlformats.org/officeDocument/2006/relationships/image" Target="../media/image248.wmf"/><Relationship Id="rId1" Type="http://schemas.openxmlformats.org/officeDocument/2006/relationships/image" Target="../media/image245.wmf"/><Relationship Id="rId6" Type="http://schemas.openxmlformats.org/officeDocument/2006/relationships/image" Target="../media/image252.wmf"/><Relationship Id="rId5" Type="http://schemas.openxmlformats.org/officeDocument/2006/relationships/image" Target="../media/image251.wmf"/><Relationship Id="rId4" Type="http://schemas.openxmlformats.org/officeDocument/2006/relationships/image" Target="../media/image250.wmf"/></Relationships>
</file>

<file path=ppt/drawings/_rels/vmlDrawing76.vml.rels><?xml version="1.0" encoding="UTF-8" standalone="yes"?>
<Relationships xmlns="http://schemas.openxmlformats.org/package/2006/relationships"><Relationship Id="rId1" Type="http://schemas.openxmlformats.org/officeDocument/2006/relationships/image" Target="../media/image255.wmf"/></Relationships>
</file>

<file path=ppt/drawings/_rels/vmlDrawing77.vml.rels><?xml version="1.0" encoding="UTF-8" standalone="yes"?>
<Relationships xmlns="http://schemas.openxmlformats.org/package/2006/relationships"><Relationship Id="rId2" Type="http://schemas.openxmlformats.org/officeDocument/2006/relationships/image" Target="../media/image258.wmf"/><Relationship Id="rId1" Type="http://schemas.openxmlformats.org/officeDocument/2006/relationships/image" Target="../media/image257.wmf"/></Relationships>
</file>

<file path=ppt/drawings/_rels/vmlDrawing78.vml.rels><?xml version="1.0" encoding="UTF-8" standalone="yes"?>
<Relationships xmlns="http://schemas.openxmlformats.org/package/2006/relationships"><Relationship Id="rId2" Type="http://schemas.openxmlformats.org/officeDocument/2006/relationships/image" Target="../media/image263.wmf"/><Relationship Id="rId1" Type="http://schemas.openxmlformats.org/officeDocument/2006/relationships/image" Target="../media/image262.w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48.wmf"/><Relationship Id="rId2" Type="http://schemas.openxmlformats.org/officeDocument/2006/relationships/image" Target="../media/image42.wmf"/><Relationship Id="rId1" Type="http://schemas.openxmlformats.org/officeDocument/2006/relationships/image" Target="../media/image47.wmf"/><Relationship Id="rId5" Type="http://schemas.openxmlformats.org/officeDocument/2006/relationships/image" Target="../media/image50.wmf"/><Relationship Id="rId4" Type="http://schemas.openxmlformats.org/officeDocument/2006/relationships/image" Target="../media/image49.w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53.wmf"/><Relationship Id="rId2" Type="http://schemas.openxmlformats.org/officeDocument/2006/relationships/image" Target="../media/image52.wmf"/><Relationship Id="rId1" Type="http://schemas.openxmlformats.org/officeDocument/2006/relationships/image" Target="../media/image51.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86309" cy="499656"/>
          </a:xfrm>
          <a:prstGeom prst="rect">
            <a:avLst/>
          </a:prstGeom>
        </p:spPr>
        <p:txBody>
          <a:bodyPr vert="horz" lIns="91938" tIns="45969" rIns="91938" bIns="45969" rtlCol="0"/>
          <a:lstStyle>
            <a:lvl1pPr algn="l">
              <a:defRPr sz="1200">
                <a:latin typeface="Arial" charset="0"/>
              </a:defRPr>
            </a:lvl1pPr>
          </a:lstStyle>
          <a:p>
            <a:pPr>
              <a:defRPr/>
            </a:pPr>
            <a:endParaRPr lang="zh-CN" altLang="en-US"/>
          </a:p>
        </p:txBody>
      </p:sp>
      <p:sp>
        <p:nvSpPr>
          <p:cNvPr id="3" name="日期占位符 2"/>
          <p:cNvSpPr>
            <a:spLocks noGrp="1"/>
          </p:cNvSpPr>
          <p:nvPr>
            <p:ph type="dt" sz="quarter" idx="1"/>
          </p:nvPr>
        </p:nvSpPr>
        <p:spPr>
          <a:xfrm>
            <a:off x="3903441" y="0"/>
            <a:ext cx="2984701" cy="499656"/>
          </a:xfrm>
          <a:prstGeom prst="rect">
            <a:avLst/>
          </a:prstGeom>
        </p:spPr>
        <p:txBody>
          <a:bodyPr vert="horz" lIns="91938" tIns="45969" rIns="91938" bIns="45969" rtlCol="0"/>
          <a:lstStyle>
            <a:lvl1pPr algn="r">
              <a:defRPr sz="1200">
                <a:latin typeface="Arial" charset="0"/>
              </a:defRPr>
            </a:lvl1pPr>
          </a:lstStyle>
          <a:p>
            <a:pPr>
              <a:defRPr/>
            </a:pPr>
            <a:fld id="{512C3B4D-5C2A-40DE-99B5-5993CD54EE86}" type="datetimeFigureOut">
              <a:rPr lang="zh-CN" altLang="en-US"/>
              <a:pPr>
                <a:defRPr/>
              </a:pPr>
              <a:t>2017-11-08</a:t>
            </a:fld>
            <a:endParaRPr lang="zh-CN" altLang="en-US"/>
          </a:p>
        </p:txBody>
      </p:sp>
      <p:sp>
        <p:nvSpPr>
          <p:cNvPr id="4" name="页脚占位符 3"/>
          <p:cNvSpPr>
            <a:spLocks noGrp="1"/>
          </p:cNvSpPr>
          <p:nvPr>
            <p:ph type="ftr" sz="quarter" idx="2"/>
          </p:nvPr>
        </p:nvSpPr>
        <p:spPr>
          <a:xfrm>
            <a:off x="0" y="9514281"/>
            <a:ext cx="2986309" cy="499656"/>
          </a:xfrm>
          <a:prstGeom prst="rect">
            <a:avLst/>
          </a:prstGeom>
        </p:spPr>
        <p:txBody>
          <a:bodyPr vert="horz" lIns="91938" tIns="45969" rIns="91938" bIns="45969" rtlCol="0" anchor="b"/>
          <a:lstStyle>
            <a:lvl1pPr algn="l">
              <a:defRPr sz="1200">
                <a:latin typeface="Arial" charset="0"/>
              </a:defRPr>
            </a:lvl1pPr>
          </a:lstStyle>
          <a:p>
            <a:pPr>
              <a:defRPr/>
            </a:pPr>
            <a:endParaRPr lang="zh-CN" altLang="en-US"/>
          </a:p>
        </p:txBody>
      </p:sp>
      <p:sp>
        <p:nvSpPr>
          <p:cNvPr id="5" name="灯片编号占位符 4"/>
          <p:cNvSpPr>
            <a:spLocks noGrp="1"/>
          </p:cNvSpPr>
          <p:nvPr>
            <p:ph type="sldNum" sz="quarter" idx="3"/>
          </p:nvPr>
        </p:nvSpPr>
        <p:spPr>
          <a:xfrm>
            <a:off x="3903441" y="9514281"/>
            <a:ext cx="2984701" cy="499656"/>
          </a:xfrm>
          <a:prstGeom prst="rect">
            <a:avLst/>
          </a:prstGeom>
        </p:spPr>
        <p:txBody>
          <a:bodyPr vert="horz" lIns="91938" tIns="45969" rIns="91938" bIns="45969" rtlCol="0" anchor="b"/>
          <a:lstStyle>
            <a:lvl1pPr algn="r">
              <a:defRPr sz="1200">
                <a:latin typeface="Arial" charset="0"/>
              </a:defRPr>
            </a:lvl1pPr>
          </a:lstStyle>
          <a:p>
            <a:pPr>
              <a:defRPr/>
            </a:pPr>
            <a:fld id="{64403318-96A2-4EB7-8F82-2D1044DF1E67}"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986309" cy="499656"/>
          </a:xfrm>
          <a:prstGeom prst="rect">
            <a:avLst/>
          </a:prstGeom>
          <a:noFill/>
          <a:ln w="9525">
            <a:noFill/>
            <a:miter lim="800000"/>
            <a:headEnd/>
            <a:tailEnd/>
          </a:ln>
          <a:effectLst/>
        </p:spPr>
        <p:txBody>
          <a:bodyPr vert="horz" wrap="square" lIns="91938" tIns="45969" rIns="91938" bIns="45969" numCol="1" anchor="t" anchorCtr="0" compatLnSpc="1">
            <a:prstTxWarp prst="textNoShape">
              <a:avLst/>
            </a:prstTxWarp>
          </a:bodyPr>
          <a:lstStyle>
            <a:lvl1pPr>
              <a:defRPr sz="1200">
                <a:latin typeface="Arial" pitchFamily="34" charset="0"/>
              </a:defRPr>
            </a:lvl1pPr>
          </a:lstStyle>
          <a:p>
            <a:pPr>
              <a:defRPr/>
            </a:pPr>
            <a:endParaRPr lang="zh-CN" altLang="zh-CN"/>
          </a:p>
        </p:txBody>
      </p:sp>
      <p:sp>
        <p:nvSpPr>
          <p:cNvPr id="3075" name="Rectangle 3"/>
          <p:cNvSpPr>
            <a:spLocks noGrp="1" noChangeArrowheads="1"/>
          </p:cNvSpPr>
          <p:nvPr>
            <p:ph type="dt" idx="1"/>
          </p:nvPr>
        </p:nvSpPr>
        <p:spPr bwMode="auto">
          <a:xfrm>
            <a:off x="3903441" y="0"/>
            <a:ext cx="2984701" cy="499656"/>
          </a:xfrm>
          <a:prstGeom prst="rect">
            <a:avLst/>
          </a:prstGeom>
          <a:noFill/>
          <a:ln w="9525">
            <a:noFill/>
            <a:miter lim="800000"/>
            <a:headEnd/>
            <a:tailEnd/>
          </a:ln>
          <a:effectLst/>
        </p:spPr>
        <p:txBody>
          <a:bodyPr vert="horz" wrap="square" lIns="91938" tIns="45969" rIns="91938" bIns="45969" numCol="1" anchor="t" anchorCtr="0" compatLnSpc="1">
            <a:prstTxWarp prst="textNoShape">
              <a:avLst/>
            </a:prstTxWarp>
          </a:bodyPr>
          <a:lstStyle>
            <a:lvl1pPr algn="r">
              <a:defRPr sz="1200">
                <a:latin typeface="Arial" pitchFamily="34" charset="0"/>
              </a:defRPr>
            </a:lvl1pPr>
          </a:lstStyle>
          <a:p>
            <a:pPr>
              <a:defRPr/>
            </a:pPr>
            <a:endParaRPr lang="zh-CN" altLang="zh-CN"/>
          </a:p>
        </p:txBody>
      </p:sp>
      <p:sp>
        <p:nvSpPr>
          <p:cNvPr id="60420" name="Rectangle 4"/>
          <p:cNvSpPr>
            <a:spLocks noGrp="1" noRot="1" noChangeAspect="1" noChangeArrowheads="1"/>
          </p:cNvSpPr>
          <p:nvPr>
            <p:ph type="sldImg" idx="2"/>
          </p:nvPr>
        </p:nvSpPr>
        <p:spPr bwMode="auto">
          <a:xfrm>
            <a:off x="939800" y="750888"/>
            <a:ext cx="5011738" cy="3757612"/>
          </a:xfrm>
          <a:prstGeom prst="rect">
            <a:avLst/>
          </a:prstGeom>
          <a:noFill/>
          <a:ln w="9525">
            <a:noFill/>
            <a:miter lim="800000"/>
            <a:headEnd/>
            <a:tailEnd/>
          </a:ln>
        </p:spPr>
      </p:sp>
      <p:sp>
        <p:nvSpPr>
          <p:cNvPr id="3077" name="Rectangle 5"/>
          <p:cNvSpPr>
            <a:spLocks noGrp="1" noRot="1" noChangeArrowheads="1"/>
          </p:cNvSpPr>
          <p:nvPr>
            <p:ph type="body" sz="quarter" idx="3"/>
          </p:nvPr>
        </p:nvSpPr>
        <p:spPr bwMode="auto">
          <a:xfrm>
            <a:off x="690263" y="4757942"/>
            <a:ext cx="5510834" cy="4506512"/>
          </a:xfrm>
          <a:prstGeom prst="rect">
            <a:avLst/>
          </a:prstGeom>
          <a:noFill/>
          <a:ln w="9525" cmpd="sng">
            <a:noFill/>
            <a:miter lim="800000"/>
            <a:headEnd/>
            <a:tailEnd/>
          </a:ln>
          <a:effectLst/>
        </p:spPr>
        <p:txBody>
          <a:bodyPr vert="horz" wrap="square" lIns="91938" tIns="45969" rIns="91938" bIns="45969" numCol="1" anchor="ctr" anchorCtr="0" compatLnSpc="1">
            <a:prstTxWarp prst="textNoShape">
              <a:avLst/>
            </a:prstTxWarp>
          </a:bodyPr>
          <a:lstStyle/>
          <a:p>
            <a:pPr lvl="0"/>
            <a:r>
              <a:rPr lang="zh-CN" noProof="0" smtClean="0"/>
              <a:t>单击此处编辑母版文本样式</a:t>
            </a:r>
          </a:p>
          <a:p>
            <a:pPr lvl="1"/>
            <a:r>
              <a:rPr lang="zh-CN" noProof="0" smtClean="0"/>
              <a:t>第二级</a:t>
            </a:r>
          </a:p>
          <a:p>
            <a:pPr lvl="2"/>
            <a:r>
              <a:rPr lang="zh-CN" noProof="0" smtClean="0"/>
              <a:t>第三级</a:t>
            </a:r>
          </a:p>
          <a:p>
            <a:pPr lvl="3"/>
            <a:r>
              <a:rPr lang="zh-CN" noProof="0" smtClean="0"/>
              <a:t>第四级</a:t>
            </a:r>
          </a:p>
          <a:p>
            <a:pPr lvl="4"/>
            <a:r>
              <a:rPr lang="zh-CN" noProof="0" smtClean="0"/>
              <a:t>第五级</a:t>
            </a:r>
          </a:p>
        </p:txBody>
      </p:sp>
      <p:sp>
        <p:nvSpPr>
          <p:cNvPr id="3078" name="Rectangle 6"/>
          <p:cNvSpPr>
            <a:spLocks noGrp="1" noChangeArrowheads="1"/>
          </p:cNvSpPr>
          <p:nvPr>
            <p:ph type="ftr" sz="quarter" idx="4"/>
          </p:nvPr>
        </p:nvSpPr>
        <p:spPr bwMode="auto">
          <a:xfrm>
            <a:off x="0" y="9514281"/>
            <a:ext cx="2986309" cy="499656"/>
          </a:xfrm>
          <a:prstGeom prst="rect">
            <a:avLst/>
          </a:prstGeom>
          <a:noFill/>
          <a:ln w="9525">
            <a:noFill/>
            <a:miter lim="800000"/>
            <a:headEnd/>
            <a:tailEnd/>
          </a:ln>
          <a:effectLst/>
        </p:spPr>
        <p:txBody>
          <a:bodyPr vert="horz" wrap="square" lIns="91938" tIns="45969" rIns="91938" bIns="45969" numCol="1" anchor="b" anchorCtr="0" compatLnSpc="1">
            <a:prstTxWarp prst="textNoShape">
              <a:avLst/>
            </a:prstTxWarp>
          </a:bodyPr>
          <a:lstStyle>
            <a:lvl1pPr>
              <a:defRPr sz="1200">
                <a:latin typeface="Arial" pitchFamily="34" charset="0"/>
              </a:defRPr>
            </a:lvl1pPr>
          </a:lstStyle>
          <a:p>
            <a:pPr>
              <a:defRPr/>
            </a:pPr>
            <a:endParaRPr lang="zh-CN" altLang="zh-CN"/>
          </a:p>
        </p:txBody>
      </p:sp>
      <p:sp>
        <p:nvSpPr>
          <p:cNvPr id="3079" name="Rectangle 7"/>
          <p:cNvSpPr>
            <a:spLocks noGrp="1" noChangeArrowheads="1"/>
          </p:cNvSpPr>
          <p:nvPr>
            <p:ph type="sldNum" sz="quarter" idx="5"/>
          </p:nvPr>
        </p:nvSpPr>
        <p:spPr bwMode="auto">
          <a:xfrm>
            <a:off x="3903441" y="9514281"/>
            <a:ext cx="2984701" cy="499656"/>
          </a:xfrm>
          <a:prstGeom prst="rect">
            <a:avLst/>
          </a:prstGeom>
          <a:noFill/>
          <a:ln w="9525">
            <a:noFill/>
            <a:miter lim="800000"/>
            <a:headEnd/>
            <a:tailEnd/>
          </a:ln>
          <a:effectLst/>
        </p:spPr>
        <p:txBody>
          <a:bodyPr vert="horz" wrap="square" lIns="91938" tIns="45969" rIns="91938" bIns="45969" numCol="1" anchor="b" anchorCtr="0" compatLnSpc="1">
            <a:prstTxWarp prst="textNoShape">
              <a:avLst/>
            </a:prstTxWarp>
          </a:bodyPr>
          <a:lstStyle>
            <a:lvl1pPr algn="r">
              <a:defRPr sz="1200">
                <a:latin typeface="Arial" pitchFamily="34" charset="0"/>
              </a:defRPr>
            </a:lvl1pPr>
          </a:lstStyle>
          <a:p>
            <a:pPr>
              <a:defRPr/>
            </a:pPr>
            <a:fld id="{D3E5702F-CAAE-43EC-B553-E37C6E7C486C}" type="slidenum">
              <a:rPr lang="zh-CN" altLang="zh-CN"/>
              <a:pPr>
                <a:defRPr/>
              </a:pPr>
              <a:t>‹#›</a:t>
            </a:fld>
            <a:endParaRPr lang="zh-CN" altLang="zh-CN"/>
          </a:p>
        </p:txBody>
      </p:sp>
    </p:spTree>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幻灯片图像占位符 1"/>
          <p:cNvSpPr>
            <a:spLocks noGrp="1" noRot="1" noChangeAspect="1" noTextEdit="1"/>
          </p:cNvSpPr>
          <p:nvPr>
            <p:ph type="sldImg"/>
          </p:nvPr>
        </p:nvSpPr>
        <p:spPr/>
      </p:sp>
      <p:sp>
        <p:nvSpPr>
          <p:cNvPr id="61443" name="备注占位符 2"/>
          <p:cNvSpPr>
            <a:spLocks noGrp="1"/>
          </p:cNvSpPr>
          <p:nvPr>
            <p:ph type="body" idx="1"/>
          </p:nvPr>
        </p:nvSpPr>
        <p:spPr>
          <a:noFill/>
          <a:ln/>
        </p:spPr>
        <p:txBody>
          <a:bodyPr/>
          <a:lstStyle/>
          <a:p>
            <a:endParaRPr lang="zh-CN" altLang="en-US"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幻灯片图像占位符 1"/>
          <p:cNvSpPr>
            <a:spLocks noGrp="1" noRot="1" noChangeAspect="1" noTextEdit="1"/>
          </p:cNvSpPr>
          <p:nvPr>
            <p:ph type="sldImg"/>
          </p:nvPr>
        </p:nvSpPr>
        <p:spPr/>
      </p:sp>
      <p:sp>
        <p:nvSpPr>
          <p:cNvPr id="62467" name="备注占位符 2"/>
          <p:cNvSpPr>
            <a:spLocks noGrp="1"/>
          </p:cNvSpPr>
          <p:nvPr>
            <p:ph type="body" idx="1"/>
          </p:nvPr>
        </p:nvSpPr>
        <p:spPr>
          <a:noFill/>
          <a:ln/>
        </p:spPr>
        <p:txBody>
          <a:bodyPr/>
          <a:lstStyle/>
          <a:p>
            <a:endParaRPr lang="zh-CN" altLang="en-US" smtClean="0"/>
          </a:p>
          <a:p>
            <a:endParaRPr lang="zh-CN" altLang="en-US"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 name="Group 2"/>
          <p:cNvGrpSpPr>
            <a:grpSpLocks/>
          </p:cNvGrpSpPr>
          <p:nvPr/>
        </p:nvGrpSpPr>
        <p:grpSpPr bwMode="auto">
          <a:xfrm>
            <a:off x="0" y="0"/>
            <a:ext cx="5867400" cy="6858000"/>
            <a:chOff x="0" y="0"/>
            <a:chExt cx="3696" cy="4320"/>
          </a:xfrm>
        </p:grpSpPr>
        <p:sp>
          <p:nvSpPr>
            <p:cNvPr id="5" name="Rectangle 3"/>
            <p:cNvSpPr>
              <a:spLocks noChangeArrowheads="1"/>
            </p:cNvSpPr>
            <p:nvPr/>
          </p:nvSpPr>
          <p:spPr bwMode="auto">
            <a:xfrm>
              <a:off x="0" y="0"/>
              <a:ext cx="2880" cy="4320"/>
            </a:xfrm>
            <a:prstGeom prst="rect">
              <a:avLst/>
            </a:prstGeom>
            <a:solidFill>
              <a:schemeClr val="accent2"/>
            </a:solidFill>
            <a:ln w="9525">
              <a:noFill/>
              <a:miter lim="800000"/>
              <a:headEnd/>
              <a:tailEnd/>
            </a:ln>
            <a:effectLst/>
          </p:spPr>
          <p:txBody>
            <a:bodyPr wrap="none" anchor="ctr"/>
            <a:lstStyle/>
            <a:p>
              <a:pPr algn="ctr">
                <a:defRPr/>
              </a:pPr>
              <a:endParaRPr lang="zh-CN" altLang="zh-CN" sz="2400">
                <a:latin typeface="Times New Roman" pitchFamily="18" charset="0"/>
              </a:endParaRPr>
            </a:p>
          </p:txBody>
        </p:sp>
        <p:sp>
          <p:nvSpPr>
            <p:cNvPr id="6" name="AutoShape 4"/>
            <p:cNvSpPr>
              <a:spLocks noChangeArrowheads="1"/>
            </p:cNvSpPr>
            <p:nvPr/>
          </p:nvSpPr>
          <p:spPr bwMode="auto">
            <a:xfrm>
              <a:off x="432" y="624"/>
              <a:ext cx="3264" cy="1200"/>
            </a:xfrm>
            <a:prstGeom prst="roundRect">
              <a:avLst>
                <a:gd name="adj" fmla="val 50000"/>
              </a:avLst>
            </a:prstGeom>
            <a:solidFill>
              <a:schemeClr val="bg1"/>
            </a:solidFill>
            <a:ln w="9525">
              <a:noFill/>
              <a:round/>
              <a:headEnd/>
              <a:tailEnd/>
            </a:ln>
            <a:effectLst/>
          </p:spPr>
          <p:txBody>
            <a:bodyPr wrap="none" anchor="ctr"/>
            <a:lstStyle/>
            <a:p>
              <a:pPr algn="ctr">
                <a:defRPr/>
              </a:pPr>
              <a:endParaRPr lang="zh-CN" altLang="zh-CN" sz="2400">
                <a:latin typeface="Times New Roman" pitchFamily="18" charset="0"/>
              </a:endParaRPr>
            </a:p>
          </p:txBody>
        </p:sp>
      </p:grpSp>
      <p:grpSp>
        <p:nvGrpSpPr>
          <p:cNvPr id="7" name="Group 5"/>
          <p:cNvGrpSpPr>
            <a:grpSpLocks/>
          </p:cNvGrpSpPr>
          <p:nvPr/>
        </p:nvGrpSpPr>
        <p:grpSpPr bwMode="auto">
          <a:xfrm>
            <a:off x="3632200" y="4889500"/>
            <a:ext cx="4876800" cy="319088"/>
            <a:chOff x="0" y="0"/>
            <a:chExt cx="3072" cy="201"/>
          </a:xfrm>
        </p:grpSpPr>
        <p:sp>
          <p:nvSpPr>
            <p:cNvPr id="8" name="AutoShape 6"/>
            <p:cNvSpPr>
              <a:spLocks noChangeArrowheads="1"/>
            </p:cNvSpPr>
            <p:nvPr/>
          </p:nvSpPr>
          <p:spPr bwMode="auto">
            <a:xfrm flipH="1">
              <a:off x="0" y="0"/>
              <a:ext cx="2914" cy="200"/>
            </a:xfrm>
            <a:prstGeom prst="roundRect">
              <a:avLst>
                <a:gd name="adj" fmla="val 0"/>
              </a:avLst>
            </a:prstGeom>
            <a:solidFill>
              <a:schemeClr val="hlink"/>
            </a:solidFill>
            <a:ln w="9525">
              <a:noFill/>
              <a:round/>
              <a:headEnd/>
              <a:tailEnd/>
            </a:ln>
            <a:effectLst/>
          </p:spPr>
          <p:txBody>
            <a:bodyPr wrap="none" anchor="ctr"/>
            <a:lstStyle/>
            <a:p>
              <a:pPr>
                <a:defRPr/>
              </a:pPr>
              <a:endParaRPr lang="zh-CN" altLang="en-US"/>
            </a:p>
          </p:txBody>
        </p:sp>
        <p:sp>
          <p:nvSpPr>
            <p:cNvPr id="9" name="AutoShape 7"/>
            <p:cNvSpPr>
              <a:spLocks noChangeArrowheads="1"/>
            </p:cNvSpPr>
            <p:nvPr/>
          </p:nvSpPr>
          <p:spPr bwMode="auto">
            <a:xfrm>
              <a:off x="2908" y="0"/>
              <a:ext cx="164" cy="201"/>
            </a:xfrm>
            <a:prstGeom prst="flowChartDelay">
              <a:avLst/>
            </a:prstGeom>
            <a:solidFill>
              <a:schemeClr val="hlink"/>
            </a:solidFill>
            <a:ln w="9525">
              <a:noFill/>
              <a:miter lim="800000"/>
              <a:headEnd/>
              <a:tailEnd/>
            </a:ln>
            <a:effectLst/>
          </p:spPr>
          <p:txBody>
            <a:bodyPr wrap="none" anchor="ctr"/>
            <a:lstStyle/>
            <a:p>
              <a:pPr>
                <a:defRPr/>
              </a:pPr>
              <a:endParaRPr lang="zh-CN" altLang="en-US"/>
            </a:p>
          </p:txBody>
        </p:sp>
      </p:grpSp>
      <p:sp>
        <p:nvSpPr>
          <p:cNvPr id="2056" name="Rectangle 8"/>
          <p:cNvSpPr>
            <a:spLocks noGrp="1" noChangeArrowheads="1"/>
          </p:cNvSpPr>
          <p:nvPr>
            <p:ph type="subTitle" idx="1"/>
          </p:nvPr>
        </p:nvSpPr>
        <p:spPr>
          <a:xfrm>
            <a:off x="4673600" y="2927350"/>
            <a:ext cx="4013200" cy="1822450"/>
          </a:xfrm>
        </p:spPr>
        <p:txBody>
          <a:bodyPr anchor="b"/>
          <a:lstStyle>
            <a:lvl1pPr marL="0" indent="0">
              <a:buFont typeface="Wingdings" pitchFamily="2" charset="2"/>
              <a:buNone/>
              <a:defRPr>
                <a:solidFill>
                  <a:schemeClr val="tx2"/>
                </a:solidFill>
              </a:defRPr>
            </a:lvl1pPr>
          </a:lstStyle>
          <a:p>
            <a:r>
              <a:rPr lang="zh-CN"/>
              <a:t>单击此处编辑母版副标题样式</a:t>
            </a:r>
          </a:p>
        </p:txBody>
      </p:sp>
      <p:sp>
        <p:nvSpPr>
          <p:cNvPr id="2060" name="AutoShape 12"/>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r>
              <a:rPr lang="zh-CN"/>
              <a:t>单击此处编辑母版标题样式</a:t>
            </a:r>
          </a:p>
        </p:txBody>
      </p:sp>
      <p:sp>
        <p:nvSpPr>
          <p:cNvPr id="10" name="Rectangle 9"/>
          <p:cNvSpPr>
            <a:spLocks noGrp="1" noChangeArrowheads="1"/>
          </p:cNvSpPr>
          <p:nvPr>
            <p:ph type="dt" sz="quarter" idx="10"/>
          </p:nvPr>
        </p:nvSpPr>
        <p:spPr/>
        <p:txBody>
          <a:bodyPr/>
          <a:lstStyle>
            <a:lvl1pPr>
              <a:defRPr>
                <a:solidFill>
                  <a:schemeClr val="bg1"/>
                </a:solidFill>
              </a:defRPr>
            </a:lvl1pPr>
          </a:lstStyle>
          <a:p>
            <a:pPr>
              <a:defRPr/>
            </a:pPr>
            <a:endParaRPr lang="zh-CN" altLang="zh-CN"/>
          </a:p>
        </p:txBody>
      </p:sp>
      <p:sp>
        <p:nvSpPr>
          <p:cNvPr id="11" name="Rectangle 10"/>
          <p:cNvSpPr>
            <a:spLocks noGrp="1" noChangeArrowheads="1"/>
          </p:cNvSpPr>
          <p:nvPr>
            <p:ph type="ftr" sz="quarter" idx="11"/>
          </p:nvPr>
        </p:nvSpPr>
        <p:spPr/>
        <p:txBody>
          <a:bodyPr/>
          <a:lstStyle>
            <a:lvl1pPr algn="r">
              <a:defRPr/>
            </a:lvl1pPr>
          </a:lstStyle>
          <a:p>
            <a:pPr>
              <a:defRPr/>
            </a:pPr>
            <a:endParaRPr lang="zh-CN" altLang="zh-CN"/>
          </a:p>
        </p:txBody>
      </p:sp>
      <p:sp>
        <p:nvSpPr>
          <p:cNvPr id="12" name="Rectangle 11"/>
          <p:cNvSpPr>
            <a:spLocks noGrp="1" noChangeArrowheads="1"/>
          </p:cNvSpPr>
          <p:nvPr>
            <p:ph type="sldNum" sz="quarter" idx="12"/>
          </p:nvPr>
        </p:nvSpPr>
        <p:spPr>
          <a:xfrm>
            <a:off x="76200" y="6248400"/>
            <a:ext cx="587375" cy="488950"/>
          </a:xfrm>
        </p:spPr>
        <p:txBody>
          <a:bodyPr anchorCtr="0"/>
          <a:lstStyle>
            <a:lvl1pPr>
              <a:defRPr/>
            </a:lvl1pPr>
          </a:lstStyle>
          <a:p>
            <a:pPr>
              <a:defRPr/>
            </a:pPr>
            <a:fld id="{7C7A0C2B-4B90-4198-9C21-00693CE0C84E}" type="slidenum">
              <a:rPr lang="zh-CN" altLang="zh-CN"/>
              <a:pPr>
                <a:defRPr/>
              </a:pPr>
              <a:t>‹#›</a:t>
            </a:fld>
            <a:endParaRPr lang="zh-CN" altLang="zh-C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11"/>
          <p:cNvSpPr>
            <a:spLocks noGrp="1" noChangeArrowheads="1"/>
          </p:cNvSpPr>
          <p:nvPr>
            <p:ph type="dt" sz="half" idx="10"/>
          </p:nvPr>
        </p:nvSpPr>
        <p:spPr/>
        <p:txBody>
          <a:bodyPr/>
          <a:lstStyle>
            <a:lvl1pPr>
              <a:defRPr/>
            </a:lvl1pPr>
          </a:lstStyle>
          <a:p>
            <a:pPr>
              <a:defRPr/>
            </a:pPr>
            <a:endParaRPr lang="zh-CN" altLang="zh-CN"/>
          </a:p>
        </p:txBody>
      </p:sp>
      <p:sp>
        <p:nvSpPr>
          <p:cNvPr id="5" name="Rectangle 12"/>
          <p:cNvSpPr>
            <a:spLocks noGrp="1" noChangeArrowheads="1"/>
          </p:cNvSpPr>
          <p:nvPr>
            <p:ph type="ftr" sz="quarter" idx="11"/>
          </p:nvPr>
        </p:nvSpPr>
        <p:spPr/>
        <p:txBody>
          <a:bodyPr/>
          <a:lstStyle>
            <a:lvl1pPr>
              <a:defRPr/>
            </a:lvl1pPr>
          </a:lstStyle>
          <a:p>
            <a:pPr>
              <a:defRPr/>
            </a:pPr>
            <a:endParaRPr lang="zh-CN" altLang="zh-CN"/>
          </a:p>
        </p:txBody>
      </p:sp>
      <p:sp>
        <p:nvSpPr>
          <p:cNvPr id="6" name="Rectangle 13"/>
          <p:cNvSpPr>
            <a:spLocks noGrp="1" noChangeArrowheads="1"/>
          </p:cNvSpPr>
          <p:nvPr>
            <p:ph type="sldNum" sz="quarter" idx="12"/>
          </p:nvPr>
        </p:nvSpPr>
        <p:spPr/>
        <p:txBody>
          <a:bodyPr/>
          <a:lstStyle>
            <a:lvl1pPr>
              <a:defRPr/>
            </a:lvl1pPr>
          </a:lstStyle>
          <a:p>
            <a:pPr>
              <a:defRPr/>
            </a:pPr>
            <a:fld id="{316595A1-3865-41D8-AE02-4799F3B99104}" type="slidenum">
              <a:rPr lang="zh-CN" altLang="zh-CN"/>
              <a:pPr>
                <a:defRPr/>
              </a:pPr>
              <a:t>‹#›</a:t>
            </a:fld>
            <a:endParaRPr lang="zh-CN" altLang="zh-C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705600" y="762000"/>
            <a:ext cx="1981200" cy="532447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762000" y="762000"/>
            <a:ext cx="5791200" cy="532447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11"/>
          <p:cNvSpPr>
            <a:spLocks noGrp="1" noChangeArrowheads="1"/>
          </p:cNvSpPr>
          <p:nvPr>
            <p:ph type="dt" sz="half" idx="10"/>
          </p:nvPr>
        </p:nvSpPr>
        <p:spPr/>
        <p:txBody>
          <a:bodyPr/>
          <a:lstStyle>
            <a:lvl1pPr>
              <a:defRPr/>
            </a:lvl1pPr>
          </a:lstStyle>
          <a:p>
            <a:pPr>
              <a:defRPr/>
            </a:pPr>
            <a:endParaRPr lang="zh-CN" altLang="zh-CN"/>
          </a:p>
        </p:txBody>
      </p:sp>
      <p:sp>
        <p:nvSpPr>
          <p:cNvPr id="5" name="Rectangle 12"/>
          <p:cNvSpPr>
            <a:spLocks noGrp="1" noChangeArrowheads="1"/>
          </p:cNvSpPr>
          <p:nvPr>
            <p:ph type="ftr" sz="quarter" idx="11"/>
          </p:nvPr>
        </p:nvSpPr>
        <p:spPr/>
        <p:txBody>
          <a:bodyPr/>
          <a:lstStyle>
            <a:lvl1pPr>
              <a:defRPr/>
            </a:lvl1pPr>
          </a:lstStyle>
          <a:p>
            <a:pPr>
              <a:defRPr/>
            </a:pPr>
            <a:endParaRPr lang="zh-CN" altLang="zh-CN"/>
          </a:p>
        </p:txBody>
      </p:sp>
      <p:sp>
        <p:nvSpPr>
          <p:cNvPr id="6" name="Rectangle 13"/>
          <p:cNvSpPr>
            <a:spLocks noGrp="1" noChangeArrowheads="1"/>
          </p:cNvSpPr>
          <p:nvPr>
            <p:ph type="sldNum" sz="quarter" idx="12"/>
          </p:nvPr>
        </p:nvSpPr>
        <p:spPr/>
        <p:txBody>
          <a:bodyPr/>
          <a:lstStyle>
            <a:lvl1pPr>
              <a:defRPr/>
            </a:lvl1pPr>
          </a:lstStyle>
          <a:p>
            <a:pPr>
              <a:defRPr/>
            </a:pPr>
            <a:fld id="{10F5156E-8422-4E8E-B0E0-2B6D79B8EA2E}" type="slidenum">
              <a:rPr lang="zh-CN" altLang="zh-CN"/>
              <a:pPr>
                <a:defRPr/>
              </a:pPr>
              <a:t>‹#›</a:t>
            </a:fld>
            <a:endParaRPr lang="zh-CN" altLang="zh-C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objAndTwoObj" preserve="1">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a:xfrm>
            <a:off x="762000" y="762000"/>
            <a:ext cx="7924800" cy="1143000"/>
          </a:xfr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2362200"/>
            <a:ext cx="3770313" cy="37242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4760913" y="2362200"/>
            <a:ext cx="3770312" cy="17859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4760913" y="4300538"/>
            <a:ext cx="3770312" cy="1785937"/>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11"/>
          <p:cNvSpPr>
            <a:spLocks noGrp="1" noChangeArrowheads="1"/>
          </p:cNvSpPr>
          <p:nvPr>
            <p:ph type="dt" sz="half" idx="10"/>
          </p:nvPr>
        </p:nvSpPr>
        <p:spPr/>
        <p:txBody>
          <a:bodyPr/>
          <a:lstStyle>
            <a:lvl1pPr>
              <a:defRPr/>
            </a:lvl1pPr>
          </a:lstStyle>
          <a:p>
            <a:pPr>
              <a:defRPr/>
            </a:pPr>
            <a:endParaRPr lang="zh-CN" altLang="zh-CN"/>
          </a:p>
        </p:txBody>
      </p:sp>
      <p:sp>
        <p:nvSpPr>
          <p:cNvPr id="7" name="Rectangle 12"/>
          <p:cNvSpPr>
            <a:spLocks noGrp="1" noChangeArrowheads="1"/>
          </p:cNvSpPr>
          <p:nvPr>
            <p:ph type="ftr" sz="quarter" idx="11"/>
          </p:nvPr>
        </p:nvSpPr>
        <p:spPr/>
        <p:txBody>
          <a:bodyPr/>
          <a:lstStyle>
            <a:lvl1pPr>
              <a:defRPr/>
            </a:lvl1pPr>
          </a:lstStyle>
          <a:p>
            <a:pPr>
              <a:defRPr/>
            </a:pPr>
            <a:endParaRPr lang="zh-CN" altLang="zh-CN"/>
          </a:p>
        </p:txBody>
      </p:sp>
      <p:sp>
        <p:nvSpPr>
          <p:cNvPr id="8" name="Rectangle 13"/>
          <p:cNvSpPr>
            <a:spLocks noGrp="1" noChangeArrowheads="1"/>
          </p:cNvSpPr>
          <p:nvPr>
            <p:ph type="sldNum" sz="quarter" idx="12"/>
          </p:nvPr>
        </p:nvSpPr>
        <p:spPr/>
        <p:txBody>
          <a:bodyPr/>
          <a:lstStyle>
            <a:lvl1pPr>
              <a:defRPr/>
            </a:lvl1pPr>
          </a:lstStyle>
          <a:p>
            <a:pPr>
              <a:defRPr/>
            </a:pPr>
            <a:fld id="{435F33D9-32C7-46C7-A8BB-17E77A3E51B4}" type="slidenum">
              <a:rPr lang="zh-CN" altLang="zh-CN"/>
              <a:pPr>
                <a:defRPr/>
              </a:pPr>
              <a:t>‹#›</a:t>
            </a:fld>
            <a:endParaRPr lang="zh-CN" altLang="zh-CN"/>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762000" y="762000"/>
            <a:ext cx="7924800"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38200" y="2362200"/>
            <a:ext cx="3770313" cy="37242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4760913" y="2362200"/>
            <a:ext cx="3770312" cy="17859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4760913" y="4300538"/>
            <a:ext cx="3770312" cy="1785937"/>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11"/>
          <p:cNvSpPr>
            <a:spLocks noGrp="1" noChangeArrowheads="1"/>
          </p:cNvSpPr>
          <p:nvPr>
            <p:ph type="dt" sz="half" idx="10"/>
          </p:nvPr>
        </p:nvSpPr>
        <p:spPr/>
        <p:txBody>
          <a:bodyPr/>
          <a:lstStyle>
            <a:lvl1pPr>
              <a:defRPr/>
            </a:lvl1pPr>
          </a:lstStyle>
          <a:p>
            <a:pPr>
              <a:defRPr/>
            </a:pPr>
            <a:endParaRPr lang="zh-CN" altLang="zh-CN"/>
          </a:p>
        </p:txBody>
      </p:sp>
      <p:sp>
        <p:nvSpPr>
          <p:cNvPr id="7" name="Rectangle 12"/>
          <p:cNvSpPr>
            <a:spLocks noGrp="1" noChangeArrowheads="1"/>
          </p:cNvSpPr>
          <p:nvPr>
            <p:ph type="ftr" sz="quarter" idx="11"/>
          </p:nvPr>
        </p:nvSpPr>
        <p:spPr/>
        <p:txBody>
          <a:bodyPr/>
          <a:lstStyle>
            <a:lvl1pPr>
              <a:defRPr/>
            </a:lvl1pPr>
          </a:lstStyle>
          <a:p>
            <a:pPr>
              <a:defRPr/>
            </a:pPr>
            <a:endParaRPr lang="zh-CN" altLang="zh-CN"/>
          </a:p>
        </p:txBody>
      </p:sp>
      <p:sp>
        <p:nvSpPr>
          <p:cNvPr id="8" name="Rectangle 13"/>
          <p:cNvSpPr>
            <a:spLocks noGrp="1" noChangeArrowheads="1"/>
          </p:cNvSpPr>
          <p:nvPr>
            <p:ph type="sldNum" sz="quarter" idx="12"/>
          </p:nvPr>
        </p:nvSpPr>
        <p:spPr/>
        <p:txBody>
          <a:bodyPr/>
          <a:lstStyle>
            <a:lvl1pPr>
              <a:defRPr/>
            </a:lvl1pPr>
          </a:lstStyle>
          <a:p>
            <a:pPr>
              <a:defRPr/>
            </a:pPr>
            <a:fld id="{1128CBBD-7381-43D7-9E68-E0D1A2663F47}" type="slidenum">
              <a:rPr lang="zh-CN" altLang="zh-CN"/>
              <a:pPr>
                <a:defRPr/>
              </a:pPr>
              <a:t>‹#›</a:t>
            </a:fld>
            <a:endParaRPr lang="zh-CN" altLang="zh-CN"/>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762000" y="762000"/>
            <a:ext cx="7924800"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38200" y="2362200"/>
            <a:ext cx="3770313" cy="37242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760913" y="2362200"/>
            <a:ext cx="3770312" cy="37242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11"/>
          <p:cNvSpPr>
            <a:spLocks noGrp="1" noChangeArrowheads="1"/>
          </p:cNvSpPr>
          <p:nvPr>
            <p:ph type="dt" sz="half" idx="10"/>
          </p:nvPr>
        </p:nvSpPr>
        <p:spPr/>
        <p:txBody>
          <a:bodyPr/>
          <a:lstStyle>
            <a:lvl1pPr>
              <a:defRPr/>
            </a:lvl1pPr>
          </a:lstStyle>
          <a:p>
            <a:pPr>
              <a:defRPr/>
            </a:pPr>
            <a:endParaRPr lang="zh-CN" altLang="zh-CN"/>
          </a:p>
        </p:txBody>
      </p:sp>
      <p:sp>
        <p:nvSpPr>
          <p:cNvPr id="6" name="Rectangle 12"/>
          <p:cNvSpPr>
            <a:spLocks noGrp="1" noChangeArrowheads="1"/>
          </p:cNvSpPr>
          <p:nvPr>
            <p:ph type="ftr" sz="quarter" idx="11"/>
          </p:nvPr>
        </p:nvSpPr>
        <p:spPr/>
        <p:txBody>
          <a:bodyPr/>
          <a:lstStyle>
            <a:lvl1pPr>
              <a:defRPr/>
            </a:lvl1pPr>
          </a:lstStyle>
          <a:p>
            <a:pPr>
              <a:defRPr/>
            </a:pPr>
            <a:endParaRPr lang="zh-CN" altLang="zh-CN"/>
          </a:p>
        </p:txBody>
      </p:sp>
      <p:sp>
        <p:nvSpPr>
          <p:cNvPr id="7" name="Rectangle 13"/>
          <p:cNvSpPr>
            <a:spLocks noGrp="1" noChangeArrowheads="1"/>
          </p:cNvSpPr>
          <p:nvPr>
            <p:ph type="sldNum" sz="quarter" idx="12"/>
          </p:nvPr>
        </p:nvSpPr>
        <p:spPr/>
        <p:txBody>
          <a:bodyPr/>
          <a:lstStyle>
            <a:lvl1pPr>
              <a:defRPr/>
            </a:lvl1pPr>
          </a:lstStyle>
          <a:p>
            <a:pPr>
              <a:defRPr/>
            </a:pPr>
            <a:fld id="{ADE31001-EDB7-4BC9-8E14-6FF639022735}" type="slidenum">
              <a:rPr lang="zh-CN" altLang="zh-CN"/>
              <a:pPr>
                <a:defRPr/>
              </a:pPr>
              <a:t>‹#›</a:t>
            </a:fld>
            <a:endParaRPr lang="zh-CN"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11"/>
          <p:cNvSpPr>
            <a:spLocks noGrp="1" noChangeArrowheads="1"/>
          </p:cNvSpPr>
          <p:nvPr>
            <p:ph type="dt" sz="half" idx="10"/>
          </p:nvPr>
        </p:nvSpPr>
        <p:spPr/>
        <p:txBody>
          <a:bodyPr/>
          <a:lstStyle>
            <a:lvl1pPr>
              <a:defRPr/>
            </a:lvl1pPr>
          </a:lstStyle>
          <a:p>
            <a:pPr>
              <a:defRPr/>
            </a:pPr>
            <a:endParaRPr lang="zh-CN" altLang="zh-CN"/>
          </a:p>
        </p:txBody>
      </p:sp>
      <p:sp>
        <p:nvSpPr>
          <p:cNvPr id="5" name="Rectangle 12"/>
          <p:cNvSpPr>
            <a:spLocks noGrp="1" noChangeArrowheads="1"/>
          </p:cNvSpPr>
          <p:nvPr>
            <p:ph type="ftr" sz="quarter" idx="11"/>
          </p:nvPr>
        </p:nvSpPr>
        <p:spPr/>
        <p:txBody>
          <a:bodyPr/>
          <a:lstStyle>
            <a:lvl1pPr>
              <a:defRPr/>
            </a:lvl1pPr>
          </a:lstStyle>
          <a:p>
            <a:pPr>
              <a:defRPr/>
            </a:pPr>
            <a:endParaRPr lang="zh-CN" altLang="zh-CN"/>
          </a:p>
        </p:txBody>
      </p:sp>
      <p:sp>
        <p:nvSpPr>
          <p:cNvPr id="6" name="Rectangle 13"/>
          <p:cNvSpPr>
            <a:spLocks noGrp="1" noChangeArrowheads="1"/>
          </p:cNvSpPr>
          <p:nvPr>
            <p:ph type="sldNum" sz="quarter" idx="12"/>
          </p:nvPr>
        </p:nvSpPr>
        <p:spPr/>
        <p:txBody>
          <a:bodyPr/>
          <a:lstStyle>
            <a:lvl1pPr>
              <a:defRPr>
                <a:solidFill>
                  <a:schemeClr val="bg1">
                    <a:lumMod val="50000"/>
                  </a:schemeClr>
                </a:solidFill>
              </a:defRPr>
            </a:lvl1pPr>
          </a:lstStyle>
          <a:p>
            <a:pPr>
              <a:defRPr/>
            </a:pPr>
            <a:fld id="{2EB97F26-A8B8-44D5-B438-A24E3BDCB5E3}" type="slidenum">
              <a:rPr lang="zh-CN" altLang="zh-CN"/>
              <a:pPr>
                <a:defRPr/>
              </a:pPr>
              <a:t>‹#›</a:t>
            </a:fld>
            <a:endParaRPr lang="zh-CN" altLang="zh-CN"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11"/>
          <p:cNvSpPr>
            <a:spLocks noGrp="1" noChangeArrowheads="1"/>
          </p:cNvSpPr>
          <p:nvPr>
            <p:ph type="dt" sz="half" idx="10"/>
          </p:nvPr>
        </p:nvSpPr>
        <p:spPr/>
        <p:txBody>
          <a:bodyPr/>
          <a:lstStyle>
            <a:lvl1pPr>
              <a:defRPr/>
            </a:lvl1pPr>
          </a:lstStyle>
          <a:p>
            <a:pPr>
              <a:defRPr/>
            </a:pPr>
            <a:endParaRPr lang="zh-CN" altLang="zh-CN"/>
          </a:p>
        </p:txBody>
      </p:sp>
      <p:sp>
        <p:nvSpPr>
          <p:cNvPr id="5" name="Rectangle 12"/>
          <p:cNvSpPr>
            <a:spLocks noGrp="1" noChangeArrowheads="1"/>
          </p:cNvSpPr>
          <p:nvPr>
            <p:ph type="ftr" sz="quarter" idx="11"/>
          </p:nvPr>
        </p:nvSpPr>
        <p:spPr/>
        <p:txBody>
          <a:bodyPr/>
          <a:lstStyle>
            <a:lvl1pPr>
              <a:defRPr/>
            </a:lvl1pPr>
          </a:lstStyle>
          <a:p>
            <a:pPr>
              <a:defRPr/>
            </a:pPr>
            <a:endParaRPr lang="zh-CN" altLang="zh-CN"/>
          </a:p>
        </p:txBody>
      </p:sp>
      <p:sp>
        <p:nvSpPr>
          <p:cNvPr id="6" name="Rectangle 13"/>
          <p:cNvSpPr>
            <a:spLocks noGrp="1" noChangeArrowheads="1"/>
          </p:cNvSpPr>
          <p:nvPr>
            <p:ph type="sldNum" sz="quarter" idx="12"/>
          </p:nvPr>
        </p:nvSpPr>
        <p:spPr/>
        <p:txBody>
          <a:bodyPr/>
          <a:lstStyle>
            <a:lvl1pPr>
              <a:defRPr/>
            </a:lvl1pPr>
          </a:lstStyle>
          <a:p>
            <a:pPr>
              <a:defRPr/>
            </a:pPr>
            <a:fld id="{C6C9F3E8-CB41-489C-9957-DF45FA342AEB}" type="slidenum">
              <a:rPr lang="zh-CN" altLang="zh-CN"/>
              <a:pPr>
                <a:defRPr/>
              </a:pPr>
              <a:t>‹#›</a:t>
            </a:fld>
            <a:endParaRPr lang="zh-CN"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2362200"/>
            <a:ext cx="3770313" cy="37242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760913" y="2362200"/>
            <a:ext cx="3770312" cy="37242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11"/>
          <p:cNvSpPr>
            <a:spLocks noGrp="1" noChangeArrowheads="1"/>
          </p:cNvSpPr>
          <p:nvPr>
            <p:ph type="dt" sz="half" idx="10"/>
          </p:nvPr>
        </p:nvSpPr>
        <p:spPr/>
        <p:txBody>
          <a:bodyPr/>
          <a:lstStyle>
            <a:lvl1pPr>
              <a:defRPr/>
            </a:lvl1pPr>
          </a:lstStyle>
          <a:p>
            <a:pPr>
              <a:defRPr/>
            </a:pPr>
            <a:endParaRPr lang="zh-CN" altLang="zh-CN"/>
          </a:p>
        </p:txBody>
      </p:sp>
      <p:sp>
        <p:nvSpPr>
          <p:cNvPr id="6" name="Rectangle 12"/>
          <p:cNvSpPr>
            <a:spLocks noGrp="1" noChangeArrowheads="1"/>
          </p:cNvSpPr>
          <p:nvPr>
            <p:ph type="ftr" sz="quarter" idx="11"/>
          </p:nvPr>
        </p:nvSpPr>
        <p:spPr/>
        <p:txBody>
          <a:bodyPr/>
          <a:lstStyle>
            <a:lvl1pPr>
              <a:defRPr/>
            </a:lvl1pPr>
          </a:lstStyle>
          <a:p>
            <a:pPr>
              <a:defRPr/>
            </a:pPr>
            <a:endParaRPr lang="zh-CN" altLang="zh-CN"/>
          </a:p>
        </p:txBody>
      </p:sp>
      <p:sp>
        <p:nvSpPr>
          <p:cNvPr id="7" name="Rectangle 13"/>
          <p:cNvSpPr>
            <a:spLocks noGrp="1" noChangeArrowheads="1"/>
          </p:cNvSpPr>
          <p:nvPr>
            <p:ph type="sldNum" sz="quarter" idx="12"/>
          </p:nvPr>
        </p:nvSpPr>
        <p:spPr/>
        <p:txBody>
          <a:bodyPr/>
          <a:lstStyle>
            <a:lvl1pPr>
              <a:defRPr/>
            </a:lvl1pPr>
          </a:lstStyle>
          <a:p>
            <a:pPr>
              <a:defRPr/>
            </a:pPr>
            <a:fld id="{5A2F0350-CBF3-4CC2-A13D-A00627D38A92}" type="slidenum">
              <a:rPr lang="zh-CN" altLang="zh-CN"/>
              <a:pPr>
                <a:defRPr/>
              </a:pPr>
              <a:t>‹#›</a:t>
            </a:fld>
            <a:endParaRPr lang="zh-CN"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11"/>
          <p:cNvSpPr>
            <a:spLocks noGrp="1" noChangeArrowheads="1"/>
          </p:cNvSpPr>
          <p:nvPr>
            <p:ph type="dt" sz="half" idx="10"/>
          </p:nvPr>
        </p:nvSpPr>
        <p:spPr/>
        <p:txBody>
          <a:bodyPr/>
          <a:lstStyle>
            <a:lvl1pPr>
              <a:defRPr/>
            </a:lvl1pPr>
          </a:lstStyle>
          <a:p>
            <a:pPr>
              <a:defRPr/>
            </a:pPr>
            <a:endParaRPr lang="zh-CN" altLang="zh-CN"/>
          </a:p>
        </p:txBody>
      </p:sp>
      <p:sp>
        <p:nvSpPr>
          <p:cNvPr id="8" name="Rectangle 12"/>
          <p:cNvSpPr>
            <a:spLocks noGrp="1" noChangeArrowheads="1"/>
          </p:cNvSpPr>
          <p:nvPr>
            <p:ph type="ftr" sz="quarter" idx="11"/>
          </p:nvPr>
        </p:nvSpPr>
        <p:spPr/>
        <p:txBody>
          <a:bodyPr/>
          <a:lstStyle>
            <a:lvl1pPr>
              <a:defRPr/>
            </a:lvl1pPr>
          </a:lstStyle>
          <a:p>
            <a:pPr>
              <a:defRPr/>
            </a:pPr>
            <a:endParaRPr lang="zh-CN" altLang="zh-CN"/>
          </a:p>
        </p:txBody>
      </p:sp>
      <p:sp>
        <p:nvSpPr>
          <p:cNvPr id="9" name="Rectangle 13"/>
          <p:cNvSpPr>
            <a:spLocks noGrp="1" noChangeArrowheads="1"/>
          </p:cNvSpPr>
          <p:nvPr>
            <p:ph type="sldNum" sz="quarter" idx="12"/>
          </p:nvPr>
        </p:nvSpPr>
        <p:spPr/>
        <p:txBody>
          <a:bodyPr/>
          <a:lstStyle>
            <a:lvl1pPr>
              <a:defRPr/>
            </a:lvl1pPr>
          </a:lstStyle>
          <a:p>
            <a:pPr>
              <a:defRPr/>
            </a:pPr>
            <a:fld id="{B2F21737-C21F-48D6-AB6F-77307ACC3352}" type="slidenum">
              <a:rPr lang="zh-CN" altLang="zh-CN"/>
              <a:pPr>
                <a:defRPr/>
              </a:pPr>
              <a:t>‹#›</a:t>
            </a:fld>
            <a:endParaRPr lang="zh-CN"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11"/>
          <p:cNvSpPr>
            <a:spLocks noGrp="1" noChangeArrowheads="1"/>
          </p:cNvSpPr>
          <p:nvPr>
            <p:ph type="dt" sz="half" idx="10"/>
          </p:nvPr>
        </p:nvSpPr>
        <p:spPr/>
        <p:txBody>
          <a:bodyPr/>
          <a:lstStyle>
            <a:lvl1pPr>
              <a:defRPr/>
            </a:lvl1pPr>
          </a:lstStyle>
          <a:p>
            <a:pPr>
              <a:defRPr/>
            </a:pPr>
            <a:endParaRPr lang="zh-CN" altLang="zh-CN"/>
          </a:p>
        </p:txBody>
      </p:sp>
      <p:sp>
        <p:nvSpPr>
          <p:cNvPr id="4" name="Rectangle 12"/>
          <p:cNvSpPr>
            <a:spLocks noGrp="1" noChangeArrowheads="1"/>
          </p:cNvSpPr>
          <p:nvPr>
            <p:ph type="ftr" sz="quarter" idx="11"/>
          </p:nvPr>
        </p:nvSpPr>
        <p:spPr/>
        <p:txBody>
          <a:bodyPr/>
          <a:lstStyle>
            <a:lvl1pPr>
              <a:defRPr/>
            </a:lvl1pPr>
          </a:lstStyle>
          <a:p>
            <a:pPr>
              <a:defRPr/>
            </a:pPr>
            <a:endParaRPr lang="zh-CN" altLang="zh-CN"/>
          </a:p>
        </p:txBody>
      </p:sp>
      <p:sp>
        <p:nvSpPr>
          <p:cNvPr id="5" name="Rectangle 13"/>
          <p:cNvSpPr>
            <a:spLocks noGrp="1" noChangeArrowheads="1"/>
          </p:cNvSpPr>
          <p:nvPr>
            <p:ph type="sldNum" sz="quarter" idx="12"/>
          </p:nvPr>
        </p:nvSpPr>
        <p:spPr/>
        <p:txBody>
          <a:bodyPr/>
          <a:lstStyle>
            <a:lvl1pPr>
              <a:defRPr/>
            </a:lvl1pPr>
          </a:lstStyle>
          <a:p>
            <a:pPr>
              <a:defRPr/>
            </a:pPr>
            <a:fld id="{E6A50ADB-CFED-4C2C-8B79-69B3B5E7E782}" type="slidenum">
              <a:rPr lang="zh-CN" altLang="zh-CN"/>
              <a:pPr>
                <a:defRPr/>
              </a:pPr>
              <a:t>‹#›</a:t>
            </a:fld>
            <a:endParaRPr lang="zh-CN" altLang="zh-C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Rectangle 11"/>
          <p:cNvSpPr>
            <a:spLocks noGrp="1" noChangeArrowheads="1"/>
          </p:cNvSpPr>
          <p:nvPr>
            <p:ph type="dt" sz="half" idx="10"/>
          </p:nvPr>
        </p:nvSpPr>
        <p:spPr/>
        <p:txBody>
          <a:bodyPr/>
          <a:lstStyle>
            <a:lvl1pPr>
              <a:defRPr/>
            </a:lvl1pPr>
          </a:lstStyle>
          <a:p>
            <a:pPr>
              <a:defRPr/>
            </a:pPr>
            <a:endParaRPr lang="zh-CN" altLang="zh-CN"/>
          </a:p>
        </p:txBody>
      </p:sp>
      <p:sp>
        <p:nvSpPr>
          <p:cNvPr id="3" name="Rectangle 12"/>
          <p:cNvSpPr>
            <a:spLocks noGrp="1" noChangeArrowheads="1"/>
          </p:cNvSpPr>
          <p:nvPr>
            <p:ph type="ftr" sz="quarter" idx="11"/>
          </p:nvPr>
        </p:nvSpPr>
        <p:spPr/>
        <p:txBody>
          <a:bodyPr/>
          <a:lstStyle>
            <a:lvl1pPr>
              <a:defRPr/>
            </a:lvl1pPr>
          </a:lstStyle>
          <a:p>
            <a:pPr>
              <a:defRPr/>
            </a:pPr>
            <a:endParaRPr lang="zh-CN" altLang="zh-CN"/>
          </a:p>
        </p:txBody>
      </p:sp>
      <p:sp>
        <p:nvSpPr>
          <p:cNvPr id="4" name="Rectangle 13"/>
          <p:cNvSpPr>
            <a:spLocks noGrp="1" noChangeArrowheads="1"/>
          </p:cNvSpPr>
          <p:nvPr>
            <p:ph type="sldNum" sz="quarter" idx="12"/>
          </p:nvPr>
        </p:nvSpPr>
        <p:spPr/>
        <p:txBody>
          <a:bodyPr/>
          <a:lstStyle>
            <a:lvl1pPr>
              <a:defRPr/>
            </a:lvl1pPr>
          </a:lstStyle>
          <a:p>
            <a:pPr>
              <a:defRPr/>
            </a:pPr>
            <a:fld id="{B84716E8-E985-4AE4-A80B-A05614ECC6DA}" type="slidenum">
              <a:rPr lang="zh-CN" altLang="zh-CN"/>
              <a:pPr>
                <a:defRPr/>
              </a:pPr>
              <a:t>‹#›</a:t>
            </a:fld>
            <a:endParaRPr lang="zh-CN" altLang="zh-C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11"/>
          <p:cNvSpPr>
            <a:spLocks noGrp="1" noChangeArrowheads="1"/>
          </p:cNvSpPr>
          <p:nvPr>
            <p:ph type="dt" sz="half" idx="10"/>
          </p:nvPr>
        </p:nvSpPr>
        <p:spPr/>
        <p:txBody>
          <a:bodyPr/>
          <a:lstStyle>
            <a:lvl1pPr>
              <a:defRPr/>
            </a:lvl1pPr>
          </a:lstStyle>
          <a:p>
            <a:pPr>
              <a:defRPr/>
            </a:pPr>
            <a:endParaRPr lang="zh-CN" altLang="zh-CN"/>
          </a:p>
        </p:txBody>
      </p:sp>
      <p:sp>
        <p:nvSpPr>
          <p:cNvPr id="6" name="Rectangle 12"/>
          <p:cNvSpPr>
            <a:spLocks noGrp="1" noChangeArrowheads="1"/>
          </p:cNvSpPr>
          <p:nvPr>
            <p:ph type="ftr" sz="quarter" idx="11"/>
          </p:nvPr>
        </p:nvSpPr>
        <p:spPr/>
        <p:txBody>
          <a:bodyPr/>
          <a:lstStyle>
            <a:lvl1pPr>
              <a:defRPr/>
            </a:lvl1pPr>
          </a:lstStyle>
          <a:p>
            <a:pPr>
              <a:defRPr/>
            </a:pPr>
            <a:endParaRPr lang="zh-CN" altLang="zh-CN"/>
          </a:p>
        </p:txBody>
      </p:sp>
      <p:sp>
        <p:nvSpPr>
          <p:cNvPr id="7" name="Rectangle 13"/>
          <p:cNvSpPr>
            <a:spLocks noGrp="1" noChangeArrowheads="1"/>
          </p:cNvSpPr>
          <p:nvPr>
            <p:ph type="sldNum" sz="quarter" idx="12"/>
          </p:nvPr>
        </p:nvSpPr>
        <p:spPr/>
        <p:txBody>
          <a:bodyPr/>
          <a:lstStyle>
            <a:lvl1pPr>
              <a:defRPr/>
            </a:lvl1pPr>
          </a:lstStyle>
          <a:p>
            <a:pPr>
              <a:defRPr/>
            </a:pPr>
            <a:fld id="{4C739B98-EB8A-481D-918F-44A720A99A9C}" type="slidenum">
              <a:rPr lang="zh-CN" altLang="zh-CN"/>
              <a:pPr>
                <a:defRPr/>
              </a:pPr>
              <a:t>‹#›</a:t>
            </a:fld>
            <a:endParaRPr lang="zh-CN" altLang="zh-C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11"/>
          <p:cNvSpPr>
            <a:spLocks noGrp="1" noChangeArrowheads="1"/>
          </p:cNvSpPr>
          <p:nvPr>
            <p:ph type="dt" sz="half" idx="10"/>
          </p:nvPr>
        </p:nvSpPr>
        <p:spPr/>
        <p:txBody>
          <a:bodyPr/>
          <a:lstStyle>
            <a:lvl1pPr>
              <a:defRPr/>
            </a:lvl1pPr>
          </a:lstStyle>
          <a:p>
            <a:pPr>
              <a:defRPr/>
            </a:pPr>
            <a:endParaRPr lang="zh-CN" altLang="zh-CN"/>
          </a:p>
        </p:txBody>
      </p:sp>
      <p:sp>
        <p:nvSpPr>
          <p:cNvPr id="6" name="Rectangle 12"/>
          <p:cNvSpPr>
            <a:spLocks noGrp="1" noChangeArrowheads="1"/>
          </p:cNvSpPr>
          <p:nvPr>
            <p:ph type="ftr" sz="quarter" idx="11"/>
          </p:nvPr>
        </p:nvSpPr>
        <p:spPr/>
        <p:txBody>
          <a:bodyPr/>
          <a:lstStyle>
            <a:lvl1pPr>
              <a:defRPr/>
            </a:lvl1pPr>
          </a:lstStyle>
          <a:p>
            <a:pPr>
              <a:defRPr/>
            </a:pPr>
            <a:endParaRPr lang="zh-CN" altLang="zh-CN"/>
          </a:p>
        </p:txBody>
      </p:sp>
      <p:sp>
        <p:nvSpPr>
          <p:cNvPr id="7" name="Rectangle 13"/>
          <p:cNvSpPr>
            <a:spLocks noGrp="1" noChangeArrowheads="1"/>
          </p:cNvSpPr>
          <p:nvPr>
            <p:ph type="sldNum" sz="quarter" idx="12"/>
          </p:nvPr>
        </p:nvSpPr>
        <p:spPr/>
        <p:txBody>
          <a:bodyPr/>
          <a:lstStyle>
            <a:lvl1pPr>
              <a:defRPr/>
            </a:lvl1pPr>
          </a:lstStyle>
          <a:p>
            <a:pPr>
              <a:defRPr/>
            </a:pPr>
            <a:fld id="{6D3A159D-D4C8-42CA-8812-C97BDDC6D627}" type="slidenum">
              <a:rPr lang="zh-CN" altLang="zh-CN"/>
              <a:pPr>
                <a:defRPr/>
              </a:pPr>
              <a:t>‹#›</a:t>
            </a:fld>
            <a:endParaRPr lang="zh-CN" altLang="zh-C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blipFill dpi="0" rotWithShape="0">
          <a:blip r:embed="rId16" cstate="print"/>
          <a:srcRect/>
          <a:stretch>
            <a:fillRect/>
          </a:stretch>
        </a:blipFill>
        <a:effectLst/>
      </p:bgPr>
    </p:bg>
    <p:spTree>
      <p:nvGrpSpPr>
        <p:cNvPr id="1" name=""/>
        <p:cNvGrpSpPr/>
        <p:nvPr/>
      </p:nvGrpSpPr>
      <p:grpSpPr>
        <a:xfrm>
          <a:off x="0" y="0"/>
          <a:ext cx="0" cy="0"/>
          <a:chOff x="0" y="0"/>
          <a:chExt cx="0" cy="0"/>
        </a:xfrm>
      </p:grpSpPr>
      <p:grpSp>
        <p:nvGrpSpPr>
          <p:cNvPr id="20482" name="Group 2"/>
          <p:cNvGrpSpPr>
            <a:grpSpLocks/>
          </p:cNvGrpSpPr>
          <p:nvPr/>
        </p:nvGrpSpPr>
        <p:grpSpPr bwMode="auto">
          <a:xfrm>
            <a:off x="0" y="0"/>
            <a:ext cx="7620000" cy="6858000"/>
            <a:chOff x="0" y="0"/>
            <a:chExt cx="4800" cy="4320"/>
          </a:xfrm>
        </p:grpSpPr>
        <p:grpSp>
          <p:nvGrpSpPr>
            <p:cNvPr id="20488" name="Group 3"/>
            <p:cNvGrpSpPr>
              <a:grpSpLocks/>
            </p:cNvGrpSpPr>
            <p:nvPr userDrawn="1"/>
          </p:nvGrpSpPr>
          <p:grpSpPr bwMode="auto">
            <a:xfrm>
              <a:off x="0" y="0"/>
              <a:ext cx="2016" cy="4320"/>
              <a:chOff x="0" y="0"/>
              <a:chExt cx="2016" cy="4320"/>
            </a:xfrm>
          </p:grpSpPr>
          <p:sp>
            <p:nvSpPr>
              <p:cNvPr id="2" name="Rectangle 4"/>
              <p:cNvSpPr>
                <a:spLocks noChangeArrowheads="1"/>
              </p:cNvSpPr>
              <p:nvPr userDrawn="1"/>
            </p:nvSpPr>
            <p:spPr bwMode="auto">
              <a:xfrm>
                <a:off x="0" y="0"/>
                <a:ext cx="480" cy="4320"/>
              </a:xfrm>
              <a:prstGeom prst="rect">
                <a:avLst/>
              </a:prstGeom>
              <a:solidFill>
                <a:schemeClr val="accent2"/>
              </a:solidFill>
              <a:ln w="9525">
                <a:noFill/>
                <a:miter lim="800000"/>
                <a:headEnd/>
                <a:tailEnd/>
              </a:ln>
              <a:effectLst/>
            </p:spPr>
            <p:txBody>
              <a:bodyPr wrap="none" anchor="ctr"/>
              <a:lstStyle/>
              <a:p>
                <a:pPr>
                  <a:defRPr/>
                </a:pPr>
                <a:endParaRPr lang="zh-CN" altLang="en-US"/>
              </a:p>
            </p:txBody>
          </p:sp>
          <p:sp>
            <p:nvSpPr>
              <p:cNvPr id="1029" name="未知"/>
              <p:cNvSpPr>
                <a:spLocks/>
              </p:cNvSpPr>
              <p:nvPr userDrawn="1"/>
            </p:nvSpPr>
            <p:spPr bwMode="auto">
              <a:xfrm>
                <a:off x="288" y="0"/>
                <a:ext cx="1728" cy="735"/>
              </a:xfrm>
              <a:custGeom>
                <a:avLst/>
                <a:gdLst/>
                <a:ahLst/>
                <a:cxnLst>
                  <a:cxn ang="0">
                    <a:pos x="1728" y="0"/>
                  </a:cxn>
                  <a:cxn ang="0">
                    <a:pos x="1728" y="480"/>
                  </a:cxn>
                  <a:cxn ang="0">
                    <a:pos x="380" y="482"/>
                  </a:cxn>
                  <a:cxn ang="0">
                    <a:pos x="354" y="480"/>
                  </a:cxn>
                  <a:cxn ang="0">
                    <a:pos x="308" y="489"/>
                  </a:cxn>
                  <a:cxn ang="0">
                    <a:pos x="246" y="531"/>
                  </a:cxn>
                  <a:cxn ang="0">
                    <a:pos x="206" y="597"/>
                  </a:cxn>
                  <a:cxn ang="0">
                    <a:pos x="192" y="666"/>
                  </a:cxn>
                  <a:cxn ang="0">
                    <a:pos x="192" y="735"/>
                  </a:cxn>
                  <a:cxn ang="0">
                    <a:pos x="0" y="735"/>
                  </a:cxn>
                  <a:cxn ang="0">
                    <a:pos x="0" y="480"/>
                  </a:cxn>
                  <a:cxn ang="0">
                    <a:pos x="0" y="0"/>
                  </a:cxn>
                  <a:cxn ang="0">
                    <a:pos x="1728" y="0"/>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w="9525">
                <a:noFill/>
                <a:round/>
                <a:headEnd/>
                <a:tailEnd/>
              </a:ln>
              <a:effectLst/>
            </p:spPr>
            <p:txBody>
              <a:bodyPr wrap="none"/>
              <a:lstStyle/>
              <a:p>
                <a:pPr>
                  <a:defRPr/>
                </a:pPr>
                <a:endParaRPr lang="zh-CN" altLang="en-US"/>
              </a:p>
            </p:txBody>
          </p:sp>
        </p:grpSp>
        <p:grpSp>
          <p:nvGrpSpPr>
            <p:cNvPr id="20489" name="Group 6"/>
            <p:cNvGrpSpPr>
              <a:grpSpLocks/>
            </p:cNvGrpSpPr>
            <p:nvPr/>
          </p:nvGrpSpPr>
          <p:grpSpPr bwMode="auto">
            <a:xfrm>
              <a:off x="144" y="1248"/>
              <a:ext cx="4656" cy="201"/>
              <a:chOff x="0" y="0"/>
              <a:chExt cx="4656" cy="201"/>
            </a:xfrm>
          </p:grpSpPr>
          <p:sp>
            <p:nvSpPr>
              <p:cNvPr id="1031" name="AutoShape 7"/>
              <p:cNvSpPr>
                <a:spLocks noChangeArrowheads="1"/>
              </p:cNvSpPr>
              <p:nvPr/>
            </p:nvSpPr>
            <p:spPr bwMode="auto">
              <a:xfrm>
                <a:off x="240" y="0"/>
                <a:ext cx="4416" cy="200"/>
              </a:xfrm>
              <a:prstGeom prst="roundRect">
                <a:avLst>
                  <a:gd name="adj" fmla="val 0"/>
                </a:avLst>
              </a:prstGeom>
              <a:solidFill>
                <a:schemeClr val="hlink"/>
              </a:solidFill>
              <a:ln w="9525">
                <a:noFill/>
                <a:round/>
                <a:headEnd/>
                <a:tailEnd/>
              </a:ln>
              <a:effectLst/>
            </p:spPr>
            <p:txBody>
              <a:bodyPr wrap="none" anchor="ctr"/>
              <a:lstStyle/>
              <a:p>
                <a:pPr>
                  <a:defRPr/>
                </a:pPr>
                <a:endParaRPr lang="zh-CN" altLang="en-US"/>
              </a:p>
            </p:txBody>
          </p:sp>
          <p:sp>
            <p:nvSpPr>
              <p:cNvPr id="3" name="AutoShape 8"/>
              <p:cNvSpPr>
                <a:spLocks noChangeArrowheads="1"/>
              </p:cNvSpPr>
              <p:nvPr/>
            </p:nvSpPr>
            <p:spPr bwMode="auto">
              <a:xfrm flipH="1">
                <a:off x="0" y="0"/>
                <a:ext cx="248" cy="201"/>
              </a:xfrm>
              <a:prstGeom prst="flowChartDelay">
                <a:avLst/>
              </a:prstGeom>
              <a:solidFill>
                <a:schemeClr val="hlink"/>
              </a:solidFill>
              <a:ln w="9525">
                <a:noFill/>
                <a:miter lim="800000"/>
                <a:headEnd/>
                <a:tailEnd/>
              </a:ln>
              <a:effectLst/>
            </p:spPr>
            <p:txBody>
              <a:bodyPr wrap="none" anchor="ctr"/>
              <a:lstStyle/>
              <a:p>
                <a:pPr>
                  <a:defRPr/>
                </a:pPr>
                <a:endParaRPr lang="zh-CN" altLang="en-US"/>
              </a:p>
            </p:txBody>
          </p:sp>
        </p:grpSp>
      </p:grpSp>
      <p:sp>
        <p:nvSpPr>
          <p:cNvPr id="20483" name="AutoShape 9"/>
          <p:cNvSpPr>
            <a:spLocks noGrp="1" noChangeArrowheads="1"/>
          </p:cNvSpPr>
          <p:nvPr>
            <p:ph type="title"/>
          </p:nvPr>
        </p:nvSpPr>
        <p:spPr bwMode="auto">
          <a:xfrm>
            <a:off x="762000" y="762000"/>
            <a:ext cx="7924800" cy="1143000"/>
          </a:xfrm>
          <a:prstGeom prst="roundRect">
            <a:avLst>
              <a:gd name="adj" fmla="val 21667"/>
            </a:avLst>
          </a:prstGeom>
          <a:noFill/>
          <a:ln w="9525">
            <a:noFill/>
            <a:round/>
            <a:headEnd/>
            <a:tailEnd/>
          </a:ln>
        </p:spPr>
        <p:txBody>
          <a:bodyPr vert="horz" wrap="square" lIns="91440" tIns="45720" rIns="91440" bIns="45720" numCol="1" anchor="b" anchorCtr="0" compatLnSpc="1">
            <a:prstTxWarp prst="textNoShape">
              <a:avLst/>
            </a:prstTxWarp>
          </a:bodyPr>
          <a:lstStyle/>
          <a:p>
            <a:pPr lvl="0"/>
            <a:r>
              <a:rPr lang="zh-CN" smtClean="0"/>
              <a:t>单击此处编辑母版标题样式</a:t>
            </a:r>
          </a:p>
        </p:txBody>
      </p:sp>
      <p:sp>
        <p:nvSpPr>
          <p:cNvPr id="20484" name="Rectangle 10"/>
          <p:cNvSpPr>
            <a:spLocks noGrp="1" noChangeArrowheads="1"/>
          </p:cNvSpPr>
          <p:nvPr>
            <p:ph type="body" idx="1"/>
          </p:nvPr>
        </p:nvSpPr>
        <p:spPr bwMode="auto">
          <a:xfrm>
            <a:off x="838200" y="2362200"/>
            <a:ext cx="7693025" cy="372427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smtClean="0"/>
              <a:t>单击此处编辑母版文本样式</a:t>
            </a:r>
          </a:p>
          <a:p>
            <a:pPr lvl="1"/>
            <a:r>
              <a:rPr lang="zh-CN" smtClean="0"/>
              <a:t>第二级</a:t>
            </a:r>
          </a:p>
          <a:p>
            <a:pPr lvl="2"/>
            <a:r>
              <a:rPr lang="zh-CN" smtClean="0"/>
              <a:t>第三级</a:t>
            </a:r>
          </a:p>
          <a:p>
            <a:pPr lvl="3"/>
            <a:r>
              <a:rPr lang="zh-CN" smtClean="0"/>
              <a:t>第四级</a:t>
            </a:r>
          </a:p>
          <a:p>
            <a:pPr lvl="4"/>
            <a:r>
              <a:rPr lang="zh-CN" smtClean="0"/>
              <a:t>第五级</a:t>
            </a:r>
          </a:p>
        </p:txBody>
      </p:sp>
      <p:sp>
        <p:nvSpPr>
          <p:cNvPr id="1035" name="Rectangle 11"/>
          <p:cNvSpPr>
            <a:spLocks noGrp="1" noChangeArrowheads="1"/>
          </p:cNvSpPr>
          <p:nvPr>
            <p:ph type="dt" sz="half" idx="2"/>
          </p:nvPr>
        </p:nvSpPr>
        <p:spPr bwMode="auto">
          <a:xfrm>
            <a:off x="2438400" y="6248400"/>
            <a:ext cx="2130425" cy="474663"/>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400">
                <a:latin typeface="Arial" pitchFamily="34" charset="0"/>
              </a:defRPr>
            </a:lvl1pPr>
          </a:lstStyle>
          <a:p>
            <a:pPr>
              <a:defRPr/>
            </a:pPr>
            <a:endParaRPr lang="zh-CN" altLang="zh-CN"/>
          </a:p>
        </p:txBody>
      </p:sp>
      <p:sp>
        <p:nvSpPr>
          <p:cNvPr id="1036" name="Rectangle 12"/>
          <p:cNvSpPr>
            <a:spLocks noGrp="1" noChangeArrowheads="1"/>
          </p:cNvSpPr>
          <p:nvPr>
            <p:ph type="ftr" sz="quarter" idx="3"/>
          </p:nvPr>
        </p:nvSpPr>
        <p:spPr bwMode="auto">
          <a:xfrm>
            <a:off x="5791200" y="6248400"/>
            <a:ext cx="2897188" cy="474663"/>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400">
                <a:latin typeface="Arial" pitchFamily="34" charset="0"/>
              </a:defRPr>
            </a:lvl1pPr>
          </a:lstStyle>
          <a:p>
            <a:pPr>
              <a:defRPr/>
            </a:pPr>
            <a:endParaRPr lang="zh-CN" altLang="zh-CN"/>
          </a:p>
        </p:txBody>
      </p:sp>
      <p:sp>
        <p:nvSpPr>
          <p:cNvPr id="1037" name="Rectangle 13"/>
          <p:cNvSpPr>
            <a:spLocks noGrp="1" noChangeArrowheads="1"/>
          </p:cNvSpPr>
          <p:nvPr>
            <p:ph type="sldNum" sz="quarter" idx="4"/>
          </p:nvPr>
        </p:nvSpPr>
        <p:spPr bwMode="auto">
          <a:xfrm>
            <a:off x="84138" y="6242050"/>
            <a:ext cx="587375" cy="488950"/>
          </a:xfrm>
          <a:prstGeom prst="rect">
            <a:avLst/>
          </a:prstGeom>
          <a:noFill/>
          <a:ln w="9525">
            <a:noFill/>
            <a:miter lim="800000"/>
            <a:headEnd/>
            <a:tailEnd/>
          </a:ln>
          <a:effectLst/>
        </p:spPr>
        <p:txBody>
          <a:bodyPr vert="horz" wrap="square" lIns="91440" tIns="45720" rIns="91440" bIns="45720" numCol="1" anchor="b" anchorCtr="1" compatLnSpc="1">
            <a:prstTxWarp prst="textNoShape">
              <a:avLst/>
            </a:prstTxWarp>
          </a:bodyPr>
          <a:lstStyle>
            <a:lvl1pPr>
              <a:defRPr sz="2600" b="1">
                <a:solidFill>
                  <a:schemeClr val="bg1"/>
                </a:solidFill>
                <a:latin typeface="Arial" pitchFamily="34" charset="0"/>
              </a:defRPr>
            </a:lvl1pPr>
          </a:lstStyle>
          <a:p>
            <a:pPr>
              <a:defRPr/>
            </a:pPr>
            <a:fld id="{B317AA8D-F4A8-41A5-B0FB-045B2870EF1C}" type="slidenum">
              <a:rPr lang="zh-CN" altLang="zh-CN"/>
              <a:pPr>
                <a:defRPr/>
              </a:pPr>
              <a:t>‹#›</a:t>
            </a:fld>
            <a:endParaRPr lang="zh-CN" altLang="zh-CN"/>
          </a:p>
        </p:txBody>
      </p:sp>
    </p:spTree>
  </p:cSld>
  <p:clrMap bg1="lt1" tx1="dk1" bg2="lt2" tx2="dk2" accent1="accent1" accent2="accent2" accent3="accent3" accent4="accent4" accent5="accent5" accent6="accent6" hlink="hlink" folHlink="folHlink"/>
  <p:sldLayoutIdLst>
    <p:sldLayoutId id="2147485875" r:id="rId1"/>
    <p:sldLayoutId id="2147485876" r:id="rId2"/>
    <p:sldLayoutId id="2147485877" r:id="rId3"/>
    <p:sldLayoutId id="2147485878" r:id="rId4"/>
    <p:sldLayoutId id="2147485879" r:id="rId5"/>
    <p:sldLayoutId id="2147485880" r:id="rId6"/>
    <p:sldLayoutId id="2147485881" r:id="rId7"/>
    <p:sldLayoutId id="2147485882" r:id="rId8"/>
    <p:sldLayoutId id="2147485883" r:id="rId9"/>
    <p:sldLayoutId id="2147485884" r:id="rId10"/>
    <p:sldLayoutId id="2147485885" r:id="rId11"/>
    <p:sldLayoutId id="2147485886" r:id="rId12"/>
    <p:sldLayoutId id="2147485887" r:id="rId13"/>
    <p:sldLayoutId id="2147485888" r:id="rId14"/>
  </p:sldLayoutIdLst>
  <p:hf hdr="0" ftr="0" dt="0"/>
  <p:txStyles>
    <p:titleStyle>
      <a:lvl1pPr algn="l" rtl="0" eaLnBrk="0" fontAlgn="base" hangingPunct="0">
        <a:lnSpc>
          <a:spcPct val="90000"/>
        </a:lnSpc>
        <a:spcBef>
          <a:spcPct val="0"/>
        </a:spcBef>
        <a:spcAft>
          <a:spcPct val="0"/>
        </a:spcAft>
        <a:defRPr sz="3600" b="1">
          <a:solidFill>
            <a:schemeClr val="tx2"/>
          </a:solidFill>
          <a:latin typeface="+mj-lt"/>
          <a:ea typeface="+mj-ea"/>
          <a:cs typeface="+mj-cs"/>
        </a:defRPr>
      </a:lvl1pPr>
      <a:lvl2pPr algn="l" rtl="0" eaLnBrk="0" fontAlgn="base" hangingPunct="0">
        <a:lnSpc>
          <a:spcPct val="90000"/>
        </a:lnSpc>
        <a:spcBef>
          <a:spcPct val="0"/>
        </a:spcBef>
        <a:spcAft>
          <a:spcPct val="0"/>
        </a:spcAft>
        <a:defRPr sz="3600" b="1">
          <a:solidFill>
            <a:schemeClr val="tx2"/>
          </a:solidFill>
          <a:latin typeface="Arial" pitchFamily="34" charset="0"/>
          <a:ea typeface="宋体" pitchFamily="2" charset="-122"/>
        </a:defRPr>
      </a:lvl2pPr>
      <a:lvl3pPr algn="l" rtl="0" eaLnBrk="0" fontAlgn="base" hangingPunct="0">
        <a:lnSpc>
          <a:spcPct val="90000"/>
        </a:lnSpc>
        <a:spcBef>
          <a:spcPct val="0"/>
        </a:spcBef>
        <a:spcAft>
          <a:spcPct val="0"/>
        </a:spcAft>
        <a:defRPr sz="3600" b="1">
          <a:solidFill>
            <a:schemeClr val="tx2"/>
          </a:solidFill>
          <a:latin typeface="Arial" pitchFamily="34" charset="0"/>
          <a:ea typeface="宋体" pitchFamily="2" charset="-122"/>
        </a:defRPr>
      </a:lvl3pPr>
      <a:lvl4pPr algn="l" rtl="0" eaLnBrk="0" fontAlgn="base" hangingPunct="0">
        <a:lnSpc>
          <a:spcPct val="90000"/>
        </a:lnSpc>
        <a:spcBef>
          <a:spcPct val="0"/>
        </a:spcBef>
        <a:spcAft>
          <a:spcPct val="0"/>
        </a:spcAft>
        <a:defRPr sz="3600" b="1">
          <a:solidFill>
            <a:schemeClr val="tx2"/>
          </a:solidFill>
          <a:latin typeface="Arial" pitchFamily="34" charset="0"/>
          <a:ea typeface="宋体" pitchFamily="2" charset="-122"/>
        </a:defRPr>
      </a:lvl4pPr>
      <a:lvl5pPr algn="l" rtl="0" eaLnBrk="0" fontAlgn="base" hangingPunct="0">
        <a:lnSpc>
          <a:spcPct val="90000"/>
        </a:lnSpc>
        <a:spcBef>
          <a:spcPct val="0"/>
        </a:spcBef>
        <a:spcAft>
          <a:spcPct val="0"/>
        </a:spcAft>
        <a:defRPr sz="3600" b="1">
          <a:solidFill>
            <a:schemeClr val="tx2"/>
          </a:solidFill>
          <a:latin typeface="Arial" pitchFamily="34" charset="0"/>
          <a:ea typeface="宋体" pitchFamily="2" charset="-122"/>
        </a:defRPr>
      </a:lvl5pPr>
      <a:lvl6pPr marL="457200" algn="l" rtl="0" fontAlgn="base">
        <a:lnSpc>
          <a:spcPct val="90000"/>
        </a:lnSpc>
        <a:spcBef>
          <a:spcPct val="0"/>
        </a:spcBef>
        <a:spcAft>
          <a:spcPct val="0"/>
        </a:spcAft>
        <a:defRPr sz="3600" b="1">
          <a:solidFill>
            <a:schemeClr val="tx2"/>
          </a:solidFill>
          <a:latin typeface="Arial" pitchFamily="34" charset="0"/>
          <a:ea typeface="宋体" pitchFamily="2" charset="-122"/>
        </a:defRPr>
      </a:lvl6pPr>
      <a:lvl7pPr marL="914400" algn="l" rtl="0" fontAlgn="base">
        <a:lnSpc>
          <a:spcPct val="90000"/>
        </a:lnSpc>
        <a:spcBef>
          <a:spcPct val="0"/>
        </a:spcBef>
        <a:spcAft>
          <a:spcPct val="0"/>
        </a:spcAft>
        <a:defRPr sz="3600" b="1">
          <a:solidFill>
            <a:schemeClr val="tx2"/>
          </a:solidFill>
          <a:latin typeface="Arial" pitchFamily="34" charset="0"/>
          <a:ea typeface="宋体" pitchFamily="2" charset="-122"/>
        </a:defRPr>
      </a:lvl7pPr>
      <a:lvl8pPr marL="1371600" algn="l" rtl="0" fontAlgn="base">
        <a:lnSpc>
          <a:spcPct val="90000"/>
        </a:lnSpc>
        <a:spcBef>
          <a:spcPct val="0"/>
        </a:spcBef>
        <a:spcAft>
          <a:spcPct val="0"/>
        </a:spcAft>
        <a:defRPr sz="3600" b="1">
          <a:solidFill>
            <a:schemeClr val="tx2"/>
          </a:solidFill>
          <a:latin typeface="Arial" pitchFamily="34" charset="0"/>
          <a:ea typeface="宋体" pitchFamily="2" charset="-122"/>
        </a:defRPr>
      </a:lvl8pPr>
      <a:lvl9pPr marL="1828800" algn="l" rtl="0" fontAlgn="base">
        <a:lnSpc>
          <a:spcPct val="90000"/>
        </a:lnSpc>
        <a:spcBef>
          <a:spcPct val="0"/>
        </a:spcBef>
        <a:spcAft>
          <a:spcPct val="0"/>
        </a:spcAft>
        <a:defRPr sz="3600" b="1">
          <a:solidFill>
            <a:schemeClr val="tx2"/>
          </a:solidFill>
          <a:latin typeface="Arial" pitchFamily="34" charset="0"/>
          <a:ea typeface="宋体" pitchFamily="2" charset="-122"/>
        </a:defRPr>
      </a:lvl9pPr>
    </p:titleStyle>
    <p:bodyStyle>
      <a:lvl1pPr marL="342900" indent="-342900" algn="l" rtl="0" eaLnBrk="0" fontAlgn="base" hangingPunct="0">
        <a:spcBef>
          <a:spcPct val="20000"/>
        </a:spcBef>
        <a:spcAft>
          <a:spcPct val="0"/>
        </a:spcAft>
        <a:buClr>
          <a:schemeClr val="tx1"/>
        </a:buClr>
        <a:buSzPct val="75000"/>
        <a:buFont typeface="Wingdings" pitchFamily="2" charset="2"/>
        <a:buChar char="l"/>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75000"/>
        <a:buChar char="–"/>
        <a:defRPr sz="2400">
          <a:solidFill>
            <a:schemeClr val="tx1"/>
          </a:solidFill>
          <a:latin typeface="+mn-lt"/>
          <a:ea typeface="+mn-ea"/>
        </a:defRPr>
      </a:lvl2pPr>
      <a:lvl3pPr marL="1143000" indent="-228600" algn="l" rtl="0" eaLnBrk="0" fontAlgn="base" hangingPunct="0">
        <a:spcBef>
          <a:spcPct val="20000"/>
        </a:spcBef>
        <a:spcAft>
          <a:spcPct val="0"/>
        </a:spcAft>
        <a:buClr>
          <a:schemeClr val="tx1"/>
        </a:buClr>
        <a:buSzPct val="75000"/>
        <a:buFont typeface="Wingdings" pitchFamily="2" charset="2"/>
        <a:buChar char="l"/>
        <a:defRPr sz="2000">
          <a:solidFill>
            <a:schemeClr val="tx1"/>
          </a:solidFill>
          <a:latin typeface="+mn-lt"/>
          <a:ea typeface="+mn-ea"/>
        </a:defRPr>
      </a:lvl3pPr>
      <a:lvl4pPr marL="1600200" indent="-228600" algn="l" rtl="0" eaLnBrk="0" fontAlgn="base" hangingPunct="0">
        <a:spcBef>
          <a:spcPct val="20000"/>
        </a:spcBef>
        <a:spcAft>
          <a:spcPct val="0"/>
        </a:spcAft>
        <a:buClr>
          <a:schemeClr val="tx1"/>
        </a:buClr>
        <a:buSzPct val="80000"/>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tx1"/>
        </a:buClr>
        <a:buSzPct val="65000"/>
        <a:buFont typeface="Wingdings" pitchFamily="2" charset="2"/>
        <a:buChar char="l"/>
        <a:defRPr sz="2000">
          <a:solidFill>
            <a:schemeClr val="tx1"/>
          </a:solidFill>
          <a:latin typeface="+mn-lt"/>
          <a:ea typeface="+mn-ea"/>
        </a:defRPr>
      </a:lvl5pPr>
      <a:lvl6pPr marL="2514600" indent="-228600" algn="l" rtl="0" fontAlgn="base">
        <a:spcBef>
          <a:spcPct val="20000"/>
        </a:spcBef>
        <a:spcAft>
          <a:spcPct val="0"/>
        </a:spcAft>
        <a:buClr>
          <a:schemeClr val="tx1"/>
        </a:buClr>
        <a:buSzPct val="65000"/>
        <a:buFont typeface="Wingdings" pitchFamily="2" charset="2"/>
        <a:buChar char="l"/>
        <a:defRPr>
          <a:solidFill>
            <a:schemeClr val="tx1"/>
          </a:solidFill>
          <a:latin typeface="+mn-lt"/>
          <a:ea typeface="+mn-ea"/>
        </a:defRPr>
      </a:lvl6pPr>
      <a:lvl7pPr marL="2971800" indent="-228600" algn="l" rtl="0" fontAlgn="base">
        <a:spcBef>
          <a:spcPct val="20000"/>
        </a:spcBef>
        <a:spcAft>
          <a:spcPct val="0"/>
        </a:spcAft>
        <a:buClr>
          <a:schemeClr val="tx1"/>
        </a:buClr>
        <a:buSzPct val="65000"/>
        <a:buFont typeface="Wingdings" pitchFamily="2" charset="2"/>
        <a:buChar char="l"/>
        <a:defRPr>
          <a:solidFill>
            <a:schemeClr val="tx1"/>
          </a:solidFill>
          <a:latin typeface="+mn-lt"/>
          <a:ea typeface="+mn-ea"/>
        </a:defRPr>
      </a:lvl7pPr>
      <a:lvl8pPr marL="3429000" indent="-228600" algn="l" rtl="0" fontAlgn="base">
        <a:spcBef>
          <a:spcPct val="20000"/>
        </a:spcBef>
        <a:spcAft>
          <a:spcPct val="0"/>
        </a:spcAft>
        <a:buClr>
          <a:schemeClr val="tx1"/>
        </a:buClr>
        <a:buSzPct val="65000"/>
        <a:buFont typeface="Wingdings" pitchFamily="2" charset="2"/>
        <a:buChar char="l"/>
        <a:defRPr>
          <a:solidFill>
            <a:schemeClr val="tx1"/>
          </a:solidFill>
          <a:latin typeface="+mn-lt"/>
          <a:ea typeface="+mn-ea"/>
        </a:defRPr>
      </a:lvl8pPr>
      <a:lvl9pPr marL="3886200" indent="-228600" algn="l" rtl="0" fontAlgn="base">
        <a:spcBef>
          <a:spcPct val="20000"/>
        </a:spcBef>
        <a:spcAft>
          <a:spcPct val="0"/>
        </a:spcAft>
        <a:buClr>
          <a:schemeClr val="tx1"/>
        </a:buClr>
        <a:buSzPct val="65000"/>
        <a:buFont typeface="Wingdings" pitchFamily="2" charset="2"/>
        <a:buChar char="l"/>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225.wmf"/><Relationship Id="rId2" Type="http://schemas.openxmlformats.org/officeDocument/2006/relationships/image" Target="../media/image224.png"/><Relationship Id="rId1" Type="http://schemas.openxmlformats.org/officeDocument/2006/relationships/slideLayout" Target="../slideLayouts/slideLayout2.xml"/><Relationship Id="rId4" Type="http://schemas.openxmlformats.org/officeDocument/2006/relationships/image" Target="../media/image226.wmf"/></Relationships>
</file>

<file path=ppt/slides/_rels/slide101.xml.rels><?xml version="1.0" encoding="UTF-8" standalone="yes"?>
<Relationships xmlns="http://schemas.openxmlformats.org/package/2006/relationships"><Relationship Id="rId3" Type="http://schemas.openxmlformats.org/officeDocument/2006/relationships/oleObject" Target="../embeddings/oleObject199.bin"/><Relationship Id="rId2" Type="http://schemas.openxmlformats.org/officeDocument/2006/relationships/slideLayout" Target="../slideLayouts/slideLayout2.xml"/><Relationship Id="rId1" Type="http://schemas.openxmlformats.org/officeDocument/2006/relationships/vmlDrawing" Target="../drawings/vmlDrawing70.vml"/></Relationships>
</file>

<file path=ppt/slides/_rels/slide102.xml.rels><?xml version="1.0" encoding="UTF-8" standalone="yes"?>
<Relationships xmlns="http://schemas.openxmlformats.org/package/2006/relationships"><Relationship Id="rId2" Type="http://schemas.openxmlformats.org/officeDocument/2006/relationships/image" Target="../media/image228.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229.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230.wmf"/><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8" Type="http://schemas.openxmlformats.org/officeDocument/2006/relationships/oleObject" Target="../embeddings/oleObject204.bin"/><Relationship Id="rId3" Type="http://schemas.openxmlformats.org/officeDocument/2006/relationships/image" Target="../media/image237.png"/><Relationship Id="rId7" Type="http://schemas.openxmlformats.org/officeDocument/2006/relationships/oleObject" Target="../embeddings/oleObject203.bin"/><Relationship Id="rId2" Type="http://schemas.openxmlformats.org/officeDocument/2006/relationships/slideLayout" Target="../slideLayouts/slideLayout2.xml"/><Relationship Id="rId1" Type="http://schemas.openxmlformats.org/officeDocument/2006/relationships/vmlDrawing" Target="../drawings/vmlDrawing71.vml"/><Relationship Id="rId6" Type="http://schemas.openxmlformats.org/officeDocument/2006/relationships/oleObject" Target="../embeddings/oleObject202.bin"/><Relationship Id="rId11" Type="http://schemas.openxmlformats.org/officeDocument/2006/relationships/oleObject" Target="../embeddings/oleObject207.bin"/><Relationship Id="rId5" Type="http://schemas.openxmlformats.org/officeDocument/2006/relationships/oleObject" Target="../embeddings/oleObject201.bin"/><Relationship Id="rId10" Type="http://schemas.openxmlformats.org/officeDocument/2006/relationships/oleObject" Target="../embeddings/oleObject206.bin"/><Relationship Id="rId4" Type="http://schemas.openxmlformats.org/officeDocument/2006/relationships/oleObject" Target="../embeddings/oleObject200.bin"/><Relationship Id="rId9" Type="http://schemas.openxmlformats.org/officeDocument/2006/relationships/oleObject" Target="../embeddings/oleObject205.bin"/></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oleObject" Target="../embeddings/oleObject208.bin"/><Relationship Id="rId2" Type="http://schemas.openxmlformats.org/officeDocument/2006/relationships/slideLayout" Target="../slideLayouts/slideLayout2.xml"/><Relationship Id="rId1" Type="http://schemas.openxmlformats.org/officeDocument/2006/relationships/vmlDrawing" Target="../drawings/vmlDrawing72.vml"/></Relationships>
</file>

<file path=ppt/slides/_rels/slide109.xml.rels><?xml version="1.0" encoding="UTF-8" standalone="yes"?>
<Relationships xmlns="http://schemas.openxmlformats.org/package/2006/relationships"><Relationship Id="rId2" Type="http://schemas.openxmlformats.org/officeDocument/2006/relationships/image" Target="../media/image239.w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3.gif"/><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241.wmf"/><Relationship Id="rId2" Type="http://schemas.openxmlformats.org/officeDocument/2006/relationships/image" Target="../media/image240.wmf"/><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243.jpeg"/><Relationship Id="rId2" Type="http://schemas.openxmlformats.org/officeDocument/2006/relationships/image" Target="../media/image242.jpeg"/><Relationship Id="rId1" Type="http://schemas.openxmlformats.org/officeDocument/2006/relationships/slideLayout" Target="../slideLayouts/slideLayout2.xml"/><Relationship Id="rId4" Type="http://schemas.openxmlformats.org/officeDocument/2006/relationships/image" Target="../media/image244.png"/></Relationships>
</file>

<file path=ppt/slides/_rels/slide112.xml.rels><?xml version="1.0" encoding="UTF-8" standalone="yes"?>
<Relationships xmlns="http://schemas.openxmlformats.org/package/2006/relationships"><Relationship Id="rId3" Type="http://schemas.openxmlformats.org/officeDocument/2006/relationships/oleObject" Target="../embeddings/oleObject209.bin"/><Relationship Id="rId2" Type="http://schemas.openxmlformats.org/officeDocument/2006/relationships/slideLayout" Target="../slideLayouts/slideLayout2.xml"/><Relationship Id="rId1" Type="http://schemas.openxmlformats.org/officeDocument/2006/relationships/vmlDrawing" Target="../drawings/vmlDrawing73.vml"/></Relationships>
</file>

<file path=ppt/slides/_rels/slide113.xml.rels><?xml version="1.0" encoding="UTF-8" standalone="yes"?>
<Relationships xmlns="http://schemas.openxmlformats.org/package/2006/relationships"><Relationship Id="rId3" Type="http://schemas.openxmlformats.org/officeDocument/2006/relationships/oleObject" Target="../embeddings/oleObject210.bin"/><Relationship Id="rId2" Type="http://schemas.openxmlformats.org/officeDocument/2006/relationships/slideLayout" Target="../slideLayouts/slideLayout2.xml"/><Relationship Id="rId1" Type="http://schemas.openxmlformats.org/officeDocument/2006/relationships/vmlDrawing" Target="../drawings/vmlDrawing74.vml"/><Relationship Id="rId4" Type="http://schemas.openxmlformats.org/officeDocument/2006/relationships/oleObject" Target="../embeddings/oleObject211.bin"/></Relationships>
</file>

<file path=ppt/slides/_rels/slide114.xml.rels><?xml version="1.0" encoding="UTF-8" standalone="yes"?>
<Relationships xmlns="http://schemas.openxmlformats.org/package/2006/relationships"><Relationship Id="rId8" Type="http://schemas.openxmlformats.org/officeDocument/2006/relationships/oleObject" Target="../embeddings/oleObject217.bin"/><Relationship Id="rId3" Type="http://schemas.openxmlformats.org/officeDocument/2006/relationships/oleObject" Target="../embeddings/oleObject212.bin"/><Relationship Id="rId7" Type="http://schemas.openxmlformats.org/officeDocument/2006/relationships/oleObject" Target="../embeddings/oleObject216.bin"/><Relationship Id="rId2" Type="http://schemas.openxmlformats.org/officeDocument/2006/relationships/slideLayout" Target="../slideLayouts/slideLayout2.xml"/><Relationship Id="rId1" Type="http://schemas.openxmlformats.org/officeDocument/2006/relationships/vmlDrawing" Target="../drawings/vmlDrawing75.vml"/><Relationship Id="rId6" Type="http://schemas.openxmlformats.org/officeDocument/2006/relationships/oleObject" Target="../embeddings/oleObject215.bin"/><Relationship Id="rId5" Type="http://schemas.openxmlformats.org/officeDocument/2006/relationships/oleObject" Target="../embeddings/oleObject214.bin"/><Relationship Id="rId10" Type="http://schemas.openxmlformats.org/officeDocument/2006/relationships/oleObject" Target="../embeddings/oleObject219.bin"/><Relationship Id="rId4" Type="http://schemas.openxmlformats.org/officeDocument/2006/relationships/oleObject" Target="../embeddings/oleObject213.bin"/><Relationship Id="rId9" Type="http://schemas.openxmlformats.org/officeDocument/2006/relationships/oleObject" Target="../embeddings/oleObject218.bin"/></Relationships>
</file>

<file path=ppt/slides/_rels/slide115.xml.rels><?xml version="1.0" encoding="UTF-8" standalone="yes"?>
<Relationships xmlns="http://schemas.openxmlformats.org/package/2006/relationships"><Relationship Id="rId3" Type="http://schemas.openxmlformats.org/officeDocument/2006/relationships/image" Target="../media/image256.png"/><Relationship Id="rId2" Type="http://schemas.openxmlformats.org/officeDocument/2006/relationships/slideLayout" Target="../slideLayouts/slideLayout2.xml"/><Relationship Id="rId1" Type="http://schemas.openxmlformats.org/officeDocument/2006/relationships/vmlDrawing" Target="../drawings/vmlDrawing76.vml"/><Relationship Id="rId4" Type="http://schemas.openxmlformats.org/officeDocument/2006/relationships/oleObject" Target="../embeddings/oleObject220.bin"/></Relationships>
</file>

<file path=ppt/slides/_rels/slide116.xml.rels><?xml version="1.0" encoding="UTF-8" standalone="yes"?>
<Relationships xmlns="http://schemas.openxmlformats.org/package/2006/relationships"><Relationship Id="rId3" Type="http://schemas.openxmlformats.org/officeDocument/2006/relationships/oleObject" Target="../embeddings/oleObject221.bin"/><Relationship Id="rId7" Type="http://schemas.openxmlformats.org/officeDocument/2006/relationships/image" Target="../media/image261.png"/><Relationship Id="rId2" Type="http://schemas.openxmlformats.org/officeDocument/2006/relationships/slideLayout" Target="../slideLayouts/slideLayout2.xml"/><Relationship Id="rId1" Type="http://schemas.openxmlformats.org/officeDocument/2006/relationships/vmlDrawing" Target="../drawings/vmlDrawing77.vml"/><Relationship Id="rId6" Type="http://schemas.openxmlformats.org/officeDocument/2006/relationships/image" Target="../media/image260.jpeg"/><Relationship Id="rId5" Type="http://schemas.openxmlformats.org/officeDocument/2006/relationships/image" Target="../media/image259.png"/><Relationship Id="rId4" Type="http://schemas.openxmlformats.org/officeDocument/2006/relationships/oleObject" Target="../embeddings/oleObject222.bin"/></Relationships>
</file>

<file path=ppt/slides/_rels/slide117.xml.rels><?xml version="1.0" encoding="UTF-8" standalone="yes"?>
<Relationships xmlns="http://schemas.openxmlformats.org/package/2006/relationships"><Relationship Id="rId3" Type="http://schemas.openxmlformats.org/officeDocument/2006/relationships/oleObject" Target="../embeddings/oleObject223.bin"/><Relationship Id="rId2" Type="http://schemas.openxmlformats.org/officeDocument/2006/relationships/slideLayout" Target="../slideLayouts/slideLayout2.xml"/><Relationship Id="rId1" Type="http://schemas.openxmlformats.org/officeDocument/2006/relationships/vmlDrawing" Target="../drawings/vmlDrawing78.vml"/><Relationship Id="rId6" Type="http://schemas.openxmlformats.org/officeDocument/2006/relationships/image" Target="../media/image265.png"/><Relationship Id="rId5" Type="http://schemas.openxmlformats.org/officeDocument/2006/relationships/image" Target="../media/image264.png"/><Relationship Id="rId4" Type="http://schemas.openxmlformats.org/officeDocument/2006/relationships/oleObject" Target="../embeddings/oleObject224.bin"/></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267.png"/><Relationship Id="rId2" Type="http://schemas.openxmlformats.org/officeDocument/2006/relationships/image" Target="../media/image26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oleObject" Target="../embeddings/oleObject28.bin"/><Relationship Id="rId3" Type="http://schemas.openxmlformats.org/officeDocument/2006/relationships/oleObject" Target="../embeddings/oleObject23.bin"/><Relationship Id="rId7" Type="http://schemas.openxmlformats.org/officeDocument/2006/relationships/oleObject" Target="../embeddings/oleObject27.bin"/><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oleObject" Target="../embeddings/oleObject26.bin"/><Relationship Id="rId5" Type="http://schemas.openxmlformats.org/officeDocument/2006/relationships/oleObject" Target="../embeddings/oleObject25.bin"/><Relationship Id="rId4" Type="http://schemas.openxmlformats.org/officeDocument/2006/relationships/oleObject" Target="../embeddings/oleObject24.bin"/><Relationship Id="rId9" Type="http://schemas.openxmlformats.org/officeDocument/2006/relationships/oleObject" Target="../embeddings/oleObject29.bin"/></Relationships>
</file>

<file path=ppt/slides/_rels/slide13.xml.rels><?xml version="1.0" encoding="UTF-8" standalone="yes"?>
<Relationships xmlns="http://schemas.openxmlformats.org/package/2006/relationships"><Relationship Id="rId3" Type="http://schemas.openxmlformats.org/officeDocument/2006/relationships/oleObject" Target="../embeddings/oleObject30.bin"/><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oleObject" Target="../embeddings/oleObject33.bin"/><Relationship Id="rId5" Type="http://schemas.openxmlformats.org/officeDocument/2006/relationships/oleObject" Target="../embeddings/oleObject32.bin"/><Relationship Id="rId4" Type="http://schemas.openxmlformats.org/officeDocument/2006/relationships/oleObject" Target="../embeddings/oleObject31.bin"/></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34.bin"/><Relationship Id="rId7" Type="http://schemas.openxmlformats.org/officeDocument/2006/relationships/oleObject" Target="../embeddings/oleObject38.bin"/><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oleObject" Target="../embeddings/oleObject37.bin"/><Relationship Id="rId5" Type="http://schemas.openxmlformats.org/officeDocument/2006/relationships/oleObject" Target="../embeddings/oleObject36.bin"/><Relationship Id="rId4" Type="http://schemas.openxmlformats.org/officeDocument/2006/relationships/oleObject" Target="../embeddings/oleObject35.bin"/></Relationships>
</file>

<file path=ppt/slides/_rels/slide15.xml.rels><?xml version="1.0" encoding="UTF-8" standalone="yes"?>
<Relationships xmlns="http://schemas.openxmlformats.org/package/2006/relationships"><Relationship Id="rId3" Type="http://schemas.openxmlformats.org/officeDocument/2006/relationships/oleObject" Target="../embeddings/oleObject39.bin"/><Relationship Id="rId7" Type="http://schemas.openxmlformats.org/officeDocument/2006/relationships/oleObject" Target="../embeddings/oleObject43.bin"/><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oleObject" Target="../embeddings/oleObject42.bin"/><Relationship Id="rId5" Type="http://schemas.openxmlformats.org/officeDocument/2006/relationships/oleObject" Target="../embeddings/oleObject41.bin"/><Relationship Id="rId4" Type="http://schemas.openxmlformats.org/officeDocument/2006/relationships/oleObject" Target="../embeddings/oleObject40.bin"/></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oleObject" Target="../embeddings/oleObject44.bin"/><Relationship Id="rId2" Type="http://schemas.openxmlformats.org/officeDocument/2006/relationships/slideLayout" Target="../slideLayouts/slideLayout2.xml"/><Relationship Id="rId1" Type="http://schemas.openxmlformats.org/officeDocument/2006/relationships/vmlDrawing" Target="../drawings/vmlDrawing9.vml"/><Relationship Id="rId5" Type="http://schemas.openxmlformats.org/officeDocument/2006/relationships/oleObject" Target="../embeddings/oleObject46.bin"/><Relationship Id="rId4" Type="http://schemas.openxmlformats.org/officeDocument/2006/relationships/oleObject" Target="../embeddings/oleObject45.bin"/></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47.bin"/><Relationship Id="rId2" Type="http://schemas.openxmlformats.org/officeDocument/2006/relationships/slideLayout" Target="../slideLayouts/slideLayout2.xml"/><Relationship Id="rId1" Type="http://schemas.openxmlformats.org/officeDocument/2006/relationships/vmlDrawing" Target="../drawings/vmlDrawing10.vml"/><Relationship Id="rId5" Type="http://schemas.openxmlformats.org/officeDocument/2006/relationships/oleObject" Target="../embeddings/oleObject49.bin"/><Relationship Id="rId4" Type="http://schemas.openxmlformats.org/officeDocument/2006/relationships/oleObject" Target="../embeddings/oleObject48.bin"/></Relationships>
</file>

<file path=ppt/slides/_rels/slide19.xml.rels><?xml version="1.0" encoding="UTF-8" standalone="yes"?>
<Relationships xmlns="http://schemas.openxmlformats.org/package/2006/relationships"><Relationship Id="rId3" Type="http://schemas.openxmlformats.org/officeDocument/2006/relationships/oleObject" Target="../embeddings/oleObject50.bin"/><Relationship Id="rId2" Type="http://schemas.openxmlformats.org/officeDocument/2006/relationships/slideLayout" Target="../slideLayouts/slideLayout2.xml"/><Relationship Id="rId1" Type="http://schemas.openxmlformats.org/officeDocument/2006/relationships/vmlDrawing" Target="../drawings/vmlDrawing11.vml"/><Relationship Id="rId4" Type="http://schemas.openxmlformats.org/officeDocument/2006/relationships/oleObject" Target="../embeddings/oleObject51.bin"/></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52.bin"/><Relationship Id="rId2" Type="http://schemas.openxmlformats.org/officeDocument/2006/relationships/slideLayout" Target="../slideLayouts/slideLayout2.xml"/><Relationship Id="rId1" Type="http://schemas.openxmlformats.org/officeDocument/2006/relationships/vmlDrawing" Target="../drawings/vmlDrawing12.vml"/></Relationships>
</file>

<file path=ppt/slides/_rels/slide21.xml.rels><?xml version="1.0" encoding="UTF-8" standalone="yes"?>
<Relationships xmlns="http://schemas.openxmlformats.org/package/2006/relationships"><Relationship Id="rId3" Type="http://schemas.openxmlformats.org/officeDocument/2006/relationships/oleObject" Target="../embeddings/oleObject53.bin"/><Relationship Id="rId2" Type="http://schemas.openxmlformats.org/officeDocument/2006/relationships/slideLayout" Target="../slideLayouts/slideLayout2.xml"/><Relationship Id="rId1" Type="http://schemas.openxmlformats.org/officeDocument/2006/relationships/vmlDrawing" Target="../drawings/vmlDrawing13.vml"/><Relationship Id="rId5" Type="http://schemas.openxmlformats.org/officeDocument/2006/relationships/oleObject" Target="../embeddings/oleObject55.bin"/><Relationship Id="rId4" Type="http://schemas.openxmlformats.org/officeDocument/2006/relationships/oleObject" Target="../embeddings/oleObject54.bin"/></Relationships>
</file>

<file path=ppt/slides/_rels/slide22.xml.rels><?xml version="1.0" encoding="UTF-8" standalone="yes"?>
<Relationships xmlns="http://schemas.openxmlformats.org/package/2006/relationships"><Relationship Id="rId3" Type="http://schemas.openxmlformats.org/officeDocument/2006/relationships/oleObject" Target="../embeddings/oleObject56.bin"/><Relationship Id="rId2" Type="http://schemas.openxmlformats.org/officeDocument/2006/relationships/slideLayout" Target="../slideLayouts/slideLayout2.xml"/><Relationship Id="rId1" Type="http://schemas.openxmlformats.org/officeDocument/2006/relationships/vmlDrawing" Target="../drawings/vmlDrawing14.v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oleObject" Target="../embeddings/oleObject57.bin"/><Relationship Id="rId2" Type="http://schemas.openxmlformats.org/officeDocument/2006/relationships/slideLayout" Target="../slideLayouts/slideLayout2.xml"/><Relationship Id="rId1" Type="http://schemas.openxmlformats.org/officeDocument/2006/relationships/vmlDrawing" Target="../drawings/vmlDrawing15.vml"/><Relationship Id="rId4" Type="http://schemas.openxmlformats.org/officeDocument/2006/relationships/oleObject" Target="../embeddings/oleObject58.bin"/></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hyperlink" Target="http://imgsrc.baidu.com/baike/pic/item/a1ad16fabc8c098458ee9062.jpg"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oleObject" Target="../embeddings/oleObject64.bin"/><Relationship Id="rId3" Type="http://schemas.openxmlformats.org/officeDocument/2006/relationships/oleObject" Target="../embeddings/oleObject59.bin"/><Relationship Id="rId7" Type="http://schemas.openxmlformats.org/officeDocument/2006/relationships/oleObject" Target="../embeddings/oleObject63.bin"/><Relationship Id="rId2" Type="http://schemas.openxmlformats.org/officeDocument/2006/relationships/slideLayout" Target="../slideLayouts/slideLayout2.xml"/><Relationship Id="rId1" Type="http://schemas.openxmlformats.org/officeDocument/2006/relationships/vmlDrawing" Target="../drawings/vmlDrawing16.vml"/><Relationship Id="rId6" Type="http://schemas.openxmlformats.org/officeDocument/2006/relationships/oleObject" Target="../embeddings/oleObject62.bin"/><Relationship Id="rId5" Type="http://schemas.openxmlformats.org/officeDocument/2006/relationships/oleObject" Target="../embeddings/oleObject61.bin"/><Relationship Id="rId4" Type="http://schemas.openxmlformats.org/officeDocument/2006/relationships/oleObject" Target="../embeddings/oleObject60.bin"/><Relationship Id="rId9" Type="http://schemas.openxmlformats.org/officeDocument/2006/relationships/oleObject" Target="../embeddings/oleObject65.bin"/></Relationships>
</file>

<file path=ppt/slides/_rels/slide32.xml.rels><?xml version="1.0" encoding="UTF-8" standalone="yes"?>
<Relationships xmlns="http://schemas.openxmlformats.org/package/2006/relationships"><Relationship Id="rId3" Type="http://schemas.openxmlformats.org/officeDocument/2006/relationships/oleObject" Target="../embeddings/oleObject66.bin"/><Relationship Id="rId2" Type="http://schemas.openxmlformats.org/officeDocument/2006/relationships/slideLayout" Target="../slideLayouts/slideLayout2.xml"/><Relationship Id="rId1" Type="http://schemas.openxmlformats.org/officeDocument/2006/relationships/vmlDrawing" Target="../drawings/vmlDrawing17.vml"/></Relationships>
</file>

<file path=ppt/slides/_rels/slide33.xml.rels><?xml version="1.0" encoding="UTF-8" standalone="yes"?>
<Relationships xmlns="http://schemas.openxmlformats.org/package/2006/relationships"><Relationship Id="rId8" Type="http://schemas.openxmlformats.org/officeDocument/2006/relationships/oleObject" Target="../embeddings/oleObject72.bin"/><Relationship Id="rId3" Type="http://schemas.openxmlformats.org/officeDocument/2006/relationships/oleObject" Target="../embeddings/oleObject67.bin"/><Relationship Id="rId7" Type="http://schemas.openxmlformats.org/officeDocument/2006/relationships/oleObject" Target="../embeddings/oleObject71.bin"/><Relationship Id="rId2" Type="http://schemas.openxmlformats.org/officeDocument/2006/relationships/slideLayout" Target="../slideLayouts/slideLayout2.xml"/><Relationship Id="rId1" Type="http://schemas.openxmlformats.org/officeDocument/2006/relationships/vmlDrawing" Target="../drawings/vmlDrawing18.vml"/><Relationship Id="rId6" Type="http://schemas.openxmlformats.org/officeDocument/2006/relationships/oleObject" Target="../embeddings/oleObject70.bin"/><Relationship Id="rId5" Type="http://schemas.openxmlformats.org/officeDocument/2006/relationships/oleObject" Target="../embeddings/oleObject69.bin"/><Relationship Id="rId4" Type="http://schemas.openxmlformats.org/officeDocument/2006/relationships/oleObject" Target="../embeddings/oleObject68.bin"/><Relationship Id="rId9" Type="http://schemas.openxmlformats.org/officeDocument/2006/relationships/oleObject" Target="../embeddings/oleObject73.bin"/></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oleObject" Target="../embeddings/oleObject74.bin"/><Relationship Id="rId2" Type="http://schemas.openxmlformats.org/officeDocument/2006/relationships/slideLayout" Target="../slideLayouts/slideLayout2.xml"/><Relationship Id="rId1" Type="http://schemas.openxmlformats.org/officeDocument/2006/relationships/vmlDrawing" Target="../drawings/vmlDrawing19.vml"/><Relationship Id="rId5" Type="http://schemas.openxmlformats.org/officeDocument/2006/relationships/oleObject" Target="../embeddings/oleObject76.bin"/><Relationship Id="rId4" Type="http://schemas.openxmlformats.org/officeDocument/2006/relationships/oleObject" Target="../embeddings/oleObject75.bin"/></Relationships>
</file>

<file path=ppt/slides/_rels/slide36.xml.rels><?xml version="1.0" encoding="UTF-8" standalone="yes"?>
<Relationships xmlns="http://schemas.openxmlformats.org/package/2006/relationships"><Relationship Id="rId3" Type="http://schemas.openxmlformats.org/officeDocument/2006/relationships/oleObject" Target="../embeddings/oleObject77.bin"/><Relationship Id="rId2" Type="http://schemas.openxmlformats.org/officeDocument/2006/relationships/slideLayout" Target="../slideLayouts/slideLayout2.xml"/><Relationship Id="rId1" Type="http://schemas.openxmlformats.org/officeDocument/2006/relationships/vmlDrawing" Target="../drawings/vmlDrawing20.vml"/></Relationships>
</file>

<file path=ppt/slides/_rels/slide37.xml.rels><?xml version="1.0" encoding="UTF-8" standalone="yes"?>
<Relationships xmlns="http://schemas.openxmlformats.org/package/2006/relationships"><Relationship Id="rId3" Type="http://schemas.openxmlformats.org/officeDocument/2006/relationships/oleObject" Target="../embeddings/oleObject78.bin"/><Relationship Id="rId2" Type="http://schemas.openxmlformats.org/officeDocument/2006/relationships/slideLayout" Target="../slideLayouts/slideLayout2.xml"/><Relationship Id="rId1" Type="http://schemas.openxmlformats.org/officeDocument/2006/relationships/vmlDrawing" Target="../drawings/vmlDrawing21.vml"/><Relationship Id="rId4" Type="http://schemas.openxmlformats.org/officeDocument/2006/relationships/oleObject" Target="../embeddings/oleObject79.bin"/></Relationships>
</file>

<file path=ppt/slides/_rels/slide38.xml.rels><?xml version="1.0" encoding="UTF-8" standalone="yes"?>
<Relationships xmlns="http://schemas.openxmlformats.org/package/2006/relationships"><Relationship Id="rId3" Type="http://schemas.openxmlformats.org/officeDocument/2006/relationships/oleObject" Target="../embeddings/oleObject80.bin"/><Relationship Id="rId2" Type="http://schemas.openxmlformats.org/officeDocument/2006/relationships/slideLayout" Target="../slideLayouts/slideLayout2.xml"/><Relationship Id="rId1" Type="http://schemas.openxmlformats.org/officeDocument/2006/relationships/vmlDrawing" Target="../drawings/vmlDrawing22.vml"/></Relationships>
</file>

<file path=ppt/slides/_rels/slide39.xml.rels><?xml version="1.0" encoding="UTF-8" standalone="yes"?>
<Relationships xmlns="http://schemas.openxmlformats.org/package/2006/relationships"><Relationship Id="rId3" Type="http://schemas.openxmlformats.org/officeDocument/2006/relationships/oleObject" Target="../embeddings/oleObject81.bin"/><Relationship Id="rId2" Type="http://schemas.openxmlformats.org/officeDocument/2006/relationships/slideLayout" Target="../slideLayouts/slideLayout2.xml"/><Relationship Id="rId1" Type="http://schemas.openxmlformats.org/officeDocument/2006/relationships/vmlDrawing" Target="../drawings/vmlDrawing23.vml"/><Relationship Id="rId4" Type="http://schemas.openxmlformats.org/officeDocument/2006/relationships/oleObject" Target="../embeddings/oleObject82.bin"/></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40.xml.rels><?xml version="1.0" encoding="UTF-8" standalone="yes"?>
<Relationships xmlns="http://schemas.openxmlformats.org/package/2006/relationships"><Relationship Id="rId3" Type="http://schemas.openxmlformats.org/officeDocument/2006/relationships/oleObject" Target="../embeddings/oleObject83.bin"/><Relationship Id="rId2" Type="http://schemas.openxmlformats.org/officeDocument/2006/relationships/slideLayout" Target="../slideLayouts/slideLayout2.xml"/><Relationship Id="rId1" Type="http://schemas.openxmlformats.org/officeDocument/2006/relationships/vmlDrawing" Target="../drawings/vmlDrawing24.vml"/><Relationship Id="rId5" Type="http://schemas.openxmlformats.org/officeDocument/2006/relationships/image" Target="../media/image91.jpeg"/><Relationship Id="rId4" Type="http://schemas.openxmlformats.org/officeDocument/2006/relationships/oleObject" Target="../embeddings/oleObject84.bin"/></Relationships>
</file>

<file path=ppt/slides/_rels/slide41.xml.rels><?xml version="1.0" encoding="UTF-8" standalone="yes"?>
<Relationships xmlns="http://schemas.openxmlformats.org/package/2006/relationships"><Relationship Id="rId2" Type="http://schemas.openxmlformats.org/officeDocument/2006/relationships/image" Target="../media/image92.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oleObject" Target="../embeddings/oleObject85.bin"/><Relationship Id="rId2" Type="http://schemas.openxmlformats.org/officeDocument/2006/relationships/slideLayout" Target="../slideLayouts/slideLayout2.xml"/><Relationship Id="rId1" Type="http://schemas.openxmlformats.org/officeDocument/2006/relationships/vmlDrawing" Target="../drawings/vmlDrawing25.vml"/><Relationship Id="rId6" Type="http://schemas.openxmlformats.org/officeDocument/2006/relationships/oleObject" Target="../embeddings/oleObject88.bin"/><Relationship Id="rId5" Type="http://schemas.openxmlformats.org/officeDocument/2006/relationships/oleObject" Target="../embeddings/oleObject87.bin"/><Relationship Id="rId4" Type="http://schemas.openxmlformats.org/officeDocument/2006/relationships/oleObject" Target="../embeddings/oleObject86.bin"/></Relationships>
</file>

<file path=ppt/slides/_rels/slide43.xml.rels><?xml version="1.0" encoding="UTF-8" standalone="yes"?>
<Relationships xmlns="http://schemas.openxmlformats.org/package/2006/relationships"><Relationship Id="rId3" Type="http://schemas.openxmlformats.org/officeDocument/2006/relationships/oleObject" Target="../embeddings/oleObject89.bin"/><Relationship Id="rId2" Type="http://schemas.openxmlformats.org/officeDocument/2006/relationships/slideLayout" Target="../slideLayouts/slideLayout2.xml"/><Relationship Id="rId1" Type="http://schemas.openxmlformats.org/officeDocument/2006/relationships/vmlDrawing" Target="../drawings/vmlDrawing26.vml"/><Relationship Id="rId6" Type="http://schemas.openxmlformats.org/officeDocument/2006/relationships/oleObject" Target="../embeddings/oleObject92.bin"/><Relationship Id="rId5" Type="http://schemas.openxmlformats.org/officeDocument/2006/relationships/oleObject" Target="../embeddings/oleObject91.bin"/><Relationship Id="rId4" Type="http://schemas.openxmlformats.org/officeDocument/2006/relationships/oleObject" Target="../embeddings/oleObject90.bin"/></Relationships>
</file>

<file path=ppt/slides/_rels/slide44.xml.rels><?xml version="1.0" encoding="UTF-8" standalone="yes"?>
<Relationships xmlns="http://schemas.openxmlformats.org/package/2006/relationships"><Relationship Id="rId3" Type="http://schemas.openxmlformats.org/officeDocument/2006/relationships/oleObject" Target="../embeddings/oleObject93.bin"/><Relationship Id="rId2" Type="http://schemas.openxmlformats.org/officeDocument/2006/relationships/slideLayout" Target="../slideLayouts/slideLayout2.xml"/><Relationship Id="rId1" Type="http://schemas.openxmlformats.org/officeDocument/2006/relationships/vmlDrawing" Target="../drawings/vmlDrawing27.vml"/><Relationship Id="rId4" Type="http://schemas.openxmlformats.org/officeDocument/2006/relationships/oleObject" Target="../embeddings/oleObject94.bin"/></Relationships>
</file>

<file path=ppt/slides/_rels/slide45.xml.rels><?xml version="1.0" encoding="UTF-8" standalone="yes"?>
<Relationships xmlns="http://schemas.openxmlformats.org/package/2006/relationships"><Relationship Id="rId3" Type="http://schemas.openxmlformats.org/officeDocument/2006/relationships/oleObject" Target="../embeddings/oleObject95.bin"/><Relationship Id="rId7" Type="http://schemas.openxmlformats.org/officeDocument/2006/relationships/oleObject" Target="../embeddings/oleObject99.bin"/><Relationship Id="rId2" Type="http://schemas.openxmlformats.org/officeDocument/2006/relationships/slideLayout" Target="../slideLayouts/slideLayout2.xml"/><Relationship Id="rId1" Type="http://schemas.openxmlformats.org/officeDocument/2006/relationships/vmlDrawing" Target="../drawings/vmlDrawing28.vml"/><Relationship Id="rId6" Type="http://schemas.openxmlformats.org/officeDocument/2006/relationships/oleObject" Target="../embeddings/oleObject98.bin"/><Relationship Id="rId5" Type="http://schemas.openxmlformats.org/officeDocument/2006/relationships/oleObject" Target="../embeddings/oleObject97.bin"/><Relationship Id="rId4" Type="http://schemas.openxmlformats.org/officeDocument/2006/relationships/oleObject" Target="../embeddings/oleObject96.bin"/></Relationships>
</file>

<file path=ppt/slides/_rels/slide46.xml.rels><?xml version="1.0" encoding="UTF-8" standalone="yes"?>
<Relationships xmlns="http://schemas.openxmlformats.org/package/2006/relationships"><Relationship Id="rId3" Type="http://schemas.openxmlformats.org/officeDocument/2006/relationships/oleObject" Target="../embeddings/oleObject100.bin"/><Relationship Id="rId2" Type="http://schemas.openxmlformats.org/officeDocument/2006/relationships/slideLayout" Target="../slideLayouts/slideLayout2.xml"/><Relationship Id="rId1" Type="http://schemas.openxmlformats.org/officeDocument/2006/relationships/vmlDrawing" Target="../drawings/vmlDrawing29.vml"/><Relationship Id="rId6" Type="http://schemas.openxmlformats.org/officeDocument/2006/relationships/oleObject" Target="../embeddings/oleObject103.bin"/><Relationship Id="rId5" Type="http://schemas.openxmlformats.org/officeDocument/2006/relationships/oleObject" Target="../embeddings/oleObject102.bin"/><Relationship Id="rId4" Type="http://schemas.openxmlformats.org/officeDocument/2006/relationships/oleObject" Target="../embeddings/oleObject101.bin"/></Relationships>
</file>

<file path=ppt/slides/_rels/slide47.xml.rels><?xml version="1.0" encoding="UTF-8" standalone="yes"?>
<Relationships xmlns="http://schemas.openxmlformats.org/package/2006/relationships"><Relationship Id="rId3" Type="http://schemas.openxmlformats.org/officeDocument/2006/relationships/oleObject" Target="../embeddings/oleObject104.bin"/><Relationship Id="rId2" Type="http://schemas.openxmlformats.org/officeDocument/2006/relationships/slideLayout" Target="../slideLayouts/slideLayout2.xml"/><Relationship Id="rId1" Type="http://schemas.openxmlformats.org/officeDocument/2006/relationships/vmlDrawing" Target="../drawings/vmlDrawing30.vml"/><Relationship Id="rId6" Type="http://schemas.openxmlformats.org/officeDocument/2006/relationships/oleObject" Target="../embeddings/oleObject107.bin"/><Relationship Id="rId5" Type="http://schemas.openxmlformats.org/officeDocument/2006/relationships/oleObject" Target="../embeddings/oleObject106.bin"/><Relationship Id="rId4" Type="http://schemas.openxmlformats.org/officeDocument/2006/relationships/oleObject" Target="../embeddings/oleObject105.bin"/></Relationships>
</file>

<file path=ppt/slides/_rels/slide48.xml.rels><?xml version="1.0" encoding="UTF-8" standalone="yes"?>
<Relationships xmlns="http://schemas.openxmlformats.org/package/2006/relationships"><Relationship Id="rId3" Type="http://schemas.openxmlformats.org/officeDocument/2006/relationships/oleObject" Target="../embeddings/oleObject108.bin"/><Relationship Id="rId2" Type="http://schemas.openxmlformats.org/officeDocument/2006/relationships/slideLayout" Target="../slideLayouts/slideLayout2.xml"/><Relationship Id="rId1" Type="http://schemas.openxmlformats.org/officeDocument/2006/relationships/vmlDrawing" Target="../drawings/vmlDrawing31.vml"/><Relationship Id="rId4" Type="http://schemas.openxmlformats.org/officeDocument/2006/relationships/oleObject" Target="../embeddings/oleObject109.bin"/></Relationships>
</file>

<file path=ppt/slides/_rels/slide49.xml.rels><?xml version="1.0" encoding="UTF-8" standalone="yes"?>
<Relationships xmlns="http://schemas.openxmlformats.org/package/2006/relationships"><Relationship Id="rId3" Type="http://schemas.openxmlformats.org/officeDocument/2006/relationships/oleObject" Target="../embeddings/oleObject110.bin"/><Relationship Id="rId2" Type="http://schemas.openxmlformats.org/officeDocument/2006/relationships/slideLayout" Target="../slideLayouts/slideLayout2.xml"/><Relationship Id="rId1" Type="http://schemas.openxmlformats.org/officeDocument/2006/relationships/vmlDrawing" Target="../drawings/vmlDrawing32.vml"/><Relationship Id="rId5" Type="http://schemas.openxmlformats.org/officeDocument/2006/relationships/oleObject" Target="../embeddings/oleObject112.bin"/><Relationship Id="rId4" Type="http://schemas.openxmlformats.org/officeDocument/2006/relationships/oleObject" Target="../embeddings/oleObject111.bin"/></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oleObject" Target="../embeddings/oleObject113.bin"/><Relationship Id="rId2" Type="http://schemas.openxmlformats.org/officeDocument/2006/relationships/slideLayout" Target="../slideLayouts/slideLayout2.xml"/><Relationship Id="rId1" Type="http://schemas.openxmlformats.org/officeDocument/2006/relationships/vmlDrawing" Target="../drawings/vmlDrawing33.vml"/><Relationship Id="rId5" Type="http://schemas.openxmlformats.org/officeDocument/2006/relationships/oleObject" Target="../embeddings/oleObject115.bin"/><Relationship Id="rId4" Type="http://schemas.openxmlformats.org/officeDocument/2006/relationships/oleObject" Target="../embeddings/oleObject114.bin"/></Relationships>
</file>

<file path=ppt/slides/_rels/slide51.xml.rels><?xml version="1.0" encoding="UTF-8" standalone="yes"?>
<Relationships xmlns="http://schemas.openxmlformats.org/package/2006/relationships"><Relationship Id="rId3" Type="http://schemas.openxmlformats.org/officeDocument/2006/relationships/oleObject" Target="../embeddings/oleObject116.bin"/><Relationship Id="rId2" Type="http://schemas.openxmlformats.org/officeDocument/2006/relationships/slideLayout" Target="../slideLayouts/slideLayout2.xml"/><Relationship Id="rId1" Type="http://schemas.openxmlformats.org/officeDocument/2006/relationships/vmlDrawing" Target="../drawings/vmlDrawing34.vml"/><Relationship Id="rId4" Type="http://schemas.openxmlformats.org/officeDocument/2006/relationships/oleObject" Target="../embeddings/oleObject117.bin"/></Relationships>
</file>

<file path=ppt/slides/_rels/slide52.xml.rels><?xml version="1.0" encoding="UTF-8" standalone="yes"?>
<Relationships xmlns="http://schemas.openxmlformats.org/package/2006/relationships"><Relationship Id="rId3" Type="http://schemas.openxmlformats.org/officeDocument/2006/relationships/image" Target="../media/image127.jpeg"/><Relationship Id="rId2" Type="http://schemas.openxmlformats.org/officeDocument/2006/relationships/slideLayout" Target="../slideLayouts/slideLayout2.xml"/><Relationship Id="rId1" Type="http://schemas.openxmlformats.org/officeDocument/2006/relationships/vmlDrawing" Target="../drawings/vmlDrawing35.vml"/><Relationship Id="rId5" Type="http://schemas.openxmlformats.org/officeDocument/2006/relationships/oleObject" Target="../embeddings/oleObject119.bin"/><Relationship Id="rId4" Type="http://schemas.openxmlformats.org/officeDocument/2006/relationships/oleObject" Target="../embeddings/oleObject118.bin"/></Relationships>
</file>

<file path=ppt/slides/_rels/slide53.xml.rels><?xml version="1.0" encoding="UTF-8" standalone="yes"?>
<Relationships xmlns="http://schemas.openxmlformats.org/package/2006/relationships"><Relationship Id="rId2" Type="http://schemas.openxmlformats.org/officeDocument/2006/relationships/image" Target="../media/image128.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vmlDrawing" Target="../drawings/vmlDrawing36.vml"/><Relationship Id="rId5" Type="http://schemas.openxmlformats.org/officeDocument/2006/relationships/oleObject" Target="../embeddings/oleObject120.bin"/><Relationship Id="rId4" Type="http://schemas.openxmlformats.org/officeDocument/2006/relationships/image" Target="../media/image130.jpeg"/></Relationships>
</file>

<file path=ppt/slides/_rels/slide55.xml.rels><?xml version="1.0" encoding="UTF-8" standalone="yes"?>
<Relationships xmlns="http://schemas.openxmlformats.org/package/2006/relationships"><Relationship Id="rId3" Type="http://schemas.openxmlformats.org/officeDocument/2006/relationships/oleObject" Target="../embeddings/oleObject121.bin"/><Relationship Id="rId2" Type="http://schemas.openxmlformats.org/officeDocument/2006/relationships/slideLayout" Target="../slideLayouts/slideLayout2.xml"/><Relationship Id="rId1" Type="http://schemas.openxmlformats.org/officeDocument/2006/relationships/vmlDrawing" Target="../drawings/vmlDrawing37.vml"/><Relationship Id="rId4" Type="http://schemas.openxmlformats.org/officeDocument/2006/relationships/image" Target="../media/image132.jpeg"/></Relationships>
</file>

<file path=ppt/slides/_rels/slide56.xml.rels><?xml version="1.0" encoding="UTF-8" standalone="yes"?>
<Relationships xmlns="http://schemas.openxmlformats.org/package/2006/relationships"><Relationship Id="rId3" Type="http://schemas.openxmlformats.org/officeDocument/2006/relationships/image" Target="../media/image134.jpeg"/><Relationship Id="rId2" Type="http://schemas.openxmlformats.org/officeDocument/2006/relationships/image" Target="../media/image133.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oleObject" Target="../embeddings/oleObject122.bin"/><Relationship Id="rId2" Type="http://schemas.openxmlformats.org/officeDocument/2006/relationships/slideLayout" Target="../slideLayouts/slideLayout2.xml"/><Relationship Id="rId1" Type="http://schemas.openxmlformats.org/officeDocument/2006/relationships/vmlDrawing" Target="../drawings/vmlDrawing38.vml"/><Relationship Id="rId4" Type="http://schemas.openxmlformats.org/officeDocument/2006/relationships/oleObject" Target="../embeddings/oleObject123.bin"/></Relationships>
</file>

<file path=ppt/slides/_rels/slide58.xml.rels><?xml version="1.0" encoding="UTF-8" standalone="yes"?>
<Relationships xmlns="http://schemas.openxmlformats.org/package/2006/relationships"><Relationship Id="rId3" Type="http://schemas.openxmlformats.org/officeDocument/2006/relationships/oleObject" Target="../embeddings/oleObject124.bin"/><Relationship Id="rId2" Type="http://schemas.openxmlformats.org/officeDocument/2006/relationships/slideLayout" Target="../slideLayouts/slideLayout2.xml"/><Relationship Id="rId1" Type="http://schemas.openxmlformats.org/officeDocument/2006/relationships/vmlDrawing" Target="../drawings/vmlDrawing39.vml"/><Relationship Id="rId4" Type="http://schemas.openxmlformats.org/officeDocument/2006/relationships/image" Target="../media/image138.jpeg"/></Relationships>
</file>

<file path=ppt/slides/_rels/slide59.xml.rels><?xml version="1.0" encoding="UTF-8" standalone="yes"?>
<Relationships xmlns="http://schemas.openxmlformats.org/package/2006/relationships"><Relationship Id="rId3" Type="http://schemas.openxmlformats.org/officeDocument/2006/relationships/image" Target="../media/image142.wmf"/><Relationship Id="rId2" Type="http://schemas.openxmlformats.org/officeDocument/2006/relationships/slideLayout" Target="../slideLayouts/slideLayout2.xml"/><Relationship Id="rId1" Type="http://schemas.openxmlformats.org/officeDocument/2006/relationships/vmlDrawing" Target="../drawings/vmlDrawing40.vml"/><Relationship Id="rId6" Type="http://schemas.openxmlformats.org/officeDocument/2006/relationships/oleObject" Target="../embeddings/oleObject127.bin"/><Relationship Id="rId5" Type="http://schemas.openxmlformats.org/officeDocument/2006/relationships/oleObject" Target="../embeddings/oleObject126.bin"/><Relationship Id="rId4" Type="http://schemas.openxmlformats.org/officeDocument/2006/relationships/oleObject" Target="../embeddings/oleObject125.bin"/></Relationships>
</file>

<file path=ppt/slides/_rels/slide6.xml.rels><?xml version="1.0" encoding="UTF-8" standalone="yes"?>
<Relationships xmlns="http://schemas.openxmlformats.org/package/2006/relationships"><Relationship Id="rId8" Type="http://schemas.openxmlformats.org/officeDocument/2006/relationships/oleObject" Target="../embeddings/oleObject4.bin"/><Relationship Id="rId3" Type="http://schemas.openxmlformats.org/officeDocument/2006/relationships/notesSlide" Target="../notesSlides/notesSlide2.xml"/><Relationship Id="rId7"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oleObject" Target="../embeddings/oleObject1.bin"/><Relationship Id="rId4" Type="http://schemas.openxmlformats.org/officeDocument/2006/relationships/image" Target="../media/image15.jpeg"/></Relationships>
</file>

<file path=ppt/slides/_rels/slide60.xml.rels><?xml version="1.0" encoding="UTF-8" standalone="yes"?>
<Relationships xmlns="http://schemas.openxmlformats.org/package/2006/relationships"><Relationship Id="rId3" Type="http://schemas.openxmlformats.org/officeDocument/2006/relationships/oleObject" Target="../embeddings/oleObject128.bin"/><Relationship Id="rId2" Type="http://schemas.openxmlformats.org/officeDocument/2006/relationships/slideLayout" Target="../slideLayouts/slideLayout2.xml"/><Relationship Id="rId1" Type="http://schemas.openxmlformats.org/officeDocument/2006/relationships/vmlDrawing" Target="../drawings/vmlDrawing41.vml"/><Relationship Id="rId6" Type="http://schemas.openxmlformats.org/officeDocument/2006/relationships/oleObject" Target="../embeddings/oleObject131.bin"/><Relationship Id="rId5" Type="http://schemas.openxmlformats.org/officeDocument/2006/relationships/oleObject" Target="../embeddings/oleObject130.bin"/><Relationship Id="rId4" Type="http://schemas.openxmlformats.org/officeDocument/2006/relationships/oleObject" Target="../embeddings/oleObject129.bin"/></Relationships>
</file>

<file path=ppt/slides/_rels/slide61.xml.rels><?xml version="1.0" encoding="UTF-8" standalone="yes"?>
<Relationships xmlns="http://schemas.openxmlformats.org/package/2006/relationships"><Relationship Id="rId3" Type="http://schemas.openxmlformats.org/officeDocument/2006/relationships/oleObject" Target="../embeddings/oleObject132.bin"/><Relationship Id="rId7" Type="http://schemas.openxmlformats.org/officeDocument/2006/relationships/oleObject" Target="../embeddings/oleObject136.bin"/><Relationship Id="rId2" Type="http://schemas.openxmlformats.org/officeDocument/2006/relationships/slideLayout" Target="../slideLayouts/slideLayout2.xml"/><Relationship Id="rId1" Type="http://schemas.openxmlformats.org/officeDocument/2006/relationships/vmlDrawing" Target="../drawings/vmlDrawing42.vml"/><Relationship Id="rId6" Type="http://schemas.openxmlformats.org/officeDocument/2006/relationships/oleObject" Target="../embeddings/oleObject135.bin"/><Relationship Id="rId5" Type="http://schemas.openxmlformats.org/officeDocument/2006/relationships/oleObject" Target="../embeddings/oleObject134.bin"/><Relationship Id="rId4" Type="http://schemas.openxmlformats.org/officeDocument/2006/relationships/oleObject" Target="../embeddings/oleObject133.bin"/></Relationships>
</file>

<file path=ppt/slides/_rels/slide62.xml.rels><?xml version="1.0" encoding="UTF-8" standalone="yes"?>
<Relationships xmlns="http://schemas.openxmlformats.org/package/2006/relationships"><Relationship Id="rId3" Type="http://schemas.openxmlformats.org/officeDocument/2006/relationships/oleObject" Target="../embeddings/oleObject137.bin"/><Relationship Id="rId2" Type="http://schemas.openxmlformats.org/officeDocument/2006/relationships/slideLayout" Target="../slideLayouts/slideLayout2.xml"/><Relationship Id="rId1" Type="http://schemas.openxmlformats.org/officeDocument/2006/relationships/vmlDrawing" Target="../drawings/vmlDrawing43.vml"/></Relationships>
</file>

<file path=ppt/slides/_rels/slide63.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55.gif"/><Relationship Id="rId2" Type="http://schemas.openxmlformats.org/officeDocument/2006/relationships/slideLayout" Target="../slideLayouts/slideLayout2.xml"/><Relationship Id="rId1" Type="http://schemas.openxmlformats.org/officeDocument/2006/relationships/vmlDrawing" Target="../drawings/vmlDrawing44.vml"/><Relationship Id="rId5" Type="http://schemas.openxmlformats.org/officeDocument/2006/relationships/oleObject" Target="../embeddings/oleObject139.bin"/><Relationship Id="rId4" Type="http://schemas.openxmlformats.org/officeDocument/2006/relationships/oleObject" Target="../embeddings/oleObject138.bin"/></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oleObject" Target="../embeddings/oleObject140.bin"/><Relationship Id="rId2" Type="http://schemas.openxmlformats.org/officeDocument/2006/relationships/slideLayout" Target="../slideLayouts/slideLayout2.xml"/><Relationship Id="rId1" Type="http://schemas.openxmlformats.org/officeDocument/2006/relationships/vmlDrawing" Target="../drawings/vmlDrawing45.vml"/><Relationship Id="rId5" Type="http://schemas.openxmlformats.org/officeDocument/2006/relationships/oleObject" Target="../embeddings/oleObject142.bin"/><Relationship Id="rId4" Type="http://schemas.openxmlformats.org/officeDocument/2006/relationships/oleObject" Target="../embeddings/oleObject141.bin"/></Relationships>
</file>

<file path=ppt/slides/_rels/slide69.xml.rels><?xml version="1.0" encoding="UTF-8" standalone="yes"?>
<Relationships xmlns="http://schemas.openxmlformats.org/package/2006/relationships"><Relationship Id="rId3" Type="http://schemas.openxmlformats.org/officeDocument/2006/relationships/oleObject" Target="../embeddings/oleObject143.bin"/><Relationship Id="rId2" Type="http://schemas.openxmlformats.org/officeDocument/2006/relationships/slideLayout" Target="../slideLayouts/slideLayout2.xml"/><Relationship Id="rId1" Type="http://schemas.openxmlformats.org/officeDocument/2006/relationships/vmlDrawing" Target="../drawings/vmlDrawing46.vml"/><Relationship Id="rId5" Type="http://schemas.openxmlformats.org/officeDocument/2006/relationships/oleObject" Target="../embeddings/oleObject145.bin"/><Relationship Id="rId4" Type="http://schemas.openxmlformats.org/officeDocument/2006/relationships/oleObject" Target="../embeddings/oleObject144.bin"/></Relationships>
</file>

<file path=ppt/slides/_rels/slide7.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oleObject" Target="../embeddings/oleObject5.bin"/><Relationship Id="rId7" Type="http://schemas.openxmlformats.org/officeDocument/2006/relationships/oleObject" Target="../embeddings/oleObject9.bin"/><Relationship Id="rId12" Type="http://schemas.openxmlformats.org/officeDocument/2006/relationships/oleObject" Target="../embeddings/oleObject13.bin"/><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oleObject" Target="../embeddings/oleObject8.bin"/><Relationship Id="rId11" Type="http://schemas.openxmlformats.org/officeDocument/2006/relationships/oleObject" Target="../embeddings/oleObject12.bin"/><Relationship Id="rId5" Type="http://schemas.openxmlformats.org/officeDocument/2006/relationships/oleObject" Target="../embeddings/oleObject7.bin"/><Relationship Id="rId10" Type="http://schemas.openxmlformats.org/officeDocument/2006/relationships/oleObject" Target="../embeddings/oleObject11.bin"/><Relationship Id="rId4" Type="http://schemas.openxmlformats.org/officeDocument/2006/relationships/oleObject" Target="../embeddings/oleObject6.bin"/><Relationship Id="rId9" Type="http://schemas.openxmlformats.org/officeDocument/2006/relationships/oleObject" Target="../embeddings/oleObject10.bin"/></Relationships>
</file>

<file path=ppt/slides/_rels/slide70.xml.rels><?xml version="1.0" encoding="UTF-8" standalone="yes"?>
<Relationships xmlns="http://schemas.openxmlformats.org/package/2006/relationships"><Relationship Id="rId3" Type="http://schemas.openxmlformats.org/officeDocument/2006/relationships/oleObject" Target="../embeddings/oleObject146.bin"/><Relationship Id="rId2" Type="http://schemas.openxmlformats.org/officeDocument/2006/relationships/slideLayout" Target="../slideLayouts/slideLayout2.xml"/><Relationship Id="rId1" Type="http://schemas.openxmlformats.org/officeDocument/2006/relationships/vmlDrawing" Target="../drawings/vmlDrawing47.vml"/><Relationship Id="rId4" Type="http://schemas.openxmlformats.org/officeDocument/2006/relationships/oleObject" Target="../embeddings/oleObject147.bin"/></Relationships>
</file>

<file path=ppt/slides/_rels/slide71.xml.rels><?xml version="1.0" encoding="UTF-8" standalone="yes"?>
<Relationships xmlns="http://schemas.openxmlformats.org/package/2006/relationships"><Relationship Id="rId3" Type="http://schemas.openxmlformats.org/officeDocument/2006/relationships/oleObject" Target="../embeddings/oleObject148.bin"/><Relationship Id="rId2" Type="http://schemas.openxmlformats.org/officeDocument/2006/relationships/slideLayout" Target="../slideLayouts/slideLayout2.xml"/><Relationship Id="rId1" Type="http://schemas.openxmlformats.org/officeDocument/2006/relationships/vmlDrawing" Target="../drawings/vmlDrawing48.vml"/><Relationship Id="rId5" Type="http://schemas.openxmlformats.org/officeDocument/2006/relationships/oleObject" Target="../embeddings/oleObject150.bin"/><Relationship Id="rId4" Type="http://schemas.openxmlformats.org/officeDocument/2006/relationships/oleObject" Target="../embeddings/oleObject149.bin"/></Relationships>
</file>

<file path=ppt/slides/_rels/slide72.xml.rels><?xml version="1.0" encoding="UTF-8" standalone="yes"?>
<Relationships xmlns="http://schemas.openxmlformats.org/package/2006/relationships"><Relationship Id="rId3" Type="http://schemas.openxmlformats.org/officeDocument/2006/relationships/oleObject" Target="../embeddings/oleObject151.bin"/><Relationship Id="rId2" Type="http://schemas.openxmlformats.org/officeDocument/2006/relationships/slideLayout" Target="../slideLayouts/slideLayout2.xml"/><Relationship Id="rId1" Type="http://schemas.openxmlformats.org/officeDocument/2006/relationships/vmlDrawing" Target="../drawings/vmlDrawing49.vml"/><Relationship Id="rId4" Type="http://schemas.openxmlformats.org/officeDocument/2006/relationships/oleObject" Target="../embeddings/oleObject152.bin"/></Relationships>
</file>

<file path=ppt/slides/_rels/slide73.xml.rels><?xml version="1.0" encoding="UTF-8" standalone="yes"?>
<Relationships xmlns="http://schemas.openxmlformats.org/package/2006/relationships"><Relationship Id="rId3" Type="http://schemas.openxmlformats.org/officeDocument/2006/relationships/oleObject" Target="../embeddings/oleObject153.bin"/><Relationship Id="rId2" Type="http://schemas.openxmlformats.org/officeDocument/2006/relationships/slideLayout" Target="../slideLayouts/slideLayout2.xml"/><Relationship Id="rId1" Type="http://schemas.openxmlformats.org/officeDocument/2006/relationships/vmlDrawing" Target="../drawings/vmlDrawing50.vml"/><Relationship Id="rId4" Type="http://schemas.openxmlformats.org/officeDocument/2006/relationships/oleObject" Target="../embeddings/oleObject154.bin"/></Relationships>
</file>

<file path=ppt/slides/_rels/slide74.xml.rels><?xml version="1.0" encoding="UTF-8" standalone="yes"?>
<Relationships xmlns="http://schemas.openxmlformats.org/package/2006/relationships"><Relationship Id="rId3" Type="http://schemas.openxmlformats.org/officeDocument/2006/relationships/oleObject" Target="../embeddings/oleObject155.bin"/><Relationship Id="rId2" Type="http://schemas.openxmlformats.org/officeDocument/2006/relationships/slideLayout" Target="../slideLayouts/slideLayout2.xml"/><Relationship Id="rId1" Type="http://schemas.openxmlformats.org/officeDocument/2006/relationships/vmlDrawing" Target="../drawings/vmlDrawing51.vml"/></Relationships>
</file>

<file path=ppt/slides/_rels/slide75.xml.rels><?xml version="1.0" encoding="UTF-8" standalone="yes"?>
<Relationships xmlns="http://schemas.openxmlformats.org/package/2006/relationships"><Relationship Id="rId3" Type="http://schemas.openxmlformats.org/officeDocument/2006/relationships/oleObject" Target="../embeddings/oleObject156.bin"/><Relationship Id="rId2" Type="http://schemas.openxmlformats.org/officeDocument/2006/relationships/slideLayout" Target="../slideLayouts/slideLayout2.xml"/><Relationship Id="rId1" Type="http://schemas.openxmlformats.org/officeDocument/2006/relationships/vmlDrawing" Target="../drawings/vmlDrawing52.vml"/><Relationship Id="rId5" Type="http://schemas.openxmlformats.org/officeDocument/2006/relationships/oleObject" Target="../embeddings/oleObject158.bin"/><Relationship Id="rId4" Type="http://schemas.openxmlformats.org/officeDocument/2006/relationships/oleObject" Target="../embeddings/oleObject157.bin"/></Relationships>
</file>

<file path=ppt/slides/_rels/slide76.xml.rels><?xml version="1.0" encoding="UTF-8" standalone="yes"?>
<Relationships xmlns="http://schemas.openxmlformats.org/package/2006/relationships"><Relationship Id="rId3" Type="http://schemas.openxmlformats.org/officeDocument/2006/relationships/oleObject" Target="../embeddings/oleObject159.bin"/><Relationship Id="rId2" Type="http://schemas.openxmlformats.org/officeDocument/2006/relationships/slideLayout" Target="../slideLayouts/slideLayout2.xml"/><Relationship Id="rId1" Type="http://schemas.openxmlformats.org/officeDocument/2006/relationships/vmlDrawing" Target="../drawings/vmlDrawing53.vml"/><Relationship Id="rId4" Type="http://schemas.openxmlformats.org/officeDocument/2006/relationships/oleObject" Target="../embeddings/oleObject160.bin"/></Relationships>
</file>

<file path=ppt/slides/_rels/slide77.xml.rels><?xml version="1.0" encoding="UTF-8" standalone="yes"?>
<Relationships xmlns="http://schemas.openxmlformats.org/package/2006/relationships"><Relationship Id="rId3" Type="http://schemas.openxmlformats.org/officeDocument/2006/relationships/oleObject" Target="../embeddings/oleObject161.bin"/><Relationship Id="rId2" Type="http://schemas.openxmlformats.org/officeDocument/2006/relationships/slideLayout" Target="../slideLayouts/slideLayout2.xml"/><Relationship Id="rId1" Type="http://schemas.openxmlformats.org/officeDocument/2006/relationships/vmlDrawing" Target="../drawings/vmlDrawing54.vml"/><Relationship Id="rId5" Type="http://schemas.openxmlformats.org/officeDocument/2006/relationships/oleObject" Target="../embeddings/oleObject163.bin"/><Relationship Id="rId4" Type="http://schemas.openxmlformats.org/officeDocument/2006/relationships/oleObject" Target="../embeddings/oleObject162.bin"/></Relationships>
</file>

<file path=ppt/slides/_rels/slide78.xml.rels><?xml version="1.0" encoding="UTF-8" standalone="yes"?>
<Relationships xmlns="http://schemas.openxmlformats.org/package/2006/relationships"><Relationship Id="rId3" Type="http://schemas.openxmlformats.org/officeDocument/2006/relationships/oleObject" Target="../embeddings/oleObject164.bin"/><Relationship Id="rId2" Type="http://schemas.openxmlformats.org/officeDocument/2006/relationships/slideLayout" Target="../slideLayouts/slideLayout2.xml"/><Relationship Id="rId1" Type="http://schemas.openxmlformats.org/officeDocument/2006/relationships/vmlDrawing" Target="../drawings/vmlDrawing55.vml"/><Relationship Id="rId4" Type="http://schemas.openxmlformats.org/officeDocument/2006/relationships/oleObject" Target="../embeddings/oleObject165.bin"/></Relationships>
</file>

<file path=ppt/slides/_rels/slide79.xml.rels><?xml version="1.0" encoding="UTF-8" standalone="yes"?>
<Relationships xmlns="http://schemas.openxmlformats.org/package/2006/relationships"><Relationship Id="rId3" Type="http://schemas.openxmlformats.org/officeDocument/2006/relationships/oleObject" Target="../embeddings/oleObject166.bin"/><Relationship Id="rId2" Type="http://schemas.openxmlformats.org/officeDocument/2006/relationships/slideLayout" Target="../slideLayouts/slideLayout2.xml"/><Relationship Id="rId1" Type="http://schemas.openxmlformats.org/officeDocument/2006/relationships/vmlDrawing" Target="../drawings/vmlDrawing56.vml"/><Relationship Id="rId4" Type="http://schemas.openxmlformats.org/officeDocument/2006/relationships/oleObject" Target="../embeddings/oleObject167.bin"/></Relationships>
</file>

<file path=ppt/slides/_rels/slide8.xml.rels><?xml version="1.0" encoding="UTF-8" standalone="yes"?>
<Relationships xmlns="http://schemas.openxmlformats.org/package/2006/relationships"><Relationship Id="rId8" Type="http://schemas.openxmlformats.org/officeDocument/2006/relationships/oleObject" Target="../embeddings/oleObject18.bin"/><Relationship Id="rId3" Type="http://schemas.openxmlformats.org/officeDocument/2006/relationships/image" Target="../media/image25.png"/><Relationship Id="rId7" Type="http://schemas.openxmlformats.org/officeDocument/2006/relationships/oleObject" Target="../embeddings/oleObject17.bin"/><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oleObject" Target="../embeddings/oleObject16.bin"/><Relationship Id="rId5" Type="http://schemas.openxmlformats.org/officeDocument/2006/relationships/oleObject" Target="../embeddings/oleObject15.bin"/><Relationship Id="rId4" Type="http://schemas.openxmlformats.org/officeDocument/2006/relationships/oleObject" Target="../embeddings/oleObject14.bin"/></Relationships>
</file>

<file path=ppt/slides/_rels/slide80.xml.rels><?xml version="1.0" encoding="UTF-8" standalone="yes"?>
<Relationships xmlns="http://schemas.openxmlformats.org/package/2006/relationships"><Relationship Id="rId3" Type="http://schemas.openxmlformats.org/officeDocument/2006/relationships/oleObject" Target="../embeddings/oleObject168.bin"/><Relationship Id="rId2" Type="http://schemas.openxmlformats.org/officeDocument/2006/relationships/slideLayout" Target="../slideLayouts/slideLayout2.xml"/><Relationship Id="rId1" Type="http://schemas.openxmlformats.org/officeDocument/2006/relationships/vmlDrawing" Target="../drawings/vmlDrawing57.vml"/><Relationship Id="rId5" Type="http://schemas.openxmlformats.org/officeDocument/2006/relationships/oleObject" Target="../embeddings/oleObject170.bin"/><Relationship Id="rId4" Type="http://schemas.openxmlformats.org/officeDocument/2006/relationships/oleObject" Target="../embeddings/oleObject169.bin"/></Relationships>
</file>

<file path=ppt/slides/_rels/slide81.xml.rels><?xml version="1.0" encoding="UTF-8" standalone="yes"?>
<Relationships xmlns="http://schemas.openxmlformats.org/package/2006/relationships"><Relationship Id="rId3" Type="http://schemas.openxmlformats.org/officeDocument/2006/relationships/oleObject" Target="../embeddings/oleObject171.bin"/><Relationship Id="rId2" Type="http://schemas.openxmlformats.org/officeDocument/2006/relationships/slideLayout" Target="../slideLayouts/slideLayout2.xml"/><Relationship Id="rId1" Type="http://schemas.openxmlformats.org/officeDocument/2006/relationships/vmlDrawing" Target="../drawings/vmlDrawing58.vml"/><Relationship Id="rId6" Type="http://schemas.openxmlformats.org/officeDocument/2006/relationships/oleObject" Target="../embeddings/oleObject174.bin"/><Relationship Id="rId5" Type="http://schemas.openxmlformats.org/officeDocument/2006/relationships/oleObject" Target="../embeddings/oleObject173.bin"/><Relationship Id="rId4" Type="http://schemas.openxmlformats.org/officeDocument/2006/relationships/oleObject" Target="../embeddings/oleObject172.bin"/></Relationships>
</file>

<file path=ppt/slides/_rels/slide82.xml.rels><?xml version="1.0" encoding="UTF-8" standalone="yes"?>
<Relationships xmlns="http://schemas.openxmlformats.org/package/2006/relationships"><Relationship Id="rId3" Type="http://schemas.openxmlformats.org/officeDocument/2006/relationships/oleObject" Target="../embeddings/oleObject175.bin"/><Relationship Id="rId2" Type="http://schemas.openxmlformats.org/officeDocument/2006/relationships/slideLayout" Target="../slideLayouts/slideLayout2.xml"/><Relationship Id="rId1" Type="http://schemas.openxmlformats.org/officeDocument/2006/relationships/vmlDrawing" Target="../drawings/vmlDrawing59.vml"/><Relationship Id="rId4" Type="http://schemas.openxmlformats.org/officeDocument/2006/relationships/oleObject" Target="../embeddings/oleObject176.bin"/></Relationships>
</file>

<file path=ppt/slides/_rels/slide83.xml.rels><?xml version="1.0" encoding="UTF-8" standalone="yes"?>
<Relationships xmlns="http://schemas.openxmlformats.org/package/2006/relationships"><Relationship Id="rId3" Type="http://schemas.openxmlformats.org/officeDocument/2006/relationships/oleObject" Target="../embeddings/oleObject177.bin"/><Relationship Id="rId2" Type="http://schemas.openxmlformats.org/officeDocument/2006/relationships/slideLayout" Target="../slideLayouts/slideLayout2.xml"/><Relationship Id="rId1" Type="http://schemas.openxmlformats.org/officeDocument/2006/relationships/vmlDrawing" Target="../drawings/vmlDrawing60.vml"/></Relationships>
</file>

<file path=ppt/slides/_rels/slide84.xml.rels><?xml version="1.0" encoding="UTF-8" standalone="yes"?>
<Relationships xmlns="http://schemas.openxmlformats.org/package/2006/relationships"><Relationship Id="rId3" Type="http://schemas.openxmlformats.org/officeDocument/2006/relationships/image" Target="../media/image192.jpeg"/><Relationship Id="rId2" Type="http://schemas.openxmlformats.org/officeDocument/2006/relationships/image" Target="../media/image191.png"/><Relationship Id="rId1" Type="http://schemas.openxmlformats.org/officeDocument/2006/relationships/slideLayout" Target="../slideLayouts/slideLayout2.xml"/><Relationship Id="rId4" Type="http://schemas.openxmlformats.org/officeDocument/2006/relationships/image" Target="../media/image193.jpeg"/></Relationships>
</file>

<file path=ppt/slides/_rels/slide85.xml.rels><?xml version="1.0" encoding="UTF-8" standalone="yes"?>
<Relationships xmlns="http://schemas.openxmlformats.org/package/2006/relationships"><Relationship Id="rId3" Type="http://schemas.openxmlformats.org/officeDocument/2006/relationships/oleObject" Target="../embeddings/oleObject178.bin"/><Relationship Id="rId2" Type="http://schemas.openxmlformats.org/officeDocument/2006/relationships/slideLayout" Target="../slideLayouts/slideLayout2.xml"/><Relationship Id="rId1" Type="http://schemas.openxmlformats.org/officeDocument/2006/relationships/vmlDrawing" Target="../drawings/vmlDrawing61.vml"/><Relationship Id="rId4" Type="http://schemas.openxmlformats.org/officeDocument/2006/relationships/image" Target="../media/image195.png"/></Relationships>
</file>

<file path=ppt/slides/_rels/slide86.xml.rels><?xml version="1.0" encoding="UTF-8" standalone="yes"?>
<Relationships xmlns="http://schemas.openxmlformats.org/package/2006/relationships"><Relationship Id="rId3" Type="http://schemas.openxmlformats.org/officeDocument/2006/relationships/image" Target="../media/image198.jpeg"/><Relationship Id="rId2" Type="http://schemas.openxmlformats.org/officeDocument/2006/relationships/slideLayout" Target="../slideLayouts/slideLayout2.xml"/><Relationship Id="rId1" Type="http://schemas.openxmlformats.org/officeDocument/2006/relationships/vmlDrawing" Target="../drawings/vmlDrawing62.vml"/><Relationship Id="rId5" Type="http://schemas.openxmlformats.org/officeDocument/2006/relationships/oleObject" Target="../embeddings/oleObject180.bin"/><Relationship Id="rId4" Type="http://schemas.openxmlformats.org/officeDocument/2006/relationships/oleObject" Target="../embeddings/oleObject179.bin"/></Relationships>
</file>

<file path=ppt/slides/_rels/slide87.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image" Target="../media/image199.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slideLayout" Target="../slideLayouts/slideLayout2.xml"/><Relationship Id="rId1" Type="http://schemas.openxmlformats.org/officeDocument/2006/relationships/vmlDrawing" Target="../drawings/vmlDrawing63.vml"/><Relationship Id="rId4" Type="http://schemas.openxmlformats.org/officeDocument/2006/relationships/oleObject" Target="../embeddings/oleObject181.bin"/></Relationships>
</file>

<file path=ppt/slides/_rels/slide89.xml.rels><?xml version="1.0" encoding="UTF-8" standalone="yes"?>
<Relationships xmlns="http://schemas.openxmlformats.org/package/2006/relationships"><Relationship Id="rId3" Type="http://schemas.openxmlformats.org/officeDocument/2006/relationships/oleObject" Target="../embeddings/oleObject182.bin"/><Relationship Id="rId2" Type="http://schemas.openxmlformats.org/officeDocument/2006/relationships/slideLayout" Target="../slideLayouts/slideLayout2.xml"/><Relationship Id="rId1" Type="http://schemas.openxmlformats.org/officeDocument/2006/relationships/vmlDrawing" Target="../drawings/vmlDrawing64.vml"/><Relationship Id="rId4" Type="http://schemas.openxmlformats.org/officeDocument/2006/relationships/image" Target="../media/image191.png"/></Relationships>
</file>

<file path=ppt/slides/_rels/slide9.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oleObject" Target="../embeddings/oleObject22.bin"/><Relationship Id="rId5" Type="http://schemas.openxmlformats.org/officeDocument/2006/relationships/oleObject" Target="../embeddings/oleObject21.bin"/><Relationship Id="rId4" Type="http://schemas.openxmlformats.org/officeDocument/2006/relationships/oleObject" Target="../embeddings/oleObject20.bin"/></Relationships>
</file>

<file path=ppt/slides/_rels/slide90.xml.rels><?xml version="1.0" encoding="UTF-8" standalone="yes"?>
<Relationships xmlns="http://schemas.openxmlformats.org/package/2006/relationships"><Relationship Id="rId3" Type="http://schemas.openxmlformats.org/officeDocument/2006/relationships/oleObject" Target="../embeddings/oleObject183.bin"/><Relationship Id="rId2" Type="http://schemas.openxmlformats.org/officeDocument/2006/relationships/slideLayout" Target="../slideLayouts/slideLayout2.xml"/><Relationship Id="rId1" Type="http://schemas.openxmlformats.org/officeDocument/2006/relationships/vmlDrawing" Target="../drawings/vmlDrawing65.vml"/></Relationships>
</file>

<file path=ppt/slides/_rels/slide91.xml.rels><?xml version="1.0" encoding="UTF-8" standalone="yes"?>
<Relationships xmlns="http://schemas.openxmlformats.org/package/2006/relationships"><Relationship Id="rId3" Type="http://schemas.openxmlformats.org/officeDocument/2006/relationships/oleObject" Target="../embeddings/oleObject184.bin"/><Relationship Id="rId7" Type="http://schemas.openxmlformats.org/officeDocument/2006/relationships/oleObject" Target="../embeddings/oleObject188.bin"/><Relationship Id="rId2" Type="http://schemas.openxmlformats.org/officeDocument/2006/relationships/slideLayout" Target="../slideLayouts/slideLayout2.xml"/><Relationship Id="rId1" Type="http://schemas.openxmlformats.org/officeDocument/2006/relationships/vmlDrawing" Target="../drawings/vmlDrawing66.vml"/><Relationship Id="rId6" Type="http://schemas.openxmlformats.org/officeDocument/2006/relationships/oleObject" Target="../embeddings/oleObject187.bin"/><Relationship Id="rId5" Type="http://schemas.openxmlformats.org/officeDocument/2006/relationships/oleObject" Target="../embeddings/oleObject186.bin"/><Relationship Id="rId4" Type="http://schemas.openxmlformats.org/officeDocument/2006/relationships/oleObject" Target="../embeddings/oleObject185.bin"/></Relationships>
</file>

<file path=ppt/slides/_rels/slide92.xml.rels><?xml version="1.0" encoding="UTF-8" standalone="yes"?>
<Relationships xmlns="http://schemas.openxmlformats.org/package/2006/relationships"><Relationship Id="rId8" Type="http://schemas.openxmlformats.org/officeDocument/2006/relationships/oleObject" Target="../embeddings/oleObject194.bin"/><Relationship Id="rId3" Type="http://schemas.openxmlformats.org/officeDocument/2006/relationships/oleObject" Target="../embeddings/oleObject189.bin"/><Relationship Id="rId7" Type="http://schemas.openxmlformats.org/officeDocument/2006/relationships/oleObject" Target="../embeddings/oleObject193.bin"/><Relationship Id="rId2" Type="http://schemas.openxmlformats.org/officeDocument/2006/relationships/slideLayout" Target="../slideLayouts/slideLayout2.xml"/><Relationship Id="rId1" Type="http://schemas.openxmlformats.org/officeDocument/2006/relationships/vmlDrawing" Target="../drawings/vmlDrawing67.vml"/><Relationship Id="rId6" Type="http://schemas.openxmlformats.org/officeDocument/2006/relationships/oleObject" Target="../embeddings/oleObject192.bin"/><Relationship Id="rId5" Type="http://schemas.openxmlformats.org/officeDocument/2006/relationships/oleObject" Target="../embeddings/oleObject191.bin"/><Relationship Id="rId4" Type="http://schemas.openxmlformats.org/officeDocument/2006/relationships/oleObject" Target="../embeddings/oleObject190.bin"/><Relationship Id="rId9" Type="http://schemas.openxmlformats.org/officeDocument/2006/relationships/oleObject" Target="../embeddings/oleObject195.bin"/></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217.png"/><Relationship Id="rId2" Type="http://schemas.openxmlformats.org/officeDocument/2006/relationships/slideLayout" Target="../slideLayouts/slideLayout2.xml"/><Relationship Id="rId1" Type="http://schemas.openxmlformats.org/officeDocument/2006/relationships/vmlDrawing" Target="../drawings/vmlDrawing68.vml"/><Relationship Id="rId4" Type="http://schemas.openxmlformats.org/officeDocument/2006/relationships/oleObject" Target="../embeddings/oleObject196.bin"/></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oleObject" Target="../embeddings/oleObject197.bin"/><Relationship Id="rId2" Type="http://schemas.openxmlformats.org/officeDocument/2006/relationships/slideLayout" Target="../slideLayouts/slideLayout2.xml"/><Relationship Id="rId1" Type="http://schemas.openxmlformats.org/officeDocument/2006/relationships/vmlDrawing" Target="../drawings/vmlDrawing69.vml"/><Relationship Id="rId5" Type="http://schemas.openxmlformats.org/officeDocument/2006/relationships/image" Target="../media/image220.wmf"/><Relationship Id="rId4" Type="http://schemas.openxmlformats.org/officeDocument/2006/relationships/oleObject" Target="../embeddings/oleObject198.bin"/></Relationships>
</file>

<file path=ppt/slides/_rels/slide97.xml.rels><?xml version="1.0" encoding="UTF-8" standalone="yes"?>
<Relationships xmlns="http://schemas.openxmlformats.org/package/2006/relationships"><Relationship Id="rId3" Type="http://schemas.openxmlformats.org/officeDocument/2006/relationships/image" Target="../media/image221.wmf"/><Relationship Id="rId2" Type="http://schemas.openxmlformats.org/officeDocument/2006/relationships/image" Target="../media/image202.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222.wmf"/><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22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dpi="0" rotWithShape="0">
          <a:blip r:embed="rId3" cstate="print"/>
          <a:srcRect/>
          <a:stretch>
            <a:fillRect/>
          </a:stretch>
        </a:blipFill>
        <a:effectLst/>
      </p:bgPr>
    </p:bg>
    <p:spTree>
      <p:nvGrpSpPr>
        <p:cNvPr id="1" name=""/>
        <p:cNvGrpSpPr/>
        <p:nvPr/>
      </p:nvGrpSpPr>
      <p:grpSpPr>
        <a:xfrm>
          <a:off x="0" y="0"/>
          <a:ext cx="0" cy="0"/>
          <a:chOff x="0" y="0"/>
          <a:chExt cx="0" cy="0"/>
        </a:xfrm>
      </p:grpSpPr>
      <p:sp>
        <p:nvSpPr>
          <p:cNvPr id="35842" name="Line 5"/>
          <p:cNvSpPr>
            <a:spLocks noChangeShapeType="1"/>
          </p:cNvSpPr>
          <p:nvPr/>
        </p:nvSpPr>
        <p:spPr bwMode="auto">
          <a:xfrm>
            <a:off x="1227138" y="3657600"/>
            <a:ext cx="7916862" cy="0"/>
          </a:xfrm>
          <a:prstGeom prst="line">
            <a:avLst/>
          </a:prstGeom>
          <a:noFill/>
          <a:ln w="12700">
            <a:solidFill>
              <a:srgbClr val="FF9900"/>
            </a:solidFill>
            <a:miter lim="800000"/>
            <a:headEnd/>
            <a:tailEnd/>
          </a:ln>
          <a:effectLst>
            <a:prstShdw prst="shdw17" dist="17961" dir="2700000">
              <a:srgbClr val="995C00"/>
            </a:prstShdw>
          </a:effectLst>
        </p:spPr>
        <p:txBody>
          <a:bodyPr lIns="90000" tIns="46800" rIns="90000" bIns="46800"/>
          <a:lstStyle/>
          <a:p>
            <a:endParaRPr lang="zh-CN" altLang="en-US"/>
          </a:p>
        </p:txBody>
      </p:sp>
      <p:sp>
        <p:nvSpPr>
          <p:cNvPr id="35843" name="Line 5"/>
          <p:cNvSpPr>
            <a:spLocks noChangeShapeType="1"/>
          </p:cNvSpPr>
          <p:nvPr/>
        </p:nvSpPr>
        <p:spPr bwMode="auto">
          <a:xfrm>
            <a:off x="0" y="2819400"/>
            <a:ext cx="7916863" cy="0"/>
          </a:xfrm>
          <a:prstGeom prst="line">
            <a:avLst/>
          </a:prstGeom>
          <a:noFill/>
          <a:ln w="12700">
            <a:solidFill>
              <a:srgbClr val="FF9900"/>
            </a:solidFill>
            <a:miter lim="800000"/>
            <a:headEnd/>
            <a:tailEnd/>
          </a:ln>
          <a:effectLst>
            <a:prstShdw prst="shdw17" dist="17961" dir="2700000">
              <a:srgbClr val="995C00"/>
            </a:prstShdw>
          </a:effectLst>
        </p:spPr>
        <p:txBody>
          <a:bodyPr lIns="90000" tIns="46800" rIns="90000" bIns="46800"/>
          <a:lstStyle/>
          <a:p>
            <a:endParaRPr lang="zh-CN" altLang="en-US"/>
          </a:p>
        </p:txBody>
      </p:sp>
      <p:sp>
        <p:nvSpPr>
          <p:cNvPr id="35844" name="TextBox 4"/>
          <p:cNvSpPr txBox="1">
            <a:spLocks noChangeArrowheads="1"/>
          </p:cNvSpPr>
          <p:nvPr/>
        </p:nvSpPr>
        <p:spPr bwMode="auto">
          <a:xfrm>
            <a:off x="2301875" y="2819400"/>
            <a:ext cx="4470400" cy="3540125"/>
          </a:xfrm>
          <a:prstGeom prst="rect">
            <a:avLst/>
          </a:prstGeom>
          <a:noFill/>
          <a:ln w="9525">
            <a:noFill/>
            <a:miter lim="800000"/>
            <a:headEnd/>
            <a:tailEnd/>
          </a:ln>
        </p:spPr>
        <p:txBody>
          <a:bodyPr wrap="none">
            <a:spAutoFit/>
          </a:bodyPr>
          <a:lstStyle/>
          <a:p>
            <a:pPr algn="ctr"/>
            <a:r>
              <a:rPr lang="zh-CN" altLang="zh-CN" sz="4800" b="1">
                <a:solidFill>
                  <a:srgbClr val="333300"/>
                </a:solidFill>
                <a:latin typeface="Times New Roman" pitchFamily="18" charset="0"/>
                <a:ea typeface="楷体" pitchFamily="49" charset="-122"/>
              </a:rPr>
              <a:t>计算物理学</a:t>
            </a:r>
            <a:endParaRPr lang="en-US" altLang="zh-CN" sz="4800" b="1">
              <a:solidFill>
                <a:srgbClr val="333300"/>
              </a:solidFill>
              <a:latin typeface="Times New Roman" pitchFamily="18" charset="0"/>
              <a:ea typeface="楷体" pitchFamily="49" charset="-122"/>
            </a:endParaRPr>
          </a:p>
          <a:p>
            <a:pPr algn="ctr"/>
            <a:endParaRPr lang="en-US" altLang="zh-CN" sz="2800">
              <a:solidFill>
                <a:srgbClr val="333300"/>
              </a:solidFill>
              <a:latin typeface="Times New Roman" pitchFamily="18" charset="0"/>
              <a:ea typeface="楷体" pitchFamily="49" charset="-122"/>
            </a:endParaRPr>
          </a:p>
          <a:p>
            <a:pPr algn="ctr"/>
            <a:endParaRPr lang="en-US" altLang="zh-CN" sz="2800">
              <a:solidFill>
                <a:srgbClr val="333300"/>
              </a:solidFill>
              <a:latin typeface="Times New Roman" pitchFamily="18" charset="0"/>
              <a:ea typeface="楷体" pitchFamily="49" charset="-122"/>
            </a:endParaRPr>
          </a:p>
          <a:p>
            <a:pPr algn="ctr"/>
            <a:r>
              <a:rPr lang="zh-CN" altLang="en-US" sz="3600" b="1">
                <a:solidFill>
                  <a:srgbClr val="333300"/>
                </a:solidFill>
                <a:latin typeface="Times New Roman" pitchFamily="18" charset="0"/>
                <a:ea typeface="楷体" pitchFamily="49" charset="-122"/>
              </a:rPr>
              <a:t>第二章 蒙特卡洛方法</a:t>
            </a:r>
            <a:endParaRPr lang="en-US" altLang="zh-CN" sz="3600" b="1">
              <a:solidFill>
                <a:srgbClr val="333300"/>
              </a:solidFill>
              <a:latin typeface="Times New Roman" pitchFamily="18" charset="0"/>
              <a:ea typeface="楷体" pitchFamily="49" charset="-122"/>
            </a:endParaRPr>
          </a:p>
          <a:p>
            <a:pPr algn="ctr"/>
            <a:endParaRPr lang="en-US" altLang="zh-CN" sz="2800" b="1">
              <a:solidFill>
                <a:srgbClr val="333300"/>
              </a:solidFill>
              <a:latin typeface="Times New Roman" pitchFamily="18" charset="0"/>
              <a:ea typeface="楷体" pitchFamily="49" charset="-122"/>
            </a:endParaRPr>
          </a:p>
          <a:p>
            <a:pPr algn="ctr"/>
            <a:r>
              <a:rPr lang="zh-CN" altLang="en-US" sz="2400" b="1">
                <a:solidFill>
                  <a:srgbClr val="333300"/>
                </a:solidFill>
                <a:latin typeface="Times New Roman" pitchFamily="18" charset="0"/>
                <a:ea typeface="楷体" pitchFamily="49" charset="-122"/>
              </a:rPr>
              <a:t>刘晓洁</a:t>
            </a:r>
            <a:endParaRPr lang="en-US" altLang="zh-CN" sz="2400" b="1">
              <a:solidFill>
                <a:srgbClr val="333300"/>
              </a:solidFill>
              <a:latin typeface="Times New Roman" pitchFamily="18" charset="0"/>
              <a:ea typeface="楷体" pitchFamily="49" charset="-122"/>
            </a:endParaRPr>
          </a:p>
          <a:p>
            <a:pPr algn="ctr"/>
            <a:r>
              <a:rPr lang="en-US" altLang="zh-CN" sz="2400">
                <a:solidFill>
                  <a:srgbClr val="333300"/>
                </a:solidFill>
                <a:latin typeface="Times New Roman" pitchFamily="18" charset="0"/>
                <a:ea typeface="楷体" pitchFamily="49" charset="-122"/>
              </a:rPr>
              <a:t>E-mail:liuxj100@nenu.edu.cn</a:t>
            </a:r>
            <a:endParaRPr lang="zh-CN" altLang="en-US" sz="240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2EB97F26-A8B8-44D5-B438-A24E3BDCB5E3}" type="slidenum">
              <a:rPr lang="zh-CN" altLang="zh-CN" smtClean="0"/>
              <a:pPr>
                <a:defRPr/>
              </a:pPr>
              <a:t>10</a:t>
            </a:fld>
            <a:endParaRPr lang="zh-CN" altLang="zh-CN" dirty="0"/>
          </a:p>
        </p:txBody>
      </p:sp>
      <p:sp>
        <p:nvSpPr>
          <p:cNvPr id="6" name="TextBox 4"/>
          <p:cNvSpPr txBox="1">
            <a:spLocks noChangeArrowheads="1"/>
          </p:cNvSpPr>
          <p:nvPr/>
        </p:nvSpPr>
        <p:spPr bwMode="auto">
          <a:xfrm>
            <a:off x="717550" y="1295400"/>
            <a:ext cx="2842445" cy="461665"/>
          </a:xfrm>
          <a:prstGeom prst="rect">
            <a:avLst/>
          </a:prstGeom>
          <a:noFill/>
          <a:ln w="9525">
            <a:noFill/>
            <a:miter lim="800000"/>
            <a:headEnd/>
            <a:tailEnd/>
          </a:ln>
        </p:spPr>
        <p:txBody>
          <a:bodyPr wrap="none">
            <a:spAutoFit/>
          </a:bodyPr>
          <a:lstStyle/>
          <a:p>
            <a:r>
              <a:rPr lang="en-US" altLang="zh-CN" sz="2400" b="1" dirty="0" smtClean="0">
                <a:solidFill>
                  <a:srgbClr val="333300"/>
                </a:solidFill>
                <a:latin typeface="Times New Roman" pitchFamily="18" charset="0"/>
                <a:ea typeface="楷体" pitchFamily="49" charset="-122"/>
              </a:rPr>
              <a:t>(1) Buffon </a:t>
            </a:r>
            <a:r>
              <a:rPr lang="zh-CN" altLang="en-US" sz="2400" b="1" dirty="0">
                <a:solidFill>
                  <a:srgbClr val="333300"/>
                </a:solidFill>
                <a:latin typeface="Times New Roman" pitchFamily="18" charset="0"/>
                <a:ea typeface="楷体" pitchFamily="49" charset="-122"/>
              </a:rPr>
              <a:t>投针实验</a:t>
            </a:r>
          </a:p>
        </p:txBody>
      </p:sp>
      <p:sp>
        <p:nvSpPr>
          <p:cNvPr id="7" name="Line 5"/>
          <p:cNvSpPr>
            <a:spLocks noChangeShapeType="1"/>
          </p:cNvSpPr>
          <p:nvPr/>
        </p:nvSpPr>
        <p:spPr bwMode="auto">
          <a:xfrm>
            <a:off x="0" y="762000"/>
            <a:ext cx="7916863" cy="0"/>
          </a:xfrm>
          <a:prstGeom prst="line">
            <a:avLst/>
          </a:prstGeom>
          <a:noFill/>
          <a:ln w="12700">
            <a:solidFill>
              <a:srgbClr val="FF9900"/>
            </a:solidFill>
            <a:miter lim="800000"/>
            <a:headEnd/>
            <a:tailEnd/>
          </a:ln>
          <a:effectLst>
            <a:prstShdw prst="shdw17" dist="17961" dir="2700000">
              <a:srgbClr val="995C00"/>
            </a:prstShdw>
          </a:effectLst>
        </p:spPr>
        <p:txBody>
          <a:bodyPr lIns="90000" tIns="46800" rIns="90000" bIns="46800"/>
          <a:lstStyle/>
          <a:p>
            <a:endParaRPr lang="zh-CN" altLang="en-US"/>
          </a:p>
        </p:txBody>
      </p:sp>
      <p:sp>
        <p:nvSpPr>
          <p:cNvPr id="8" name="矩形 10"/>
          <p:cNvSpPr>
            <a:spLocks noChangeArrowheads="1"/>
          </p:cNvSpPr>
          <p:nvPr/>
        </p:nvSpPr>
        <p:spPr bwMode="auto">
          <a:xfrm>
            <a:off x="228600" y="228600"/>
            <a:ext cx="5532284" cy="523220"/>
          </a:xfrm>
          <a:prstGeom prst="rect">
            <a:avLst/>
          </a:prstGeom>
          <a:noFill/>
          <a:ln w="9525">
            <a:noFill/>
            <a:miter lim="800000"/>
            <a:headEnd/>
            <a:tailEnd/>
          </a:ln>
        </p:spPr>
        <p:txBody>
          <a:bodyPr wrap="none">
            <a:spAutoFit/>
          </a:bodyPr>
          <a:lstStyle/>
          <a:p>
            <a:r>
              <a:rPr lang="en-US" altLang="zh-CN" sz="2800" b="1" dirty="0">
                <a:solidFill>
                  <a:srgbClr val="333300"/>
                </a:solidFill>
                <a:latin typeface="Times New Roman" pitchFamily="18" charset="0"/>
                <a:ea typeface="楷体" pitchFamily="49" charset="-122"/>
              </a:rPr>
              <a:t>2.1 </a:t>
            </a:r>
            <a:r>
              <a:rPr lang="zh-CN" altLang="en-US" sz="2800" b="1" dirty="0">
                <a:solidFill>
                  <a:srgbClr val="333300"/>
                </a:solidFill>
                <a:latin typeface="Times New Roman" pitchFamily="18" charset="0"/>
                <a:ea typeface="楷体" pitchFamily="49" charset="-122"/>
              </a:rPr>
              <a:t>蒙特卡洛方</a:t>
            </a:r>
            <a:r>
              <a:rPr lang="zh-CN" altLang="en-US" sz="2800" b="1" dirty="0" smtClean="0">
                <a:solidFill>
                  <a:srgbClr val="333300"/>
                </a:solidFill>
                <a:latin typeface="Times New Roman" pitchFamily="18" charset="0"/>
                <a:ea typeface="楷体" pitchFamily="49" charset="-122"/>
              </a:rPr>
              <a:t>法概述</a:t>
            </a:r>
            <a:r>
              <a:rPr lang="en-US" altLang="zh-CN" sz="2800" b="1" dirty="0" smtClean="0">
                <a:solidFill>
                  <a:srgbClr val="333300"/>
                </a:solidFill>
                <a:latin typeface="Times New Roman" pitchFamily="18" charset="0"/>
                <a:ea typeface="楷体" pitchFamily="49" charset="-122"/>
              </a:rPr>
              <a:t>----</a:t>
            </a:r>
            <a:r>
              <a:rPr lang="zh-CN" altLang="en-US" sz="2800" b="1" dirty="0" smtClean="0">
                <a:solidFill>
                  <a:srgbClr val="FF0000"/>
                </a:solidFill>
                <a:latin typeface="Times New Roman" pitchFamily="18" charset="0"/>
                <a:ea typeface="楷体" pitchFamily="49" charset="-122"/>
              </a:rPr>
              <a:t>基本思想</a:t>
            </a:r>
            <a:endParaRPr lang="zh-CN" altLang="en-US" sz="2800" dirty="0">
              <a:solidFill>
                <a:srgbClr val="FF0000"/>
              </a:solidFill>
            </a:endParaRPr>
          </a:p>
        </p:txBody>
      </p:sp>
      <p:sp>
        <p:nvSpPr>
          <p:cNvPr id="9" name="TextBox 8"/>
          <p:cNvSpPr txBox="1"/>
          <p:nvPr/>
        </p:nvSpPr>
        <p:spPr>
          <a:xfrm>
            <a:off x="1143000" y="1962090"/>
            <a:ext cx="4314001" cy="400110"/>
          </a:xfrm>
          <a:prstGeom prst="rect">
            <a:avLst/>
          </a:prstGeom>
          <a:noFill/>
        </p:spPr>
        <p:txBody>
          <a:bodyPr wrap="none" rtlCol="0">
            <a:spAutoFit/>
          </a:bodyPr>
          <a:lstStyle/>
          <a:p>
            <a:r>
              <a:rPr lang="zh-CN" altLang="en-US" sz="2000" b="1" dirty="0" smtClean="0">
                <a:solidFill>
                  <a:srgbClr val="333300"/>
                </a:solidFill>
                <a:latin typeface="Times New Roman" pitchFamily="18" charset="0"/>
                <a:ea typeface="楷体" pitchFamily="49" charset="-122"/>
                <a:sym typeface="Symbol"/>
              </a:rPr>
              <a:t>许多人进行了实验，其结果如下表：</a:t>
            </a:r>
          </a:p>
        </p:txBody>
      </p:sp>
      <p:graphicFrame>
        <p:nvGraphicFramePr>
          <p:cNvPr id="10" name="表格 9"/>
          <p:cNvGraphicFramePr>
            <a:graphicFrameLocks noGrp="1"/>
          </p:cNvGraphicFramePr>
          <p:nvPr/>
        </p:nvGraphicFramePr>
        <p:xfrm>
          <a:off x="762000" y="2514600"/>
          <a:ext cx="7924800" cy="3276600"/>
        </p:xfrm>
        <a:graphic>
          <a:graphicData uri="http://schemas.openxmlformats.org/drawingml/2006/table">
            <a:tbl>
              <a:tblPr firstRow="1" bandRow="1">
                <a:tableStyleId>{93296810-A885-4BE3-A3E7-6D5BEEA58F35}</a:tableStyleId>
              </a:tblPr>
              <a:tblGrid>
                <a:gridCol w="1981200"/>
                <a:gridCol w="1981200"/>
                <a:gridCol w="1981200"/>
                <a:gridCol w="1981200"/>
              </a:tblGrid>
              <a:tr h="655320">
                <a:tc>
                  <a:txBody>
                    <a:bodyPr/>
                    <a:lstStyle/>
                    <a:p>
                      <a:pPr algn="ctr"/>
                      <a:r>
                        <a:rPr lang="zh-CN" altLang="en-US" sz="2400" b="1" kern="1200" dirty="0" smtClean="0">
                          <a:solidFill>
                            <a:srgbClr val="333300"/>
                          </a:solidFill>
                          <a:latin typeface="Times New Roman" pitchFamily="18" charset="0"/>
                          <a:ea typeface="楷体" pitchFamily="49" charset="-122"/>
                          <a:cs typeface="+mn-cs"/>
                          <a:sym typeface="Symbol"/>
                        </a:rPr>
                        <a:t>实验者</a:t>
                      </a:r>
                    </a:p>
                  </a:txBody>
                  <a:tcPr/>
                </a:tc>
                <a:tc>
                  <a:txBody>
                    <a:bodyPr/>
                    <a:lstStyle/>
                    <a:p>
                      <a:pPr algn="ctr"/>
                      <a:r>
                        <a:rPr lang="zh-CN" altLang="en-US" sz="2400" b="1" kern="1200" dirty="0" smtClean="0">
                          <a:solidFill>
                            <a:srgbClr val="333300"/>
                          </a:solidFill>
                          <a:latin typeface="Times New Roman" pitchFamily="18" charset="0"/>
                          <a:ea typeface="楷体" pitchFamily="49" charset="-122"/>
                          <a:cs typeface="+mn-cs"/>
                          <a:sym typeface="Symbol"/>
                        </a:rPr>
                        <a:t>年份</a:t>
                      </a:r>
                    </a:p>
                  </a:txBody>
                  <a:tcPr/>
                </a:tc>
                <a:tc>
                  <a:txBody>
                    <a:bodyPr/>
                    <a:lstStyle/>
                    <a:p>
                      <a:pPr algn="ctr"/>
                      <a:r>
                        <a:rPr lang="zh-CN" altLang="en-US" sz="2400" b="1" kern="1200" dirty="0" smtClean="0">
                          <a:solidFill>
                            <a:srgbClr val="333300"/>
                          </a:solidFill>
                          <a:latin typeface="Times New Roman" pitchFamily="18" charset="0"/>
                          <a:ea typeface="楷体" pitchFamily="49" charset="-122"/>
                          <a:cs typeface="+mn-cs"/>
                          <a:sym typeface="Symbol"/>
                        </a:rPr>
                        <a:t>投掷次数</a:t>
                      </a:r>
                    </a:p>
                  </a:txBody>
                  <a:tcPr/>
                </a:tc>
                <a:tc>
                  <a:txBody>
                    <a:bodyPr/>
                    <a:lstStyle/>
                    <a:p>
                      <a:pPr algn="ctr"/>
                      <a:r>
                        <a:rPr lang="zh-CN" altLang="en-US" sz="2400" b="1" kern="1200" dirty="0" smtClean="0">
                          <a:solidFill>
                            <a:srgbClr val="333300"/>
                          </a:solidFill>
                          <a:latin typeface="Times New Roman" pitchFamily="18" charset="0"/>
                          <a:ea typeface="楷体" pitchFamily="49" charset="-122"/>
                          <a:cs typeface="+mn-cs"/>
                          <a:sym typeface="Symbol"/>
                        </a:rPr>
                        <a:t>的实验值</a:t>
                      </a:r>
                    </a:p>
                  </a:txBody>
                  <a:tcPr/>
                </a:tc>
              </a:tr>
              <a:tr h="655320">
                <a:tc>
                  <a:txBody>
                    <a:bodyPr/>
                    <a:lstStyle/>
                    <a:p>
                      <a:pPr algn="ctr"/>
                      <a:r>
                        <a:rPr lang="en-US" altLang="zh-CN" sz="2400" b="1" kern="1200" dirty="0" smtClean="0">
                          <a:solidFill>
                            <a:srgbClr val="333300"/>
                          </a:solidFill>
                          <a:latin typeface="Times New Roman" pitchFamily="18" charset="0"/>
                          <a:ea typeface="楷体" pitchFamily="49" charset="-122"/>
                          <a:cs typeface="+mn-cs"/>
                          <a:sym typeface="Symbol"/>
                        </a:rPr>
                        <a:t>Wolf</a:t>
                      </a:r>
                      <a:endParaRPr lang="zh-CN" altLang="en-US" sz="2400" b="1" kern="1200" dirty="0" smtClean="0">
                        <a:solidFill>
                          <a:srgbClr val="333300"/>
                        </a:solidFill>
                        <a:latin typeface="Times New Roman" pitchFamily="18" charset="0"/>
                        <a:ea typeface="楷体" pitchFamily="49" charset="-122"/>
                        <a:cs typeface="+mn-cs"/>
                        <a:sym typeface="Symbol"/>
                      </a:endParaRPr>
                    </a:p>
                  </a:txBody>
                  <a:tcPr/>
                </a:tc>
                <a:tc>
                  <a:txBody>
                    <a:bodyPr/>
                    <a:lstStyle/>
                    <a:p>
                      <a:pPr algn="ctr"/>
                      <a:r>
                        <a:rPr lang="en-US" altLang="zh-CN" sz="2400" b="1" kern="1200" dirty="0" smtClean="0">
                          <a:solidFill>
                            <a:srgbClr val="333300"/>
                          </a:solidFill>
                          <a:latin typeface="Times New Roman" pitchFamily="18" charset="0"/>
                          <a:ea typeface="楷体" pitchFamily="49" charset="-122"/>
                          <a:cs typeface="+mn-cs"/>
                          <a:sym typeface="Symbol"/>
                        </a:rPr>
                        <a:t>1850</a:t>
                      </a:r>
                      <a:endParaRPr lang="zh-CN" altLang="en-US" sz="2400" b="1" kern="1200" dirty="0" smtClean="0">
                        <a:solidFill>
                          <a:srgbClr val="333300"/>
                        </a:solidFill>
                        <a:latin typeface="Times New Roman" pitchFamily="18" charset="0"/>
                        <a:ea typeface="楷体" pitchFamily="49" charset="-122"/>
                        <a:cs typeface="+mn-cs"/>
                        <a:sym typeface="Symbol"/>
                      </a:endParaRPr>
                    </a:p>
                  </a:txBody>
                  <a:tcPr/>
                </a:tc>
                <a:tc>
                  <a:txBody>
                    <a:bodyPr/>
                    <a:lstStyle/>
                    <a:p>
                      <a:pPr algn="ctr"/>
                      <a:r>
                        <a:rPr lang="en-US" altLang="zh-CN" sz="2400" b="1" kern="1200" dirty="0" smtClean="0">
                          <a:solidFill>
                            <a:srgbClr val="333300"/>
                          </a:solidFill>
                          <a:latin typeface="Times New Roman" pitchFamily="18" charset="0"/>
                          <a:ea typeface="楷体" pitchFamily="49" charset="-122"/>
                          <a:cs typeface="+mn-cs"/>
                          <a:sym typeface="Symbol"/>
                        </a:rPr>
                        <a:t>5000</a:t>
                      </a:r>
                      <a:endParaRPr lang="zh-CN" altLang="en-US" sz="2400" b="1" kern="1200" dirty="0" smtClean="0">
                        <a:solidFill>
                          <a:srgbClr val="333300"/>
                        </a:solidFill>
                        <a:latin typeface="Times New Roman" pitchFamily="18" charset="0"/>
                        <a:ea typeface="楷体" pitchFamily="49" charset="-122"/>
                        <a:cs typeface="+mn-cs"/>
                        <a:sym typeface="Symbol"/>
                      </a:endParaRPr>
                    </a:p>
                  </a:txBody>
                  <a:tcPr/>
                </a:tc>
                <a:tc>
                  <a:txBody>
                    <a:bodyPr/>
                    <a:lstStyle/>
                    <a:p>
                      <a:pPr algn="ctr"/>
                      <a:r>
                        <a:rPr lang="en-US" altLang="zh-CN" sz="2400" b="1" kern="1200" dirty="0" smtClean="0">
                          <a:solidFill>
                            <a:srgbClr val="333300"/>
                          </a:solidFill>
                          <a:latin typeface="Times New Roman" pitchFamily="18" charset="0"/>
                          <a:ea typeface="楷体" pitchFamily="49" charset="-122"/>
                          <a:cs typeface="+mn-cs"/>
                          <a:sym typeface="Symbol"/>
                        </a:rPr>
                        <a:t>3.1596</a:t>
                      </a:r>
                      <a:endParaRPr lang="zh-CN" altLang="en-US" sz="2400" b="1" kern="1200" dirty="0" smtClean="0">
                        <a:solidFill>
                          <a:srgbClr val="333300"/>
                        </a:solidFill>
                        <a:latin typeface="Times New Roman" pitchFamily="18" charset="0"/>
                        <a:ea typeface="楷体" pitchFamily="49" charset="-122"/>
                        <a:cs typeface="+mn-cs"/>
                        <a:sym typeface="Symbol"/>
                      </a:endParaRPr>
                    </a:p>
                  </a:txBody>
                  <a:tcPr/>
                </a:tc>
              </a:tr>
              <a:tr h="655320">
                <a:tc>
                  <a:txBody>
                    <a:bodyPr/>
                    <a:lstStyle/>
                    <a:p>
                      <a:pPr algn="ctr"/>
                      <a:r>
                        <a:rPr lang="en-US" altLang="zh-CN" sz="2400" b="1" kern="1200" dirty="0" smtClean="0">
                          <a:solidFill>
                            <a:srgbClr val="333300"/>
                          </a:solidFill>
                          <a:latin typeface="Times New Roman" pitchFamily="18" charset="0"/>
                          <a:ea typeface="楷体" pitchFamily="49" charset="-122"/>
                          <a:cs typeface="+mn-cs"/>
                          <a:sym typeface="Symbol"/>
                        </a:rPr>
                        <a:t>Smith</a:t>
                      </a:r>
                      <a:endParaRPr lang="zh-CN" altLang="en-US" sz="2400" b="1" kern="1200" dirty="0" smtClean="0">
                        <a:solidFill>
                          <a:srgbClr val="333300"/>
                        </a:solidFill>
                        <a:latin typeface="Times New Roman" pitchFamily="18" charset="0"/>
                        <a:ea typeface="楷体" pitchFamily="49" charset="-122"/>
                        <a:cs typeface="+mn-cs"/>
                        <a:sym typeface="Symbol"/>
                      </a:endParaRPr>
                    </a:p>
                  </a:txBody>
                  <a:tcPr/>
                </a:tc>
                <a:tc>
                  <a:txBody>
                    <a:bodyPr/>
                    <a:lstStyle/>
                    <a:p>
                      <a:pPr algn="ctr"/>
                      <a:r>
                        <a:rPr lang="en-US" altLang="zh-CN" sz="2400" b="1" kern="1200" dirty="0" smtClean="0">
                          <a:solidFill>
                            <a:srgbClr val="333300"/>
                          </a:solidFill>
                          <a:latin typeface="Times New Roman" pitchFamily="18" charset="0"/>
                          <a:ea typeface="楷体" pitchFamily="49" charset="-122"/>
                          <a:cs typeface="+mn-cs"/>
                          <a:sym typeface="Symbol"/>
                        </a:rPr>
                        <a:t>1855</a:t>
                      </a:r>
                      <a:endParaRPr lang="zh-CN" altLang="en-US" sz="2400" b="1" kern="1200" dirty="0" smtClean="0">
                        <a:solidFill>
                          <a:srgbClr val="333300"/>
                        </a:solidFill>
                        <a:latin typeface="Times New Roman" pitchFamily="18" charset="0"/>
                        <a:ea typeface="楷体" pitchFamily="49" charset="-122"/>
                        <a:cs typeface="+mn-cs"/>
                        <a:sym typeface="Symbol"/>
                      </a:endParaRPr>
                    </a:p>
                  </a:txBody>
                  <a:tcPr/>
                </a:tc>
                <a:tc>
                  <a:txBody>
                    <a:bodyPr/>
                    <a:lstStyle/>
                    <a:p>
                      <a:pPr algn="ctr"/>
                      <a:r>
                        <a:rPr lang="en-US" altLang="zh-CN" sz="2400" b="1" kern="1200" dirty="0" smtClean="0">
                          <a:solidFill>
                            <a:srgbClr val="333300"/>
                          </a:solidFill>
                          <a:latin typeface="Times New Roman" pitchFamily="18" charset="0"/>
                          <a:ea typeface="楷体" pitchFamily="49" charset="-122"/>
                          <a:cs typeface="+mn-cs"/>
                          <a:sym typeface="Symbol"/>
                        </a:rPr>
                        <a:t>3204</a:t>
                      </a:r>
                      <a:endParaRPr lang="zh-CN" altLang="en-US" sz="2400" b="1" kern="1200" dirty="0" smtClean="0">
                        <a:solidFill>
                          <a:srgbClr val="333300"/>
                        </a:solidFill>
                        <a:latin typeface="Times New Roman" pitchFamily="18" charset="0"/>
                        <a:ea typeface="楷体" pitchFamily="49" charset="-122"/>
                        <a:cs typeface="+mn-cs"/>
                        <a:sym typeface="Symbol"/>
                      </a:endParaRPr>
                    </a:p>
                  </a:txBody>
                  <a:tcPr/>
                </a:tc>
                <a:tc>
                  <a:txBody>
                    <a:bodyPr/>
                    <a:lstStyle/>
                    <a:p>
                      <a:pPr algn="ctr"/>
                      <a:r>
                        <a:rPr lang="en-US" altLang="zh-CN" sz="2400" b="1" kern="1200" dirty="0" smtClean="0">
                          <a:solidFill>
                            <a:srgbClr val="333300"/>
                          </a:solidFill>
                          <a:latin typeface="Times New Roman" pitchFamily="18" charset="0"/>
                          <a:ea typeface="楷体" pitchFamily="49" charset="-122"/>
                          <a:cs typeface="+mn-cs"/>
                          <a:sym typeface="Symbol"/>
                        </a:rPr>
                        <a:t>3.1553</a:t>
                      </a:r>
                      <a:endParaRPr lang="zh-CN" altLang="en-US" sz="2400" b="1" kern="1200" dirty="0" smtClean="0">
                        <a:solidFill>
                          <a:srgbClr val="333300"/>
                        </a:solidFill>
                        <a:latin typeface="Times New Roman" pitchFamily="18" charset="0"/>
                        <a:ea typeface="楷体" pitchFamily="49" charset="-122"/>
                        <a:cs typeface="+mn-cs"/>
                        <a:sym typeface="Symbol"/>
                      </a:endParaRPr>
                    </a:p>
                  </a:txBody>
                  <a:tcPr/>
                </a:tc>
              </a:tr>
              <a:tr h="655320">
                <a:tc>
                  <a:txBody>
                    <a:bodyPr/>
                    <a:lstStyle/>
                    <a:p>
                      <a:pPr algn="ctr"/>
                      <a:r>
                        <a:rPr lang="en-US" altLang="zh-CN" sz="2400" b="1" kern="1200" dirty="0" smtClean="0">
                          <a:solidFill>
                            <a:srgbClr val="333300"/>
                          </a:solidFill>
                          <a:latin typeface="Times New Roman" pitchFamily="18" charset="0"/>
                          <a:ea typeface="楷体" pitchFamily="49" charset="-122"/>
                          <a:cs typeface="+mn-cs"/>
                          <a:sym typeface="Symbol"/>
                        </a:rPr>
                        <a:t>Fox</a:t>
                      </a:r>
                      <a:endParaRPr lang="zh-CN" altLang="en-US" sz="2400" b="1" kern="1200" dirty="0" smtClean="0">
                        <a:solidFill>
                          <a:srgbClr val="333300"/>
                        </a:solidFill>
                        <a:latin typeface="Times New Roman" pitchFamily="18" charset="0"/>
                        <a:ea typeface="楷体" pitchFamily="49" charset="-122"/>
                        <a:cs typeface="+mn-cs"/>
                        <a:sym typeface="Symbol"/>
                      </a:endParaRPr>
                    </a:p>
                  </a:txBody>
                  <a:tcPr/>
                </a:tc>
                <a:tc>
                  <a:txBody>
                    <a:bodyPr/>
                    <a:lstStyle/>
                    <a:p>
                      <a:pPr algn="ctr"/>
                      <a:r>
                        <a:rPr lang="en-US" altLang="zh-CN" sz="2400" b="1" kern="1200" dirty="0" smtClean="0">
                          <a:solidFill>
                            <a:srgbClr val="333300"/>
                          </a:solidFill>
                          <a:latin typeface="Times New Roman" pitchFamily="18" charset="0"/>
                          <a:ea typeface="楷体" pitchFamily="49" charset="-122"/>
                          <a:cs typeface="+mn-cs"/>
                          <a:sym typeface="Symbol"/>
                        </a:rPr>
                        <a:t>1894</a:t>
                      </a:r>
                      <a:endParaRPr lang="zh-CN" altLang="en-US" sz="2400" b="1" kern="1200" dirty="0" smtClean="0">
                        <a:solidFill>
                          <a:srgbClr val="333300"/>
                        </a:solidFill>
                        <a:latin typeface="Times New Roman" pitchFamily="18" charset="0"/>
                        <a:ea typeface="楷体" pitchFamily="49" charset="-122"/>
                        <a:cs typeface="+mn-cs"/>
                        <a:sym typeface="Symbol"/>
                      </a:endParaRPr>
                    </a:p>
                  </a:txBody>
                  <a:tcPr/>
                </a:tc>
                <a:tc>
                  <a:txBody>
                    <a:bodyPr/>
                    <a:lstStyle/>
                    <a:p>
                      <a:pPr algn="ctr"/>
                      <a:r>
                        <a:rPr lang="en-US" altLang="zh-CN" sz="2400" b="1" kern="1200" dirty="0" smtClean="0">
                          <a:solidFill>
                            <a:srgbClr val="333300"/>
                          </a:solidFill>
                          <a:latin typeface="Times New Roman" pitchFamily="18" charset="0"/>
                          <a:ea typeface="楷体" pitchFamily="49" charset="-122"/>
                          <a:cs typeface="+mn-cs"/>
                          <a:sym typeface="Symbol"/>
                        </a:rPr>
                        <a:t>1120</a:t>
                      </a:r>
                      <a:endParaRPr lang="zh-CN" altLang="en-US" sz="2400" b="1" kern="1200" dirty="0" smtClean="0">
                        <a:solidFill>
                          <a:srgbClr val="333300"/>
                        </a:solidFill>
                        <a:latin typeface="Times New Roman" pitchFamily="18" charset="0"/>
                        <a:ea typeface="楷体" pitchFamily="49" charset="-122"/>
                        <a:cs typeface="+mn-cs"/>
                        <a:sym typeface="Symbol"/>
                      </a:endParaRPr>
                    </a:p>
                  </a:txBody>
                  <a:tcPr/>
                </a:tc>
                <a:tc>
                  <a:txBody>
                    <a:bodyPr/>
                    <a:lstStyle/>
                    <a:p>
                      <a:pPr algn="ctr"/>
                      <a:r>
                        <a:rPr lang="en-US" altLang="zh-CN" sz="2400" b="1" kern="1200" dirty="0" smtClean="0">
                          <a:solidFill>
                            <a:srgbClr val="333300"/>
                          </a:solidFill>
                          <a:latin typeface="Times New Roman" pitchFamily="18" charset="0"/>
                          <a:ea typeface="楷体" pitchFamily="49" charset="-122"/>
                          <a:cs typeface="+mn-cs"/>
                          <a:sym typeface="Symbol"/>
                        </a:rPr>
                        <a:t>3.1419</a:t>
                      </a:r>
                      <a:endParaRPr lang="zh-CN" altLang="en-US" sz="2400" b="1" kern="1200" dirty="0" smtClean="0">
                        <a:solidFill>
                          <a:srgbClr val="333300"/>
                        </a:solidFill>
                        <a:latin typeface="Times New Roman" pitchFamily="18" charset="0"/>
                        <a:ea typeface="楷体" pitchFamily="49" charset="-122"/>
                        <a:cs typeface="+mn-cs"/>
                        <a:sym typeface="Symbol"/>
                      </a:endParaRPr>
                    </a:p>
                  </a:txBody>
                  <a:tcPr/>
                </a:tc>
              </a:tr>
              <a:tr h="655320">
                <a:tc>
                  <a:txBody>
                    <a:bodyPr/>
                    <a:lstStyle/>
                    <a:p>
                      <a:pPr algn="ctr"/>
                      <a:r>
                        <a:rPr lang="en-US" altLang="zh-CN" sz="2400" b="1" kern="1200" dirty="0" err="1" smtClean="0">
                          <a:solidFill>
                            <a:srgbClr val="333300"/>
                          </a:solidFill>
                          <a:latin typeface="Times New Roman" pitchFamily="18" charset="0"/>
                          <a:ea typeface="楷体" pitchFamily="49" charset="-122"/>
                          <a:cs typeface="+mn-cs"/>
                          <a:sym typeface="Symbol"/>
                        </a:rPr>
                        <a:t>Lazzarini</a:t>
                      </a:r>
                      <a:endParaRPr lang="zh-CN" altLang="en-US" sz="2400" b="1" kern="1200" dirty="0" smtClean="0">
                        <a:solidFill>
                          <a:srgbClr val="333300"/>
                        </a:solidFill>
                        <a:latin typeface="Times New Roman" pitchFamily="18" charset="0"/>
                        <a:ea typeface="楷体" pitchFamily="49" charset="-122"/>
                        <a:cs typeface="+mn-cs"/>
                        <a:sym typeface="Symbol"/>
                      </a:endParaRPr>
                    </a:p>
                  </a:txBody>
                  <a:tcPr/>
                </a:tc>
                <a:tc>
                  <a:txBody>
                    <a:bodyPr/>
                    <a:lstStyle/>
                    <a:p>
                      <a:pPr algn="ctr"/>
                      <a:r>
                        <a:rPr lang="en-US" altLang="zh-CN" sz="2400" b="1" kern="1200" dirty="0" smtClean="0">
                          <a:solidFill>
                            <a:srgbClr val="333300"/>
                          </a:solidFill>
                          <a:latin typeface="Times New Roman" pitchFamily="18" charset="0"/>
                          <a:ea typeface="楷体" pitchFamily="49" charset="-122"/>
                          <a:cs typeface="+mn-cs"/>
                          <a:sym typeface="Symbol"/>
                        </a:rPr>
                        <a:t>1901</a:t>
                      </a:r>
                      <a:endParaRPr lang="zh-CN" altLang="en-US" sz="2400" b="1" kern="1200" dirty="0" smtClean="0">
                        <a:solidFill>
                          <a:srgbClr val="333300"/>
                        </a:solidFill>
                        <a:latin typeface="Times New Roman" pitchFamily="18" charset="0"/>
                        <a:ea typeface="楷体" pitchFamily="49" charset="-122"/>
                        <a:cs typeface="+mn-cs"/>
                        <a:sym typeface="Symbol"/>
                      </a:endParaRPr>
                    </a:p>
                  </a:txBody>
                  <a:tcPr/>
                </a:tc>
                <a:tc>
                  <a:txBody>
                    <a:bodyPr/>
                    <a:lstStyle/>
                    <a:p>
                      <a:pPr algn="ctr"/>
                      <a:r>
                        <a:rPr lang="en-US" altLang="zh-CN" sz="2400" b="1" kern="1200" dirty="0" smtClean="0">
                          <a:solidFill>
                            <a:srgbClr val="333300"/>
                          </a:solidFill>
                          <a:latin typeface="Times New Roman" pitchFamily="18" charset="0"/>
                          <a:ea typeface="楷体" pitchFamily="49" charset="-122"/>
                          <a:cs typeface="+mn-cs"/>
                          <a:sym typeface="Symbol"/>
                        </a:rPr>
                        <a:t>3408</a:t>
                      </a:r>
                      <a:endParaRPr lang="zh-CN" altLang="en-US" sz="2400" b="1" kern="1200" dirty="0" smtClean="0">
                        <a:solidFill>
                          <a:srgbClr val="333300"/>
                        </a:solidFill>
                        <a:latin typeface="Times New Roman" pitchFamily="18" charset="0"/>
                        <a:ea typeface="楷体" pitchFamily="49" charset="-122"/>
                        <a:cs typeface="+mn-cs"/>
                        <a:sym typeface="Symbol"/>
                      </a:endParaRPr>
                    </a:p>
                  </a:txBody>
                  <a:tcPr/>
                </a:tc>
                <a:tc>
                  <a:txBody>
                    <a:bodyPr/>
                    <a:lstStyle/>
                    <a:p>
                      <a:pPr algn="ctr"/>
                      <a:r>
                        <a:rPr lang="en-US" altLang="zh-CN" sz="2400" b="1" kern="1200" dirty="0" smtClean="0">
                          <a:solidFill>
                            <a:srgbClr val="333300"/>
                          </a:solidFill>
                          <a:latin typeface="Times New Roman" pitchFamily="18" charset="0"/>
                          <a:ea typeface="楷体" pitchFamily="49" charset="-122"/>
                          <a:cs typeface="+mn-cs"/>
                          <a:sym typeface="Symbol"/>
                        </a:rPr>
                        <a:t>3.1415929</a:t>
                      </a:r>
                      <a:endParaRPr lang="zh-CN" altLang="en-US" sz="2400" b="1" kern="1200" dirty="0" smtClean="0">
                        <a:solidFill>
                          <a:srgbClr val="333300"/>
                        </a:solidFill>
                        <a:latin typeface="Times New Roman" pitchFamily="18" charset="0"/>
                        <a:ea typeface="楷体" pitchFamily="49" charset="-122"/>
                        <a:cs typeface="+mn-cs"/>
                        <a:sym typeface="Symbol"/>
                      </a:endParaRPr>
                    </a:p>
                  </a:txBody>
                  <a:tcPr/>
                </a:tc>
              </a:tr>
            </a:tbl>
          </a:graphicData>
        </a:graphic>
      </p:graphicFrame>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9"/>
          <p:cNvSpPr>
            <a:spLocks noChangeArrowheads="1"/>
          </p:cNvSpPr>
          <p:nvPr/>
        </p:nvSpPr>
        <p:spPr bwMode="auto">
          <a:xfrm>
            <a:off x="228600" y="228600"/>
            <a:ext cx="3608680" cy="523220"/>
          </a:xfrm>
          <a:prstGeom prst="rect">
            <a:avLst/>
          </a:prstGeom>
          <a:noFill/>
          <a:ln w="9525">
            <a:noFill/>
            <a:miter lim="800000"/>
            <a:headEnd/>
            <a:tailEnd/>
          </a:ln>
        </p:spPr>
        <p:txBody>
          <a:bodyPr wrap="none">
            <a:spAutoFit/>
          </a:bodyPr>
          <a:lstStyle/>
          <a:p>
            <a:r>
              <a:rPr lang="en-US" altLang="zh-CN" sz="2800" b="1" dirty="0" smtClean="0">
                <a:solidFill>
                  <a:srgbClr val="333300"/>
                </a:solidFill>
                <a:latin typeface="Times New Roman" pitchFamily="18" charset="0"/>
                <a:ea typeface="楷体" pitchFamily="49" charset="-122"/>
              </a:rPr>
              <a:t>2.4 </a:t>
            </a:r>
            <a:r>
              <a:rPr lang="zh-CN" altLang="en-US" sz="2800" b="1" dirty="0" smtClean="0">
                <a:solidFill>
                  <a:srgbClr val="333300"/>
                </a:solidFill>
                <a:latin typeface="Times New Roman" pitchFamily="18" charset="0"/>
                <a:ea typeface="楷体" pitchFamily="49" charset="-122"/>
              </a:rPr>
              <a:t>蒙特卡洛方法应用</a:t>
            </a:r>
            <a:endParaRPr lang="zh-CN" altLang="en-US" sz="2800" dirty="0"/>
          </a:p>
        </p:txBody>
      </p:sp>
      <p:sp>
        <p:nvSpPr>
          <p:cNvPr id="6" name="Line 5"/>
          <p:cNvSpPr>
            <a:spLocks noChangeShapeType="1"/>
          </p:cNvSpPr>
          <p:nvPr/>
        </p:nvSpPr>
        <p:spPr bwMode="auto">
          <a:xfrm>
            <a:off x="0" y="762000"/>
            <a:ext cx="7916863" cy="0"/>
          </a:xfrm>
          <a:prstGeom prst="line">
            <a:avLst/>
          </a:prstGeom>
          <a:noFill/>
          <a:ln w="12700">
            <a:solidFill>
              <a:srgbClr val="FF9900"/>
            </a:solidFill>
            <a:miter lim="800000"/>
            <a:headEnd/>
            <a:tailEnd/>
          </a:ln>
          <a:effectLst>
            <a:prstShdw prst="shdw17" dist="17961" dir="2700000">
              <a:srgbClr val="995C00"/>
            </a:prstShdw>
          </a:effectLst>
        </p:spPr>
        <p:txBody>
          <a:bodyPr lIns="90000" tIns="46800" rIns="90000" bIns="46800"/>
          <a:lstStyle/>
          <a:p>
            <a:endParaRPr lang="zh-CN" altLang="en-US"/>
          </a:p>
        </p:txBody>
      </p:sp>
      <p:sp>
        <p:nvSpPr>
          <p:cNvPr id="7" name="Rectangle 4"/>
          <p:cNvSpPr>
            <a:spLocks noChangeArrowheads="1"/>
          </p:cNvSpPr>
          <p:nvPr/>
        </p:nvSpPr>
        <p:spPr bwMode="auto">
          <a:xfrm>
            <a:off x="107950" y="838200"/>
            <a:ext cx="9036050" cy="461665"/>
          </a:xfrm>
          <a:prstGeom prst="rect">
            <a:avLst/>
          </a:prstGeom>
          <a:noFill/>
          <a:ln w="9525">
            <a:noFill/>
            <a:miter lim="800000"/>
            <a:headEnd/>
            <a:tailEnd/>
          </a:ln>
        </p:spPr>
        <p:txBody>
          <a:bodyPr>
            <a:spAutoFit/>
          </a:bodyPr>
          <a:lstStyle/>
          <a:p>
            <a:r>
              <a:rPr lang="en-US" altLang="zh-CN" sz="2400" b="1" dirty="0" smtClean="0">
                <a:solidFill>
                  <a:srgbClr val="0000FF"/>
                </a:solidFill>
                <a:latin typeface="Times New Roman" pitchFamily="18" charset="0"/>
                <a:ea typeface="楷体" pitchFamily="49" charset="-122"/>
              </a:rPr>
              <a:t>Ising</a:t>
            </a:r>
            <a:r>
              <a:rPr lang="zh-CN" altLang="en-US" sz="2400" b="1" dirty="0" smtClean="0">
                <a:solidFill>
                  <a:srgbClr val="0000FF"/>
                </a:solidFill>
                <a:latin typeface="Times New Roman" pitchFamily="18" charset="0"/>
                <a:ea typeface="楷体" pitchFamily="49" charset="-122"/>
              </a:rPr>
              <a:t>模型</a:t>
            </a:r>
            <a:endParaRPr lang="en-US" altLang="zh-CN" sz="2400" b="1" dirty="0" smtClean="0">
              <a:solidFill>
                <a:srgbClr val="0000FF"/>
              </a:solidFill>
              <a:latin typeface="Times New Roman" pitchFamily="18" charset="0"/>
              <a:ea typeface="楷体" pitchFamily="49" charset="-122"/>
            </a:endParaRPr>
          </a:p>
        </p:txBody>
      </p:sp>
      <p:sp>
        <p:nvSpPr>
          <p:cNvPr id="19" name="矩形 18"/>
          <p:cNvSpPr/>
          <p:nvPr/>
        </p:nvSpPr>
        <p:spPr>
          <a:xfrm>
            <a:off x="3902657" y="300335"/>
            <a:ext cx="2040943" cy="461665"/>
          </a:xfrm>
          <a:prstGeom prst="rect">
            <a:avLst/>
          </a:prstGeom>
        </p:spPr>
        <p:txBody>
          <a:bodyPr wrap="none">
            <a:spAutoFit/>
          </a:bodyPr>
          <a:lstStyle/>
          <a:p>
            <a:r>
              <a:rPr lang="zh-CN" altLang="en-US" sz="2400" b="1" dirty="0" smtClean="0">
                <a:solidFill>
                  <a:srgbClr val="FF0000"/>
                </a:solidFill>
                <a:latin typeface="Times New Roman" pitchFamily="18" charset="0"/>
                <a:ea typeface="楷体" pitchFamily="49" charset="-122"/>
              </a:rPr>
              <a:t>经典体系应用</a:t>
            </a:r>
            <a:endParaRPr lang="zh-CN" altLang="en-US" sz="2400" dirty="0"/>
          </a:p>
        </p:txBody>
      </p:sp>
      <p:pic>
        <p:nvPicPr>
          <p:cNvPr id="8" name="Picture 4"/>
          <p:cNvPicPr>
            <a:picLocks noChangeAspect="1" noChangeArrowheads="1"/>
          </p:cNvPicPr>
          <p:nvPr/>
        </p:nvPicPr>
        <p:blipFill>
          <a:blip r:embed="rId2" cstate="print"/>
          <a:srcRect/>
          <a:stretch>
            <a:fillRect/>
          </a:stretch>
        </p:blipFill>
        <p:spPr bwMode="auto">
          <a:xfrm>
            <a:off x="1066800" y="1409700"/>
            <a:ext cx="3149600" cy="2711450"/>
          </a:xfrm>
          <a:prstGeom prst="rect">
            <a:avLst/>
          </a:prstGeom>
          <a:noFill/>
          <a:ln w="9525">
            <a:noFill/>
            <a:miter lim="800000"/>
            <a:headEnd/>
            <a:tailEnd/>
          </a:ln>
        </p:spPr>
      </p:pic>
      <p:pic>
        <p:nvPicPr>
          <p:cNvPr id="9" name="Picture 5"/>
          <p:cNvPicPr>
            <a:picLocks noChangeAspect="1" noChangeArrowheads="1"/>
          </p:cNvPicPr>
          <p:nvPr/>
        </p:nvPicPr>
        <p:blipFill>
          <a:blip r:embed="rId3" cstate="print"/>
          <a:srcRect/>
          <a:stretch>
            <a:fillRect/>
          </a:stretch>
        </p:blipFill>
        <p:spPr bwMode="auto">
          <a:xfrm>
            <a:off x="5376862" y="1343025"/>
            <a:ext cx="3087688" cy="2635250"/>
          </a:xfrm>
          <a:prstGeom prst="rect">
            <a:avLst/>
          </a:prstGeom>
          <a:noFill/>
          <a:ln w="9525">
            <a:noFill/>
            <a:miter lim="800000"/>
            <a:headEnd/>
            <a:tailEnd/>
          </a:ln>
        </p:spPr>
      </p:pic>
      <p:pic>
        <p:nvPicPr>
          <p:cNvPr id="10" name="Picture 6"/>
          <p:cNvPicPr>
            <a:picLocks noChangeAspect="1" noChangeArrowheads="1"/>
          </p:cNvPicPr>
          <p:nvPr/>
        </p:nvPicPr>
        <p:blipFill>
          <a:blip r:embed="rId4" cstate="print"/>
          <a:srcRect/>
          <a:stretch>
            <a:fillRect/>
          </a:stretch>
        </p:blipFill>
        <p:spPr bwMode="auto">
          <a:xfrm>
            <a:off x="5319712" y="4129087"/>
            <a:ext cx="3144838" cy="2728913"/>
          </a:xfrm>
          <a:prstGeom prst="rect">
            <a:avLst/>
          </a:prstGeom>
          <a:noFill/>
          <a:ln w="9525">
            <a:noFill/>
            <a:miter lim="800000"/>
            <a:headEnd/>
            <a:tailEnd/>
          </a:ln>
        </p:spPr>
      </p:pic>
      <p:sp>
        <p:nvSpPr>
          <p:cNvPr id="11" name="Rectangle 7"/>
          <p:cNvSpPr>
            <a:spLocks noChangeArrowheads="1"/>
          </p:cNvSpPr>
          <p:nvPr/>
        </p:nvSpPr>
        <p:spPr bwMode="auto">
          <a:xfrm>
            <a:off x="533401" y="4343400"/>
            <a:ext cx="4475162" cy="1938992"/>
          </a:xfrm>
          <a:prstGeom prst="rect">
            <a:avLst/>
          </a:prstGeom>
          <a:noFill/>
          <a:ln w="9525">
            <a:noFill/>
            <a:miter lim="800000"/>
            <a:headEnd/>
            <a:tailEnd/>
          </a:ln>
        </p:spPr>
        <p:txBody>
          <a:bodyPr wrap="square">
            <a:spAutoFit/>
          </a:bodyPr>
          <a:lstStyle/>
          <a:p>
            <a:pPr algn="just"/>
            <a:r>
              <a:rPr lang="zh-CN" altLang="en-US" sz="2400" b="1" dirty="0" smtClean="0">
                <a:solidFill>
                  <a:srgbClr val="000000"/>
                </a:solidFill>
                <a:latin typeface="Times New Roman" pitchFamily="18" charset="0"/>
                <a:ea typeface="楷体" pitchFamily="49" charset="-122"/>
                <a:sym typeface="Symbol"/>
              </a:rPr>
              <a:t>模拟计算的</a:t>
            </a:r>
            <a:r>
              <a:rPr lang="en-US" altLang="zh-CN" sz="2400" b="1" dirty="0" smtClean="0">
                <a:solidFill>
                  <a:srgbClr val="000000"/>
                </a:solidFill>
                <a:latin typeface="Times New Roman" pitchFamily="18" charset="0"/>
                <a:ea typeface="楷体" pitchFamily="49" charset="-122"/>
                <a:sym typeface="Symbol"/>
              </a:rPr>
              <a:t>2</a:t>
            </a:r>
            <a:r>
              <a:rPr lang="zh-CN" altLang="en-US" sz="2400" b="1" dirty="0" smtClean="0">
                <a:solidFill>
                  <a:srgbClr val="000000"/>
                </a:solidFill>
                <a:latin typeface="Times New Roman" pitchFamily="18" charset="0"/>
                <a:ea typeface="楷体" pitchFamily="49" charset="-122"/>
                <a:sym typeface="Symbol"/>
              </a:rPr>
              <a:t>维</a:t>
            </a:r>
            <a:r>
              <a:rPr lang="en-US" altLang="zh-CN" sz="2400" b="1" dirty="0" smtClean="0">
                <a:solidFill>
                  <a:srgbClr val="000000"/>
                </a:solidFill>
                <a:latin typeface="Times New Roman" pitchFamily="18" charset="0"/>
                <a:ea typeface="楷体" pitchFamily="49" charset="-122"/>
                <a:sym typeface="Symbol"/>
              </a:rPr>
              <a:t>10×10 </a:t>
            </a:r>
            <a:r>
              <a:rPr lang="zh-CN" altLang="en-US" sz="2400" b="1" dirty="0" smtClean="0">
                <a:solidFill>
                  <a:srgbClr val="000000"/>
                </a:solidFill>
                <a:latin typeface="Times New Roman" pitchFamily="18" charset="0"/>
                <a:ea typeface="楷体" pitchFamily="49" charset="-122"/>
                <a:sym typeface="Symbol"/>
              </a:rPr>
              <a:t>正方</a:t>
            </a:r>
            <a:r>
              <a:rPr lang="en-US" altLang="zh-CN" sz="2400" b="1" dirty="0" err="1" smtClean="0">
                <a:solidFill>
                  <a:srgbClr val="000000"/>
                </a:solidFill>
                <a:latin typeface="Times New Roman" pitchFamily="18" charset="0"/>
                <a:ea typeface="楷体" pitchFamily="49" charset="-122"/>
                <a:sym typeface="Symbol"/>
              </a:rPr>
              <a:t>Ising</a:t>
            </a:r>
            <a:r>
              <a:rPr lang="en-US" altLang="zh-CN" sz="2400" b="1" dirty="0" smtClean="0">
                <a:solidFill>
                  <a:srgbClr val="000000"/>
                </a:solidFill>
                <a:latin typeface="Times New Roman" pitchFamily="18" charset="0"/>
                <a:ea typeface="楷体" pitchFamily="49" charset="-122"/>
                <a:sym typeface="Symbol"/>
              </a:rPr>
              <a:t> </a:t>
            </a:r>
            <a:r>
              <a:rPr lang="zh-CN" altLang="en-US" sz="2400" b="1" dirty="0" smtClean="0">
                <a:solidFill>
                  <a:srgbClr val="000000"/>
                </a:solidFill>
                <a:latin typeface="Times New Roman" pitchFamily="18" charset="0"/>
                <a:ea typeface="楷体" pitchFamily="49" charset="-122"/>
                <a:sym typeface="Symbol"/>
              </a:rPr>
              <a:t>点阵上物理量随温度变化：</a:t>
            </a:r>
          </a:p>
          <a:p>
            <a:pPr algn="just"/>
            <a:r>
              <a:rPr lang="zh-CN" altLang="en-US" sz="2400" b="1" dirty="0" smtClean="0">
                <a:solidFill>
                  <a:srgbClr val="000000"/>
                </a:solidFill>
                <a:latin typeface="Times New Roman" pitchFamily="18" charset="0"/>
                <a:ea typeface="楷体" pitchFamily="49" charset="-122"/>
                <a:sym typeface="Symbol"/>
              </a:rPr>
              <a:t>磁化强度</a:t>
            </a:r>
            <a:r>
              <a:rPr lang="en-US" altLang="zh-CN" sz="2400" b="1" dirty="0" smtClean="0">
                <a:solidFill>
                  <a:srgbClr val="000000"/>
                </a:solidFill>
                <a:latin typeface="Times New Roman" pitchFamily="18" charset="0"/>
                <a:ea typeface="楷体" pitchFamily="49" charset="-122"/>
                <a:sym typeface="Symbol"/>
              </a:rPr>
              <a:t>(</a:t>
            </a:r>
            <a:r>
              <a:rPr lang="zh-CN" altLang="en-US" sz="2400" b="1" dirty="0" smtClean="0">
                <a:solidFill>
                  <a:srgbClr val="000000"/>
                </a:solidFill>
                <a:latin typeface="Times New Roman" pitchFamily="18" charset="0"/>
                <a:ea typeface="楷体" pitchFamily="49" charset="-122"/>
                <a:sym typeface="Symbol"/>
              </a:rPr>
              <a:t>左上</a:t>
            </a:r>
            <a:r>
              <a:rPr lang="en-US" altLang="zh-CN" sz="2400" b="1" dirty="0" smtClean="0">
                <a:solidFill>
                  <a:srgbClr val="000000"/>
                </a:solidFill>
                <a:latin typeface="Times New Roman" pitchFamily="18" charset="0"/>
                <a:ea typeface="楷体" pitchFamily="49" charset="-122"/>
                <a:sym typeface="Symbol"/>
              </a:rPr>
              <a:t>) </a:t>
            </a:r>
          </a:p>
          <a:p>
            <a:pPr algn="just"/>
            <a:r>
              <a:rPr lang="zh-CN" altLang="en-US" sz="2400" b="1" dirty="0" smtClean="0">
                <a:solidFill>
                  <a:srgbClr val="000000"/>
                </a:solidFill>
                <a:latin typeface="Times New Roman" pitchFamily="18" charset="0"/>
                <a:ea typeface="楷体" pitchFamily="49" charset="-122"/>
                <a:sym typeface="Symbol"/>
              </a:rPr>
              <a:t>能量</a:t>
            </a:r>
            <a:r>
              <a:rPr lang="en-US" altLang="zh-CN" sz="2400" b="1" dirty="0" smtClean="0">
                <a:solidFill>
                  <a:srgbClr val="000000"/>
                </a:solidFill>
                <a:latin typeface="Times New Roman" pitchFamily="18" charset="0"/>
                <a:ea typeface="楷体" pitchFamily="49" charset="-122"/>
                <a:sym typeface="Symbol"/>
              </a:rPr>
              <a:t>(</a:t>
            </a:r>
            <a:r>
              <a:rPr lang="zh-CN" altLang="en-US" sz="2400" b="1" dirty="0" smtClean="0">
                <a:solidFill>
                  <a:srgbClr val="000000"/>
                </a:solidFill>
                <a:latin typeface="Times New Roman" pitchFamily="18" charset="0"/>
                <a:ea typeface="楷体" pitchFamily="49" charset="-122"/>
                <a:sym typeface="Symbol"/>
              </a:rPr>
              <a:t>右上</a:t>
            </a:r>
            <a:r>
              <a:rPr lang="en-US" altLang="zh-CN" sz="2400" b="1" dirty="0" smtClean="0">
                <a:solidFill>
                  <a:srgbClr val="000000"/>
                </a:solidFill>
                <a:latin typeface="Times New Roman" pitchFamily="18" charset="0"/>
                <a:ea typeface="楷体" pitchFamily="49" charset="-122"/>
                <a:sym typeface="Symbol"/>
              </a:rPr>
              <a:t>) </a:t>
            </a:r>
          </a:p>
          <a:p>
            <a:pPr algn="just"/>
            <a:r>
              <a:rPr lang="zh-CN" altLang="en-US" sz="2400" b="1" dirty="0" smtClean="0">
                <a:solidFill>
                  <a:srgbClr val="000000"/>
                </a:solidFill>
                <a:latin typeface="Times New Roman" pitchFamily="18" charset="0"/>
                <a:ea typeface="楷体" pitchFamily="49" charset="-122"/>
                <a:sym typeface="Symbol"/>
              </a:rPr>
              <a:t>比热</a:t>
            </a:r>
            <a:r>
              <a:rPr lang="en-US" altLang="zh-CN" sz="2400" b="1" dirty="0" smtClean="0">
                <a:solidFill>
                  <a:srgbClr val="000000"/>
                </a:solidFill>
                <a:latin typeface="Times New Roman" pitchFamily="18" charset="0"/>
                <a:ea typeface="楷体" pitchFamily="49" charset="-122"/>
                <a:sym typeface="Symbol"/>
              </a:rPr>
              <a:t>(</a:t>
            </a:r>
            <a:r>
              <a:rPr lang="zh-CN" altLang="en-US" sz="2400" b="1" dirty="0" smtClean="0">
                <a:solidFill>
                  <a:srgbClr val="000000"/>
                </a:solidFill>
                <a:latin typeface="Times New Roman" pitchFamily="18" charset="0"/>
                <a:ea typeface="楷体" pitchFamily="49" charset="-122"/>
                <a:sym typeface="Symbol"/>
              </a:rPr>
              <a:t>右下</a:t>
            </a:r>
            <a:r>
              <a:rPr lang="en-US" altLang="zh-CN" sz="2400" b="1" dirty="0" smtClean="0">
                <a:solidFill>
                  <a:srgbClr val="000000"/>
                </a:solidFill>
                <a:latin typeface="Times New Roman" pitchFamily="18" charset="0"/>
                <a:ea typeface="楷体" pitchFamily="49" charset="-122"/>
                <a:sym typeface="Symbol"/>
              </a:rPr>
              <a:t>)</a:t>
            </a:r>
            <a:r>
              <a:rPr lang="zh-CN" altLang="en-US" sz="2400" b="1" dirty="0" smtClean="0">
                <a:solidFill>
                  <a:srgbClr val="000000"/>
                </a:solidFill>
                <a:latin typeface="Times New Roman" pitchFamily="18" charset="0"/>
                <a:ea typeface="楷体" pitchFamily="49" charset="-122"/>
                <a:sym typeface="Symbol"/>
              </a:rPr>
              <a:t>。</a:t>
            </a:r>
          </a:p>
        </p:txBody>
      </p:sp>
      <p:sp>
        <p:nvSpPr>
          <p:cNvPr id="12" name="灯片编号占位符 3"/>
          <p:cNvSpPr>
            <a:spLocks noGrp="1"/>
          </p:cNvSpPr>
          <p:nvPr>
            <p:ph type="sldNum" sz="quarter" idx="12"/>
          </p:nvPr>
        </p:nvSpPr>
        <p:spPr>
          <a:xfrm>
            <a:off x="84138" y="6242050"/>
            <a:ext cx="982662" cy="488950"/>
          </a:xfrm>
        </p:spPr>
        <p:txBody>
          <a:bodyPr/>
          <a:lstStyle/>
          <a:p>
            <a:pPr>
              <a:defRPr/>
            </a:pPr>
            <a:fld id="{F4888A3A-80DA-4FBC-88DF-83FA6B7B708A}" type="slidenum">
              <a:rPr lang="zh-CN" altLang="zh-CN" smtClean="0"/>
              <a:pPr>
                <a:defRPr/>
              </a:pPr>
              <a:t>100</a:t>
            </a:fld>
            <a:endParaRPr lang="zh-CN" altLang="zh-CN" dirty="0"/>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9"/>
          <p:cNvSpPr>
            <a:spLocks noChangeArrowheads="1"/>
          </p:cNvSpPr>
          <p:nvPr/>
        </p:nvSpPr>
        <p:spPr bwMode="auto">
          <a:xfrm>
            <a:off x="228600" y="228600"/>
            <a:ext cx="3608680" cy="523220"/>
          </a:xfrm>
          <a:prstGeom prst="rect">
            <a:avLst/>
          </a:prstGeom>
          <a:noFill/>
          <a:ln w="9525">
            <a:noFill/>
            <a:miter lim="800000"/>
            <a:headEnd/>
            <a:tailEnd/>
          </a:ln>
        </p:spPr>
        <p:txBody>
          <a:bodyPr wrap="none">
            <a:spAutoFit/>
          </a:bodyPr>
          <a:lstStyle/>
          <a:p>
            <a:r>
              <a:rPr lang="en-US" altLang="zh-CN" sz="2800" b="1" dirty="0" smtClean="0">
                <a:solidFill>
                  <a:srgbClr val="333300"/>
                </a:solidFill>
                <a:latin typeface="Times New Roman" pitchFamily="18" charset="0"/>
                <a:ea typeface="楷体" pitchFamily="49" charset="-122"/>
              </a:rPr>
              <a:t>2.4 </a:t>
            </a:r>
            <a:r>
              <a:rPr lang="zh-CN" altLang="en-US" sz="2800" b="1" dirty="0" smtClean="0">
                <a:solidFill>
                  <a:srgbClr val="333300"/>
                </a:solidFill>
                <a:latin typeface="Times New Roman" pitchFamily="18" charset="0"/>
                <a:ea typeface="楷体" pitchFamily="49" charset="-122"/>
              </a:rPr>
              <a:t>蒙特卡洛方法应用</a:t>
            </a:r>
            <a:endParaRPr lang="zh-CN" altLang="en-US" sz="2800" dirty="0"/>
          </a:p>
        </p:txBody>
      </p:sp>
      <p:sp>
        <p:nvSpPr>
          <p:cNvPr id="6" name="Line 5"/>
          <p:cNvSpPr>
            <a:spLocks noChangeShapeType="1"/>
          </p:cNvSpPr>
          <p:nvPr/>
        </p:nvSpPr>
        <p:spPr bwMode="auto">
          <a:xfrm>
            <a:off x="0" y="762000"/>
            <a:ext cx="7916863" cy="0"/>
          </a:xfrm>
          <a:prstGeom prst="line">
            <a:avLst/>
          </a:prstGeom>
          <a:noFill/>
          <a:ln w="12700">
            <a:solidFill>
              <a:srgbClr val="FF9900"/>
            </a:solidFill>
            <a:miter lim="800000"/>
            <a:headEnd/>
            <a:tailEnd/>
          </a:ln>
          <a:effectLst>
            <a:prstShdw prst="shdw17" dist="17961" dir="2700000">
              <a:srgbClr val="995C00"/>
            </a:prstShdw>
          </a:effectLst>
        </p:spPr>
        <p:txBody>
          <a:bodyPr lIns="90000" tIns="46800" rIns="90000" bIns="46800"/>
          <a:lstStyle/>
          <a:p>
            <a:endParaRPr lang="zh-CN" altLang="en-US"/>
          </a:p>
        </p:txBody>
      </p:sp>
      <p:sp>
        <p:nvSpPr>
          <p:cNvPr id="19" name="矩形 18"/>
          <p:cNvSpPr/>
          <p:nvPr/>
        </p:nvSpPr>
        <p:spPr>
          <a:xfrm>
            <a:off x="3902657" y="300335"/>
            <a:ext cx="2040943" cy="461665"/>
          </a:xfrm>
          <a:prstGeom prst="rect">
            <a:avLst/>
          </a:prstGeom>
        </p:spPr>
        <p:txBody>
          <a:bodyPr wrap="none">
            <a:spAutoFit/>
          </a:bodyPr>
          <a:lstStyle/>
          <a:p>
            <a:r>
              <a:rPr lang="zh-CN" altLang="en-US" sz="2400" b="1" dirty="0" smtClean="0">
                <a:solidFill>
                  <a:srgbClr val="FF0000"/>
                </a:solidFill>
                <a:latin typeface="Times New Roman" pitchFamily="18" charset="0"/>
                <a:ea typeface="楷体" pitchFamily="49" charset="-122"/>
              </a:rPr>
              <a:t>经典体系应用</a:t>
            </a:r>
            <a:endParaRPr lang="zh-CN" altLang="en-US" sz="2400" dirty="0"/>
          </a:p>
        </p:txBody>
      </p:sp>
      <p:sp>
        <p:nvSpPr>
          <p:cNvPr id="8" name="Rectangle 4"/>
          <p:cNvSpPr>
            <a:spLocks noChangeArrowheads="1"/>
          </p:cNvSpPr>
          <p:nvPr/>
        </p:nvSpPr>
        <p:spPr bwMode="auto">
          <a:xfrm>
            <a:off x="152400" y="1676400"/>
            <a:ext cx="8713788" cy="1569660"/>
          </a:xfrm>
          <a:prstGeom prst="rect">
            <a:avLst/>
          </a:prstGeom>
          <a:noFill/>
          <a:ln w="9525">
            <a:noFill/>
            <a:miter lim="800000"/>
            <a:headEnd/>
            <a:tailEnd/>
          </a:ln>
        </p:spPr>
        <p:txBody>
          <a:bodyPr>
            <a:spAutoFit/>
          </a:bodyPr>
          <a:lstStyle/>
          <a:p>
            <a:pPr algn="just"/>
            <a:r>
              <a:rPr lang="en-US" altLang="zh-CN" sz="2400" b="1" dirty="0" smtClean="0">
                <a:solidFill>
                  <a:srgbClr val="000000"/>
                </a:solidFill>
                <a:latin typeface="Times New Roman" pitchFamily="18" charset="0"/>
                <a:ea typeface="楷体" pitchFamily="49" charset="-122"/>
                <a:sym typeface="Symbol"/>
              </a:rPr>
              <a:t>q</a:t>
            </a:r>
            <a:r>
              <a:rPr lang="zh-CN" altLang="en-US" sz="2400" b="1" dirty="0" smtClean="0">
                <a:solidFill>
                  <a:srgbClr val="000000"/>
                </a:solidFill>
                <a:latin typeface="Times New Roman" pitchFamily="18" charset="0"/>
                <a:ea typeface="楷体" pitchFamily="49" charset="-122"/>
                <a:sym typeface="Symbol"/>
              </a:rPr>
              <a:t>态</a:t>
            </a:r>
            <a:r>
              <a:rPr lang="en-US" altLang="zh-CN" sz="2400" b="1" dirty="0">
                <a:solidFill>
                  <a:srgbClr val="000000"/>
                </a:solidFill>
                <a:latin typeface="Times New Roman" pitchFamily="18" charset="0"/>
                <a:ea typeface="楷体" pitchFamily="49" charset="-122"/>
                <a:sym typeface="Symbol"/>
              </a:rPr>
              <a:t>Potts </a:t>
            </a:r>
            <a:r>
              <a:rPr lang="zh-CN" altLang="en-US" sz="2400" b="1" dirty="0">
                <a:solidFill>
                  <a:srgbClr val="000000"/>
                </a:solidFill>
                <a:latin typeface="Times New Roman" pitchFamily="18" charset="0"/>
                <a:ea typeface="楷体" pitchFamily="49" charset="-122"/>
                <a:sym typeface="Symbol"/>
              </a:rPr>
              <a:t>模型在介观尺度的微结构模拟中有着广泛的应用。</a:t>
            </a:r>
            <a:r>
              <a:rPr lang="en-US" altLang="zh-CN" sz="2400" b="1" dirty="0">
                <a:solidFill>
                  <a:srgbClr val="000000"/>
                </a:solidFill>
                <a:latin typeface="Times New Roman" pitchFamily="18" charset="0"/>
                <a:ea typeface="楷体" pitchFamily="49" charset="-122"/>
                <a:sym typeface="Symbol"/>
              </a:rPr>
              <a:t>Potts </a:t>
            </a:r>
            <a:r>
              <a:rPr lang="zh-CN" altLang="en-US" sz="2400" b="1" dirty="0">
                <a:solidFill>
                  <a:srgbClr val="000000"/>
                </a:solidFill>
                <a:latin typeface="Times New Roman" pitchFamily="18" charset="0"/>
                <a:ea typeface="楷体" pitchFamily="49" charset="-122"/>
                <a:sym typeface="Symbol"/>
              </a:rPr>
              <a:t>模型是</a:t>
            </a:r>
            <a:r>
              <a:rPr lang="en-US" altLang="zh-CN" sz="2400" b="1" dirty="0">
                <a:solidFill>
                  <a:srgbClr val="000000"/>
                </a:solidFill>
                <a:latin typeface="Times New Roman" pitchFamily="18" charset="0"/>
                <a:ea typeface="楷体" pitchFamily="49" charset="-122"/>
                <a:sym typeface="Symbol"/>
              </a:rPr>
              <a:t>Ising </a:t>
            </a:r>
            <a:r>
              <a:rPr lang="zh-CN" altLang="en-US" sz="2400" b="1" dirty="0">
                <a:solidFill>
                  <a:srgbClr val="000000"/>
                </a:solidFill>
                <a:latin typeface="Times New Roman" pitchFamily="18" charset="0"/>
                <a:ea typeface="楷体" pitchFamily="49" charset="-122"/>
                <a:sym typeface="Symbol"/>
              </a:rPr>
              <a:t>模型的推广，其主要差别在于广义的自旋</a:t>
            </a:r>
            <a:r>
              <a:rPr lang="en-US" altLang="zh-CN" sz="2400" b="1" dirty="0">
                <a:solidFill>
                  <a:srgbClr val="000000"/>
                </a:solidFill>
                <a:latin typeface="Times New Roman" pitchFamily="18" charset="0"/>
                <a:ea typeface="楷体" pitchFamily="49" charset="-122"/>
                <a:sym typeface="Symbol"/>
              </a:rPr>
              <a:t>σ </a:t>
            </a:r>
            <a:r>
              <a:rPr lang="zh-CN" altLang="en-US" sz="2400" b="1" dirty="0">
                <a:solidFill>
                  <a:srgbClr val="000000"/>
                </a:solidFill>
                <a:latin typeface="Times New Roman" pitchFamily="18" charset="0"/>
                <a:ea typeface="楷体" pitchFamily="49" charset="-122"/>
                <a:sym typeface="Symbol"/>
              </a:rPr>
              <a:t>的取值可为</a:t>
            </a:r>
            <a:r>
              <a:rPr lang="en-US" altLang="zh-CN" sz="2400" b="1" dirty="0">
                <a:solidFill>
                  <a:srgbClr val="000000"/>
                </a:solidFill>
                <a:latin typeface="Times New Roman" pitchFamily="18" charset="0"/>
                <a:ea typeface="楷体" pitchFamily="49" charset="-122"/>
                <a:sym typeface="Symbol"/>
              </a:rPr>
              <a:t>q </a:t>
            </a:r>
            <a:r>
              <a:rPr lang="zh-CN" altLang="en-US" sz="2400" b="1" dirty="0">
                <a:solidFill>
                  <a:srgbClr val="000000"/>
                </a:solidFill>
                <a:latin typeface="Times New Roman" pitchFamily="18" charset="0"/>
                <a:ea typeface="楷体" pitchFamily="49" charset="-122"/>
                <a:sym typeface="Symbol"/>
              </a:rPr>
              <a:t>个离散状态，以代替</a:t>
            </a:r>
            <a:r>
              <a:rPr lang="en-US" altLang="zh-CN" sz="2400" b="1" dirty="0">
                <a:solidFill>
                  <a:srgbClr val="000000"/>
                </a:solidFill>
                <a:latin typeface="Times New Roman" pitchFamily="18" charset="0"/>
                <a:ea typeface="楷体" pitchFamily="49" charset="-122"/>
                <a:sym typeface="Symbol"/>
              </a:rPr>
              <a:t>Ising</a:t>
            </a:r>
            <a:r>
              <a:rPr lang="zh-CN" altLang="en-US" sz="2400" b="1" dirty="0">
                <a:solidFill>
                  <a:srgbClr val="000000"/>
                </a:solidFill>
                <a:latin typeface="Times New Roman" pitchFamily="18" charset="0"/>
                <a:ea typeface="楷体" pitchFamily="49" charset="-122"/>
                <a:sym typeface="Symbol"/>
              </a:rPr>
              <a:t>模型中只能取“向上”和“向下”的布尔自旋变量，系统的</a:t>
            </a:r>
            <a:r>
              <a:rPr lang="en-US" altLang="zh-CN" sz="2400" b="1" dirty="0">
                <a:solidFill>
                  <a:srgbClr val="000000"/>
                </a:solidFill>
                <a:latin typeface="Times New Roman" pitchFamily="18" charset="0"/>
                <a:ea typeface="楷体" pitchFamily="49" charset="-122"/>
                <a:sym typeface="Symbol"/>
              </a:rPr>
              <a:t>Hamilton </a:t>
            </a:r>
            <a:r>
              <a:rPr lang="zh-CN" altLang="en-US" sz="2400" b="1" dirty="0">
                <a:solidFill>
                  <a:srgbClr val="000000"/>
                </a:solidFill>
                <a:latin typeface="Times New Roman" pitchFamily="18" charset="0"/>
                <a:ea typeface="楷体" pitchFamily="49" charset="-122"/>
                <a:sym typeface="Symbol"/>
              </a:rPr>
              <a:t>量是</a:t>
            </a:r>
            <a:r>
              <a:rPr lang="en-US" altLang="zh-CN" sz="2400" b="1" dirty="0">
                <a:solidFill>
                  <a:srgbClr val="000000"/>
                </a:solidFill>
                <a:latin typeface="Times New Roman" pitchFamily="18" charset="0"/>
                <a:ea typeface="楷体" pitchFamily="49" charset="-122"/>
                <a:sym typeface="Symbol"/>
              </a:rPr>
              <a:t>:</a:t>
            </a:r>
          </a:p>
        </p:txBody>
      </p:sp>
      <p:sp>
        <p:nvSpPr>
          <p:cNvPr id="9" name="Rectangle 5"/>
          <p:cNvSpPr>
            <a:spLocks noChangeArrowheads="1"/>
          </p:cNvSpPr>
          <p:nvPr/>
        </p:nvSpPr>
        <p:spPr bwMode="auto">
          <a:xfrm>
            <a:off x="228600" y="838200"/>
            <a:ext cx="2101857" cy="461665"/>
          </a:xfrm>
          <a:prstGeom prst="rect">
            <a:avLst/>
          </a:prstGeom>
          <a:noFill/>
          <a:ln w="9525">
            <a:noFill/>
            <a:miter lim="800000"/>
            <a:headEnd/>
            <a:tailEnd/>
          </a:ln>
        </p:spPr>
        <p:txBody>
          <a:bodyPr wrap="none">
            <a:spAutoFit/>
          </a:bodyPr>
          <a:lstStyle/>
          <a:p>
            <a:r>
              <a:rPr lang="en-US" altLang="zh-CN" sz="2400" b="1" dirty="0">
                <a:solidFill>
                  <a:srgbClr val="FF0000"/>
                </a:solidFill>
                <a:latin typeface="Times New Roman" pitchFamily="18" charset="0"/>
                <a:ea typeface="楷体" pitchFamily="49" charset="-122"/>
                <a:sym typeface="Symbol"/>
              </a:rPr>
              <a:t>q </a:t>
            </a:r>
            <a:r>
              <a:rPr lang="zh-CN" altLang="en-US" sz="2400" b="1" dirty="0">
                <a:solidFill>
                  <a:srgbClr val="FF0000"/>
                </a:solidFill>
                <a:latin typeface="Times New Roman" pitchFamily="18" charset="0"/>
                <a:ea typeface="楷体" pitchFamily="49" charset="-122"/>
                <a:sym typeface="Symbol"/>
              </a:rPr>
              <a:t>态</a:t>
            </a:r>
            <a:r>
              <a:rPr lang="en-US" altLang="zh-CN" sz="2400" b="1" dirty="0">
                <a:solidFill>
                  <a:srgbClr val="FF0000"/>
                </a:solidFill>
                <a:latin typeface="Times New Roman" pitchFamily="18" charset="0"/>
                <a:ea typeface="楷体" pitchFamily="49" charset="-122"/>
                <a:sym typeface="Symbol"/>
              </a:rPr>
              <a:t>Potts </a:t>
            </a:r>
            <a:r>
              <a:rPr lang="zh-CN" altLang="en-US" sz="2400" b="1" dirty="0">
                <a:solidFill>
                  <a:srgbClr val="FF0000"/>
                </a:solidFill>
                <a:latin typeface="Times New Roman" pitchFamily="18" charset="0"/>
                <a:ea typeface="楷体" pitchFamily="49" charset="-122"/>
                <a:sym typeface="Symbol"/>
              </a:rPr>
              <a:t>模型</a:t>
            </a:r>
          </a:p>
        </p:txBody>
      </p:sp>
      <p:graphicFrame>
        <p:nvGraphicFramePr>
          <p:cNvPr id="10" name="Object 6"/>
          <p:cNvGraphicFramePr>
            <a:graphicFrameLocks noChangeAspect="1"/>
          </p:cNvGraphicFramePr>
          <p:nvPr/>
        </p:nvGraphicFramePr>
        <p:xfrm>
          <a:off x="2895600" y="3657600"/>
          <a:ext cx="2952750" cy="1046162"/>
        </p:xfrm>
        <a:graphic>
          <a:graphicData uri="http://schemas.openxmlformats.org/presentationml/2006/ole">
            <p:oleObj spid="_x0000_s321537" name="Equation" r:id="rId3" imgW="1002960" imgH="355320" progId="Equation.DSMT4">
              <p:embed/>
            </p:oleObj>
          </a:graphicData>
        </a:graphic>
      </p:graphicFrame>
      <p:sp>
        <p:nvSpPr>
          <p:cNvPr id="11" name="Rectangle 9"/>
          <p:cNvSpPr>
            <a:spLocks noChangeArrowheads="1"/>
          </p:cNvSpPr>
          <p:nvPr/>
        </p:nvSpPr>
        <p:spPr bwMode="auto">
          <a:xfrm>
            <a:off x="152400" y="5289550"/>
            <a:ext cx="8713788" cy="830997"/>
          </a:xfrm>
          <a:prstGeom prst="rect">
            <a:avLst/>
          </a:prstGeom>
          <a:noFill/>
          <a:ln w="9525">
            <a:noFill/>
            <a:miter lim="800000"/>
            <a:headEnd/>
            <a:tailEnd/>
          </a:ln>
        </p:spPr>
        <p:txBody>
          <a:bodyPr>
            <a:spAutoFit/>
          </a:bodyPr>
          <a:lstStyle/>
          <a:p>
            <a:r>
              <a:rPr lang="zh-CN" altLang="en-US" sz="2400" b="1" dirty="0">
                <a:solidFill>
                  <a:srgbClr val="000000"/>
                </a:solidFill>
                <a:latin typeface="Times New Roman" pitchFamily="18" charset="0"/>
                <a:ea typeface="楷体" pitchFamily="49" charset="-122"/>
                <a:sym typeface="Symbol"/>
              </a:rPr>
              <a:t>只有当最近邻格点对有相同的态时，这对格点间才形成一条连接键。显然，</a:t>
            </a:r>
            <a:r>
              <a:rPr lang="en-US" altLang="zh-CN" sz="2400" b="1" dirty="0">
                <a:solidFill>
                  <a:srgbClr val="000000"/>
                </a:solidFill>
                <a:latin typeface="Times New Roman" pitchFamily="18" charset="0"/>
                <a:ea typeface="楷体" pitchFamily="49" charset="-122"/>
                <a:sym typeface="Symbol"/>
              </a:rPr>
              <a:t>Ising </a:t>
            </a:r>
            <a:r>
              <a:rPr lang="zh-CN" altLang="en-US" sz="2400" b="1" dirty="0">
                <a:solidFill>
                  <a:srgbClr val="000000"/>
                </a:solidFill>
                <a:latin typeface="Times New Roman" pitchFamily="18" charset="0"/>
                <a:ea typeface="楷体" pitchFamily="49" charset="-122"/>
                <a:sym typeface="Symbol"/>
              </a:rPr>
              <a:t>模型相当于</a:t>
            </a:r>
            <a:r>
              <a:rPr lang="en-US" altLang="zh-CN" sz="2400" b="1" dirty="0">
                <a:solidFill>
                  <a:srgbClr val="000000"/>
                </a:solidFill>
                <a:latin typeface="Times New Roman" pitchFamily="18" charset="0"/>
                <a:ea typeface="楷体" pitchFamily="49" charset="-122"/>
                <a:sym typeface="Symbol"/>
              </a:rPr>
              <a:t>q = 2 </a:t>
            </a:r>
            <a:r>
              <a:rPr lang="zh-CN" altLang="en-US" sz="2400" b="1" dirty="0">
                <a:solidFill>
                  <a:srgbClr val="000000"/>
                </a:solidFill>
                <a:latin typeface="Times New Roman" pitchFamily="18" charset="0"/>
                <a:ea typeface="楷体" pitchFamily="49" charset="-122"/>
                <a:sym typeface="Symbol"/>
              </a:rPr>
              <a:t>的</a:t>
            </a:r>
            <a:r>
              <a:rPr lang="en-US" altLang="zh-CN" sz="2400" b="1" dirty="0">
                <a:solidFill>
                  <a:srgbClr val="000000"/>
                </a:solidFill>
                <a:latin typeface="Times New Roman" pitchFamily="18" charset="0"/>
                <a:ea typeface="楷体" pitchFamily="49" charset="-122"/>
                <a:sym typeface="Symbol"/>
              </a:rPr>
              <a:t>Potts </a:t>
            </a:r>
            <a:r>
              <a:rPr lang="zh-CN" altLang="en-US" sz="2400" b="1" dirty="0">
                <a:solidFill>
                  <a:srgbClr val="000000"/>
                </a:solidFill>
                <a:latin typeface="Times New Roman" pitchFamily="18" charset="0"/>
                <a:ea typeface="楷体" pitchFamily="49" charset="-122"/>
                <a:sym typeface="Symbol"/>
              </a:rPr>
              <a:t>模型。</a:t>
            </a:r>
          </a:p>
        </p:txBody>
      </p:sp>
      <p:sp>
        <p:nvSpPr>
          <p:cNvPr id="12" name="灯片编号占位符 3"/>
          <p:cNvSpPr>
            <a:spLocks noGrp="1"/>
          </p:cNvSpPr>
          <p:nvPr>
            <p:ph type="sldNum" sz="quarter" idx="12"/>
          </p:nvPr>
        </p:nvSpPr>
        <p:spPr>
          <a:xfrm>
            <a:off x="84138" y="6242050"/>
            <a:ext cx="982662" cy="488950"/>
          </a:xfrm>
        </p:spPr>
        <p:txBody>
          <a:bodyPr/>
          <a:lstStyle/>
          <a:p>
            <a:pPr>
              <a:defRPr/>
            </a:pPr>
            <a:fld id="{F4888A3A-80DA-4FBC-88DF-83FA6B7B708A}" type="slidenum">
              <a:rPr lang="zh-CN" altLang="zh-CN" smtClean="0"/>
              <a:pPr>
                <a:defRPr/>
              </a:pPr>
              <a:t>101</a:t>
            </a:fld>
            <a:endParaRPr lang="zh-CN" altLang="zh-C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ox(in)">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additive="base">
                                        <p:cTn id="12" dur="500" fill="hold"/>
                                        <p:tgtEl>
                                          <p:spTgt spid="11"/>
                                        </p:tgtEl>
                                        <p:attrNameLst>
                                          <p:attrName>ppt_x</p:attrName>
                                        </p:attrNameLst>
                                      </p:cBhvr>
                                      <p:tavLst>
                                        <p:tav tm="0">
                                          <p:val>
                                            <p:strVal val="#ppt_x"/>
                                          </p:val>
                                        </p:tav>
                                        <p:tav tm="100000">
                                          <p:val>
                                            <p:strVal val="#ppt_x"/>
                                          </p:val>
                                        </p:tav>
                                      </p:tavLst>
                                    </p:anim>
                                    <p:anim calcmode="lin" valueType="num">
                                      <p:cBhvr additive="base">
                                        <p:cTn id="13"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9"/>
          <p:cNvSpPr>
            <a:spLocks noChangeArrowheads="1"/>
          </p:cNvSpPr>
          <p:nvPr/>
        </p:nvSpPr>
        <p:spPr bwMode="auto">
          <a:xfrm>
            <a:off x="228600" y="228600"/>
            <a:ext cx="3608680" cy="523220"/>
          </a:xfrm>
          <a:prstGeom prst="rect">
            <a:avLst/>
          </a:prstGeom>
          <a:noFill/>
          <a:ln w="9525">
            <a:noFill/>
            <a:miter lim="800000"/>
            <a:headEnd/>
            <a:tailEnd/>
          </a:ln>
        </p:spPr>
        <p:txBody>
          <a:bodyPr wrap="none">
            <a:spAutoFit/>
          </a:bodyPr>
          <a:lstStyle/>
          <a:p>
            <a:r>
              <a:rPr lang="en-US" altLang="zh-CN" sz="2800" b="1" dirty="0" smtClean="0">
                <a:solidFill>
                  <a:srgbClr val="333300"/>
                </a:solidFill>
                <a:latin typeface="Times New Roman" pitchFamily="18" charset="0"/>
                <a:ea typeface="楷体" pitchFamily="49" charset="-122"/>
              </a:rPr>
              <a:t>2.4 </a:t>
            </a:r>
            <a:r>
              <a:rPr lang="zh-CN" altLang="en-US" sz="2800" b="1" dirty="0" smtClean="0">
                <a:solidFill>
                  <a:srgbClr val="333300"/>
                </a:solidFill>
                <a:latin typeface="Times New Roman" pitchFamily="18" charset="0"/>
                <a:ea typeface="楷体" pitchFamily="49" charset="-122"/>
              </a:rPr>
              <a:t>蒙特卡洛方法应用</a:t>
            </a:r>
            <a:endParaRPr lang="zh-CN" altLang="en-US" sz="2800" dirty="0"/>
          </a:p>
        </p:txBody>
      </p:sp>
      <p:sp>
        <p:nvSpPr>
          <p:cNvPr id="6" name="Line 5"/>
          <p:cNvSpPr>
            <a:spLocks noChangeShapeType="1"/>
          </p:cNvSpPr>
          <p:nvPr/>
        </p:nvSpPr>
        <p:spPr bwMode="auto">
          <a:xfrm>
            <a:off x="0" y="762000"/>
            <a:ext cx="7916863" cy="0"/>
          </a:xfrm>
          <a:prstGeom prst="line">
            <a:avLst/>
          </a:prstGeom>
          <a:noFill/>
          <a:ln w="12700">
            <a:solidFill>
              <a:srgbClr val="FF9900"/>
            </a:solidFill>
            <a:miter lim="800000"/>
            <a:headEnd/>
            <a:tailEnd/>
          </a:ln>
          <a:effectLst>
            <a:prstShdw prst="shdw17" dist="17961" dir="2700000">
              <a:srgbClr val="995C00"/>
            </a:prstShdw>
          </a:effectLst>
        </p:spPr>
        <p:txBody>
          <a:bodyPr lIns="90000" tIns="46800" rIns="90000" bIns="46800"/>
          <a:lstStyle/>
          <a:p>
            <a:endParaRPr lang="zh-CN" altLang="en-US"/>
          </a:p>
        </p:txBody>
      </p:sp>
      <p:sp>
        <p:nvSpPr>
          <p:cNvPr id="7" name="Rectangle 4"/>
          <p:cNvSpPr>
            <a:spLocks noChangeArrowheads="1"/>
          </p:cNvSpPr>
          <p:nvPr/>
        </p:nvSpPr>
        <p:spPr bwMode="auto">
          <a:xfrm>
            <a:off x="107950" y="838200"/>
            <a:ext cx="9036050" cy="461665"/>
          </a:xfrm>
          <a:prstGeom prst="rect">
            <a:avLst/>
          </a:prstGeom>
          <a:noFill/>
          <a:ln w="9525">
            <a:noFill/>
            <a:miter lim="800000"/>
            <a:headEnd/>
            <a:tailEnd/>
          </a:ln>
        </p:spPr>
        <p:txBody>
          <a:bodyPr>
            <a:spAutoFit/>
          </a:bodyPr>
          <a:lstStyle/>
          <a:p>
            <a:r>
              <a:rPr lang="en-US" altLang="zh-CN" sz="2400" b="1" dirty="0" smtClean="0">
                <a:solidFill>
                  <a:srgbClr val="FF0000"/>
                </a:solidFill>
                <a:latin typeface="Times New Roman" pitchFamily="18" charset="0"/>
                <a:ea typeface="楷体" pitchFamily="49" charset="-122"/>
                <a:sym typeface="Symbol"/>
              </a:rPr>
              <a:t>q </a:t>
            </a:r>
            <a:r>
              <a:rPr lang="zh-CN" altLang="en-US" sz="2400" b="1" dirty="0" smtClean="0">
                <a:solidFill>
                  <a:srgbClr val="FF0000"/>
                </a:solidFill>
                <a:latin typeface="Times New Roman" pitchFamily="18" charset="0"/>
                <a:ea typeface="楷体" pitchFamily="49" charset="-122"/>
                <a:sym typeface="Symbol"/>
              </a:rPr>
              <a:t>态</a:t>
            </a:r>
            <a:r>
              <a:rPr lang="en-US" altLang="zh-CN" sz="2400" b="1" dirty="0" smtClean="0">
                <a:solidFill>
                  <a:srgbClr val="FF0000"/>
                </a:solidFill>
                <a:latin typeface="Times New Roman" pitchFamily="18" charset="0"/>
                <a:ea typeface="楷体" pitchFamily="49" charset="-122"/>
                <a:sym typeface="Symbol"/>
              </a:rPr>
              <a:t>Potts </a:t>
            </a:r>
            <a:r>
              <a:rPr lang="zh-CN" altLang="en-US" sz="2400" b="1" dirty="0" smtClean="0">
                <a:solidFill>
                  <a:srgbClr val="FF0000"/>
                </a:solidFill>
                <a:latin typeface="Times New Roman" pitchFamily="18" charset="0"/>
                <a:ea typeface="楷体" pitchFamily="49" charset="-122"/>
                <a:sym typeface="Symbol"/>
              </a:rPr>
              <a:t>模型</a:t>
            </a:r>
            <a:endParaRPr lang="zh-CN" altLang="en-US" sz="2400" b="1" dirty="0">
              <a:solidFill>
                <a:srgbClr val="FF0000"/>
              </a:solidFill>
              <a:latin typeface="Times New Roman" pitchFamily="18" charset="0"/>
              <a:ea typeface="楷体" pitchFamily="49" charset="-122"/>
              <a:sym typeface="Symbol"/>
            </a:endParaRPr>
          </a:p>
        </p:txBody>
      </p:sp>
      <p:sp>
        <p:nvSpPr>
          <p:cNvPr id="19" name="矩形 18"/>
          <p:cNvSpPr/>
          <p:nvPr/>
        </p:nvSpPr>
        <p:spPr>
          <a:xfrm>
            <a:off x="3902657" y="300335"/>
            <a:ext cx="2040943" cy="461665"/>
          </a:xfrm>
          <a:prstGeom prst="rect">
            <a:avLst/>
          </a:prstGeom>
        </p:spPr>
        <p:txBody>
          <a:bodyPr wrap="none">
            <a:spAutoFit/>
          </a:bodyPr>
          <a:lstStyle/>
          <a:p>
            <a:r>
              <a:rPr lang="zh-CN" altLang="en-US" sz="2400" b="1" dirty="0" smtClean="0">
                <a:solidFill>
                  <a:srgbClr val="FF0000"/>
                </a:solidFill>
                <a:latin typeface="Times New Roman" pitchFamily="18" charset="0"/>
                <a:ea typeface="楷体" pitchFamily="49" charset="-122"/>
              </a:rPr>
              <a:t>经典体系应用</a:t>
            </a:r>
            <a:endParaRPr lang="zh-CN" altLang="en-US" sz="2400" dirty="0"/>
          </a:p>
        </p:txBody>
      </p:sp>
      <p:sp>
        <p:nvSpPr>
          <p:cNvPr id="8" name="Rectangle 5"/>
          <p:cNvSpPr>
            <a:spLocks noChangeArrowheads="1"/>
          </p:cNvSpPr>
          <p:nvPr/>
        </p:nvSpPr>
        <p:spPr bwMode="auto">
          <a:xfrm>
            <a:off x="107950" y="1284744"/>
            <a:ext cx="8785225" cy="2677656"/>
          </a:xfrm>
          <a:prstGeom prst="rect">
            <a:avLst/>
          </a:prstGeom>
          <a:noFill/>
          <a:ln w="9525">
            <a:noFill/>
            <a:miter lim="800000"/>
            <a:headEnd/>
            <a:tailEnd/>
          </a:ln>
        </p:spPr>
        <p:txBody>
          <a:bodyPr>
            <a:spAutoFit/>
          </a:bodyPr>
          <a:lstStyle/>
          <a:p>
            <a:pPr algn="just"/>
            <a:r>
              <a:rPr lang="en-US" altLang="zh-CN" sz="2400" b="1" dirty="0" smtClean="0">
                <a:solidFill>
                  <a:srgbClr val="000000"/>
                </a:solidFill>
                <a:latin typeface="Times New Roman" pitchFamily="18" charset="0"/>
                <a:ea typeface="楷体" pitchFamily="49" charset="-122"/>
                <a:sym typeface="Symbol"/>
              </a:rPr>
              <a:t>(1)</a:t>
            </a:r>
            <a:r>
              <a:rPr lang="zh-CN" altLang="en-US" sz="2400" b="1" dirty="0" smtClean="0">
                <a:solidFill>
                  <a:srgbClr val="000000"/>
                </a:solidFill>
                <a:latin typeface="Times New Roman" pitchFamily="18" charset="0"/>
                <a:ea typeface="楷体" pitchFamily="49" charset="-122"/>
                <a:sym typeface="Symbol"/>
              </a:rPr>
              <a:t>引</a:t>
            </a:r>
            <a:r>
              <a:rPr lang="zh-CN" altLang="en-US" sz="2400" b="1" dirty="0">
                <a:solidFill>
                  <a:srgbClr val="000000"/>
                </a:solidFill>
                <a:latin typeface="Times New Roman" pitchFamily="18" charset="0"/>
                <a:ea typeface="楷体" pitchFamily="49" charset="-122"/>
                <a:sym typeface="Symbol"/>
              </a:rPr>
              <a:t>入自旋的离散谱后，可以将有相同广义自旋取值的区域表示为广义畴，在微结构的模拟中，畴可以理解为晶体材料中具有相似取向的区域，广义自旋取向则描述了晶格能量、表面能、位错密度等与结构有关的基本物理量，从而将原始研究自旋的模型推广到可以模拟材料的微结构。如图所示，晶粒可以用广义自旋有相同取向的畴所组成的晶格区域表示，每个格点具有一定的能量，比如它表示由塑性形变产生的储存弹性能</a:t>
            </a:r>
            <a:r>
              <a:rPr lang="zh-CN" altLang="en-US" sz="2100" dirty="0">
                <a:solidFill>
                  <a:schemeClr val="tx1"/>
                </a:solidFill>
              </a:rPr>
              <a:t>。</a:t>
            </a:r>
          </a:p>
        </p:txBody>
      </p:sp>
      <p:pic>
        <p:nvPicPr>
          <p:cNvPr id="9" name="Picture 6"/>
          <p:cNvPicPr>
            <a:picLocks noChangeAspect="1" noChangeArrowheads="1"/>
          </p:cNvPicPr>
          <p:nvPr/>
        </p:nvPicPr>
        <p:blipFill>
          <a:blip r:embed="rId2" cstate="print"/>
          <a:srcRect/>
          <a:stretch>
            <a:fillRect/>
          </a:stretch>
        </p:blipFill>
        <p:spPr bwMode="auto">
          <a:xfrm>
            <a:off x="1535112" y="3962400"/>
            <a:ext cx="5551488" cy="2414437"/>
          </a:xfrm>
          <a:prstGeom prst="rect">
            <a:avLst/>
          </a:prstGeom>
          <a:noFill/>
          <a:ln w="9525">
            <a:noFill/>
            <a:miter lim="800000"/>
            <a:headEnd/>
            <a:tailEnd/>
          </a:ln>
        </p:spPr>
      </p:pic>
      <p:sp>
        <p:nvSpPr>
          <p:cNvPr id="10" name="Rectangle 7"/>
          <p:cNvSpPr>
            <a:spLocks noChangeArrowheads="1"/>
          </p:cNvSpPr>
          <p:nvPr/>
        </p:nvSpPr>
        <p:spPr bwMode="auto">
          <a:xfrm>
            <a:off x="1295400" y="6320135"/>
            <a:ext cx="6806672" cy="461665"/>
          </a:xfrm>
          <a:prstGeom prst="rect">
            <a:avLst/>
          </a:prstGeom>
          <a:solidFill>
            <a:schemeClr val="bg1"/>
          </a:solidFill>
          <a:ln w="9525">
            <a:noFill/>
            <a:miter lim="800000"/>
            <a:headEnd/>
            <a:tailEnd/>
          </a:ln>
        </p:spPr>
        <p:txBody>
          <a:bodyPr wrap="none">
            <a:spAutoFit/>
          </a:bodyPr>
          <a:lstStyle/>
          <a:p>
            <a:r>
              <a:rPr lang="en-US" altLang="zh-CN" sz="2400" b="1" dirty="0">
                <a:solidFill>
                  <a:srgbClr val="000000"/>
                </a:solidFill>
                <a:latin typeface="Times New Roman" pitchFamily="18" charset="0"/>
                <a:ea typeface="楷体" pitchFamily="49" charset="-122"/>
                <a:sym typeface="Symbol"/>
              </a:rPr>
              <a:t>Potts </a:t>
            </a:r>
            <a:r>
              <a:rPr lang="zh-CN" altLang="en-US" sz="2400" b="1" dirty="0">
                <a:solidFill>
                  <a:srgbClr val="000000"/>
                </a:solidFill>
                <a:latin typeface="Times New Roman" pitchFamily="18" charset="0"/>
                <a:ea typeface="楷体" pitchFamily="49" charset="-122"/>
                <a:sym typeface="Symbol"/>
              </a:rPr>
              <a:t>模型中格点的广义自旋取值形成的畴区域。</a:t>
            </a:r>
          </a:p>
        </p:txBody>
      </p:sp>
      <p:sp>
        <p:nvSpPr>
          <p:cNvPr id="11" name="灯片编号占位符 3"/>
          <p:cNvSpPr>
            <a:spLocks noGrp="1"/>
          </p:cNvSpPr>
          <p:nvPr>
            <p:ph type="sldNum" sz="quarter" idx="12"/>
          </p:nvPr>
        </p:nvSpPr>
        <p:spPr>
          <a:xfrm>
            <a:off x="84138" y="6242050"/>
            <a:ext cx="982662" cy="488950"/>
          </a:xfrm>
        </p:spPr>
        <p:txBody>
          <a:bodyPr/>
          <a:lstStyle/>
          <a:p>
            <a:pPr>
              <a:defRPr/>
            </a:pPr>
            <a:fld id="{F4888A3A-80DA-4FBC-88DF-83FA6B7B708A}" type="slidenum">
              <a:rPr lang="zh-CN" altLang="zh-CN" smtClean="0"/>
              <a:pPr>
                <a:defRPr/>
              </a:pPr>
              <a:t>102</a:t>
            </a:fld>
            <a:endParaRPr lang="zh-CN" altLang="zh-C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ox(in)">
                                      <p:cBhvr>
                                        <p:cTn id="7" dur="500"/>
                                        <p:tgtEl>
                                          <p:spTgt spid="9"/>
                                        </p:tgtEl>
                                      </p:cBhvr>
                                    </p:animEffect>
                                  </p:childTnLst>
                                </p:cTn>
                              </p:par>
                              <p:par>
                                <p:cTn id="8" presetID="4" presetClass="entr" presetSubtype="16"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box(in)">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9"/>
          <p:cNvSpPr>
            <a:spLocks noChangeArrowheads="1"/>
          </p:cNvSpPr>
          <p:nvPr/>
        </p:nvSpPr>
        <p:spPr bwMode="auto">
          <a:xfrm>
            <a:off x="228600" y="228600"/>
            <a:ext cx="3608680" cy="523220"/>
          </a:xfrm>
          <a:prstGeom prst="rect">
            <a:avLst/>
          </a:prstGeom>
          <a:noFill/>
          <a:ln w="9525">
            <a:noFill/>
            <a:miter lim="800000"/>
            <a:headEnd/>
            <a:tailEnd/>
          </a:ln>
        </p:spPr>
        <p:txBody>
          <a:bodyPr wrap="none">
            <a:spAutoFit/>
          </a:bodyPr>
          <a:lstStyle/>
          <a:p>
            <a:r>
              <a:rPr lang="en-US" altLang="zh-CN" sz="2800" b="1" dirty="0" smtClean="0">
                <a:solidFill>
                  <a:srgbClr val="333300"/>
                </a:solidFill>
                <a:latin typeface="Times New Roman" pitchFamily="18" charset="0"/>
                <a:ea typeface="楷体" pitchFamily="49" charset="-122"/>
              </a:rPr>
              <a:t>2.4 </a:t>
            </a:r>
            <a:r>
              <a:rPr lang="zh-CN" altLang="en-US" sz="2800" b="1" dirty="0" smtClean="0">
                <a:solidFill>
                  <a:srgbClr val="333300"/>
                </a:solidFill>
                <a:latin typeface="Times New Roman" pitchFamily="18" charset="0"/>
                <a:ea typeface="楷体" pitchFamily="49" charset="-122"/>
              </a:rPr>
              <a:t>蒙特卡洛方法应用</a:t>
            </a:r>
            <a:endParaRPr lang="zh-CN" altLang="en-US" sz="2800" dirty="0"/>
          </a:p>
        </p:txBody>
      </p:sp>
      <p:sp>
        <p:nvSpPr>
          <p:cNvPr id="6" name="Line 5"/>
          <p:cNvSpPr>
            <a:spLocks noChangeShapeType="1"/>
          </p:cNvSpPr>
          <p:nvPr/>
        </p:nvSpPr>
        <p:spPr bwMode="auto">
          <a:xfrm>
            <a:off x="0" y="762000"/>
            <a:ext cx="7916863" cy="0"/>
          </a:xfrm>
          <a:prstGeom prst="line">
            <a:avLst/>
          </a:prstGeom>
          <a:noFill/>
          <a:ln w="12700">
            <a:solidFill>
              <a:srgbClr val="FF9900"/>
            </a:solidFill>
            <a:miter lim="800000"/>
            <a:headEnd/>
            <a:tailEnd/>
          </a:ln>
          <a:effectLst>
            <a:prstShdw prst="shdw17" dist="17961" dir="2700000">
              <a:srgbClr val="995C00"/>
            </a:prstShdw>
          </a:effectLst>
        </p:spPr>
        <p:txBody>
          <a:bodyPr lIns="90000" tIns="46800" rIns="90000" bIns="46800"/>
          <a:lstStyle/>
          <a:p>
            <a:endParaRPr lang="zh-CN" altLang="en-US"/>
          </a:p>
        </p:txBody>
      </p:sp>
      <p:sp>
        <p:nvSpPr>
          <p:cNvPr id="7" name="Rectangle 4"/>
          <p:cNvSpPr>
            <a:spLocks noChangeArrowheads="1"/>
          </p:cNvSpPr>
          <p:nvPr/>
        </p:nvSpPr>
        <p:spPr bwMode="auto">
          <a:xfrm>
            <a:off x="107950" y="838200"/>
            <a:ext cx="9036050" cy="461665"/>
          </a:xfrm>
          <a:prstGeom prst="rect">
            <a:avLst/>
          </a:prstGeom>
          <a:noFill/>
          <a:ln w="9525">
            <a:noFill/>
            <a:miter lim="800000"/>
            <a:headEnd/>
            <a:tailEnd/>
          </a:ln>
        </p:spPr>
        <p:txBody>
          <a:bodyPr>
            <a:spAutoFit/>
          </a:bodyPr>
          <a:lstStyle/>
          <a:p>
            <a:r>
              <a:rPr lang="en-US" altLang="zh-CN" sz="2400" b="1" dirty="0" smtClean="0">
                <a:solidFill>
                  <a:srgbClr val="FF0000"/>
                </a:solidFill>
                <a:latin typeface="Times New Roman" pitchFamily="18" charset="0"/>
                <a:ea typeface="楷体" pitchFamily="49" charset="-122"/>
                <a:sym typeface="Symbol"/>
              </a:rPr>
              <a:t>q </a:t>
            </a:r>
            <a:r>
              <a:rPr lang="zh-CN" altLang="en-US" sz="2400" b="1" dirty="0" smtClean="0">
                <a:solidFill>
                  <a:srgbClr val="FF0000"/>
                </a:solidFill>
                <a:latin typeface="Times New Roman" pitchFamily="18" charset="0"/>
                <a:ea typeface="楷体" pitchFamily="49" charset="-122"/>
                <a:sym typeface="Symbol"/>
              </a:rPr>
              <a:t>态</a:t>
            </a:r>
            <a:r>
              <a:rPr lang="en-US" altLang="zh-CN" sz="2400" b="1" dirty="0" smtClean="0">
                <a:solidFill>
                  <a:srgbClr val="FF0000"/>
                </a:solidFill>
                <a:latin typeface="Times New Roman" pitchFamily="18" charset="0"/>
                <a:ea typeface="楷体" pitchFamily="49" charset="-122"/>
                <a:sym typeface="Symbol"/>
              </a:rPr>
              <a:t>Potts </a:t>
            </a:r>
            <a:r>
              <a:rPr lang="zh-CN" altLang="en-US" sz="2400" b="1" dirty="0" smtClean="0">
                <a:solidFill>
                  <a:srgbClr val="FF0000"/>
                </a:solidFill>
                <a:latin typeface="Times New Roman" pitchFamily="18" charset="0"/>
                <a:ea typeface="楷体" pitchFamily="49" charset="-122"/>
                <a:sym typeface="Symbol"/>
              </a:rPr>
              <a:t>模型</a:t>
            </a:r>
            <a:endParaRPr lang="zh-CN" altLang="en-US" sz="2400" b="1" dirty="0">
              <a:solidFill>
                <a:srgbClr val="FF0000"/>
              </a:solidFill>
              <a:latin typeface="Times New Roman" pitchFamily="18" charset="0"/>
              <a:ea typeface="楷体" pitchFamily="49" charset="-122"/>
              <a:sym typeface="Symbol"/>
            </a:endParaRPr>
          </a:p>
        </p:txBody>
      </p:sp>
      <p:sp>
        <p:nvSpPr>
          <p:cNvPr id="19" name="矩形 18"/>
          <p:cNvSpPr/>
          <p:nvPr/>
        </p:nvSpPr>
        <p:spPr>
          <a:xfrm>
            <a:off x="3902657" y="300335"/>
            <a:ext cx="2040943" cy="461665"/>
          </a:xfrm>
          <a:prstGeom prst="rect">
            <a:avLst/>
          </a:prstGeom>
        </p:spPr>
        <p:txBody>
          <a:bodyPr wrap="none">
            <a:spAutoFit/>
          </a:bodyPr>
          <a:lstStyle/>
          <a:p>
            <a:r>
              <a:rPr lang="zh-CN" altLang="en-US" sz="2400" b="1" dirty="0" smtClean="0">
                <a:solidFill>
                  <a:srgbClr val="FF0000"/>
                </a:solidFill>
                <a:latin typeface="Times New Roman" pitchFamily="18" charset="0"/>
                <a:ea typeface="楷体" pitchFamily="49" charset="-122"/>
              </a:rPr>
              <a:t>经典体系应用</a:t>
            </a:r>
            <a:endParaRPr lang="zh-CN" altLang="en-US" sz="2400" dirty="0"/>
          </a:p>
        </p:txBody>
      </p:sp>
      <p:sp>
        <p:nvSpPr>
          <p:cNvPr id="8" name="Rectangle 11"/>
          <p:cNvSpPr>
            <a:spLocks noChangeArrowheads="1"/>
          </p:cNvSpPr>
          <p:nvPr/>
        </p:nvSpPr>
        <p:spPr bwMode="auto">
          <a:xfrm>
            <a:off x="381000" y="1905000"/>
            <a:ext cx="8542337" cy="1938992"/>
          </a:xfrm>
          <a:prstGeom prst="rect">
            <a:avLst/>
          </a:prstGeom>
          <a:noFill/>
          <a:ln w="9525">
            <a:noFill/>
            <a:miter lim="800000"/>
            <a:headEnd/>
            <a:tailEnd/>
          </a:ln>
        </p:spPr>
        <p:txBody>
          <a:bodyPr>
            <a:spAutoFit/>
          </a:bodyPr>
          <a:lstStyle/>
          <a:p>
            <a:pPr algn="just"/>
            <a:r>
              <a:rPr lang="en-US" altLang="zh-CN" sz="2400" b="1" dirty="0" smtClean="0">
                <a:solidFill>
                  <a:srgbClr val="000000"/>
                </a:solidFill>
                <a:latin typeface="Times New Roman" pitchFamily="18" charset="0"/>
                <a:ea typeface="楷体" pitchFamily="49" charset="-122"/>
                <a:sym typeface="Symbol"/>
              </a:rPr>
              <a:t>(2)Potts </a:t>
            </a:r>
            <a:r>
              <a:rPr lang="zh-CN" altLang="en-US" sz="2400" b="1" dirty="0">
                <a:solidFill>
                  <a:srgbClr val="000000"/>
                </a:solidFill>
                <a:latin typeface="Times New Roman" pitchFamily="18" charset="0"/>
                <a:ea typeface="楷体" pitchFamily="49" charset="-122"/>
                <a:sym typeface="Symbol"/>
              </a:rPr>
              <a:t>模型的模拟方法和上面的</a:t>
            </a:r>
            <a:r>
              <a:rPr lang="en-US" altLang="zh-CN" sz="2400" b="1" dirty="0">
                <a:solidFill>
                  <a:srgbClr val="000000"/>
                </a:solidFill>
                <a:latin typeface="Times New Roman" pitchFamily="18" charset="0"/>
                <a:ea typeface="楷体" pitchFamily="49" charset="-122"/>
                <a:sym typeface="Symbol"/>
              </a:rPr>
              <a:t>Ising </a:t>
            </a:r>
            <a:r>
              <a:rPr lang="zh-CN" altLang="en-US" sz="2400" b="1" dirty="0">
                <a:solidFill>
                  <a:srgbClr val="000000"/>
                </a:solidFill>
                <a:latin typeface="Times New Roman" pitchFamily="18" charset="0"/>
                <a:ea typeface="楷体" pitchFamily="49" charset="-122"/>
                <a:sym typeface="Symbol"/>
              </a:rPr>
              <a:t>模型相似，每一个模拟步骤都是用常规</a:t>
            </a:r>
            <a:r>
              <a:rPr lang="en-US" altLang="zh-CN" sz="2400" b="1" dirty="0" smtClean="0">
                <a:solidFill>
                  <a:srgbClr val="000000"/>
                </a:solidFill>
                <a:latin typeface="Times New Roman" pitchFamily="18" charset="0"/>
                <a:ea typeface="楷体" pitchFamily="49" charset="-122"/>
                <a:sym typeface="Symbol"/>
              </a:rPr>
              <a:t>Metropolis</a:t>
            </a:r>
            <a:r>
              <a:rPr lang="zh-CN" altLang="en-US" sz="2400" b="1" dirty="0" smtClean="0">
                <a:solidFill>
                  <a:srgbClr val="000000"/>
                </a:solidFill>
                <a:latin typeface="Times New Roman" pitchFamily="18" charset="0"/>
                <a:ea typeface="楷体" pitchFamily="49" charset="-122"/>
                <a:sym typeface="Symbol"/>
              </a:rPr>
              <a:t>抽</a:t>
            </a:r>
            <a:r>
              <a:rPr lang="zh-CN" altLang="en-US" sz="2400" b="1" dirty="0">
                <a:solidFill>
                  <a:srgbClr val="000000"/>
                </a:solidFill>
                <a:latin typeface="Times New Roman" pitchFamily="18" charset="0"/>
                <a:ea typeface="楷体" pitchFamily="49" charset="-122"/>
                <a:sym typeface="Symbol"/>
              </a:rPr>
              <a:t>样完成的，稍微复杂的是，自旋的取向状态有</a:t>
            </a:r>
            <a:r>
              <a:rPr lang="en-US" altLang="zh-CN" sz="2400" b="1" dirty="0" smtClean="0">
                <a:solidFill>
                  <a:srgbClr val="000000"/>
                </a:solidFill>
                <a:latin typeface="Times New Roman" pitchFamily="18" charset="0"/>
                <a:ea typeface="楷体" pitchFamily="49" charset="-122"/>
                <a:sym typeface="Symbol"/>
              </a:rPr>
              <a:t>q</a:t>
            </a:r>
            <a:r>
              <a:rPr lang="zh-CN" altLang="en-US" sz="2400" b="1" dirty="0" smtClean="0">
                <a:solidFill>
                  <a:srgbClr val="000000"/>
                </a:solidFill>
                <a:latin typeface="Times New Roman" pitchFamily="18" charset="0"/>
                <a:ea typeface="楷体" pitchFamily="49" charset="-122"/>
                <a:sym typeface="Symbol"/>
              </a:rPr>
              <a:t>个</a:t>
            </a:r>
            <a:r>
              <a:rPr lang="zh-CN" altLang="en-US" sz="2400" b="1" dirty="0">
                <a:solidFill>
                  <a:srgbClr val="000000"/>
                </a:solidFill>
                <a:latin typeface="Times New Roman" pitchFamily="18" charset="0"/>
                <a:ea typeface="楷体" pitchFamily="49" charset="-122"/>
                <a:sym typeface="Symbol"/>
              </a:rPr>
              <a:t>，因此要从</a:t>
            </a:r>
            <a:r>
              <a:rPr lang="en-US" altLang="zh-CN" sz="2400" b="1" dirty="0" smtClean="0">
                <a:solidFill>
                  <a:srgbClr val="000000"/>
                </a:solidFill>
                <a:latin typeface="Times New Roman" pitchFamily="18" charset="0"/>
                <a:ea typeface="楷体" pitchFamily="49" charset="-122"/>
                <a:sym typeface="Symbol"/>
              </a:rPr>
              <a:t>q−</a:t>
            </a:r>
            <a:r>
              <a:rPr lang="en-US" altLang="zh-CN" sz="2400" b="1" dirty="0">
                <a:solidFill>
                  <a:srgbClr val="000000"/>
                </a:solidFill>
                <a:latin typeface="Times New Roman" pitchFamily="18" charset="0"/>
                <a:ea typeface="楷体" pitchFamily="49" charset="-122"/>
                <a:sym typeface="Symbol"/>
              </a:rPr>
              <a:t>1</a:t>
            </a:r>
            <a:r>
              <a:rPr lang="zh-CN" altLang="en-US" sz="2400" b="1" dirty="0">
                <a:solidFill>
                  <a:srgbClr val="000000"/>
                </a:solidFill>
                <a:latin typeface="Times New Roman" pitchFamily="18" charset="0"/>
                <a:ea typeface="楷体" pitchFamily="49" charset="-122"/>
                <a:sym typeface="Symbol"/>
              </a:rPr>
              <a:t>个其它可能的状态中用随机数任意选取一个状态，还可以在模拟前事先确定状态反转后</a:t>
            </a:r>
            <a:r>
              <a:rPr lang="en-US" altLang="zh-CN" sz="2400" b="1" dirty="0">
                <a:solidFill>
                  <a:srgbClr val="000000"/>
                </a:solidFill>
                <a:latin typeface="Times New Roman" pitchFamily="18" charset="0"/>
                <a:ea typeface="楷体" pitchFamily="49" charset="-122"/>
                <a:sym typeface="Symbol"/>
              </a:rPr>
              <a:t>ΔE </a:t>
            </a:r>
            <a:r>
              <a:rPr lang="zh-CN" altLang="en-US" sz="2400" b="1" dirty="0">
                <a:solidFill>
                  <a:srgbClr val="000000"/>
                </a:solidFill>
                <a:latin typeface="Times New Roman" pitchFamily="18" charset="0"/>
                <a:ea typeface="楷体" pitchFamily="49" charset="-122"/>
                <a:sym typeface="Symbol"/>
              </a:rPr>
              <a:t>的取值表以加速模拟。</a:t>
            </a:r>
          </a:p>
        </p:txBody>
      </p:sp>
      <p:sp>
        <p:nvSpPr>
          <p:cNvPr id="9" name="Rectangle 12"/>
          <p:cNvSpPr>
            <a:spLocks noChangeArrowheads="1"/>
          </p:cNvSpPr>
          <p:nvPr/>
        </p:nvSpPr>
        <p:spPr bwMode="auto">
          <a:xfrm>
            <a:off x="381000" y="4267200"/>
            <a:ext cx="8424862" cy="830997"/>
          </a:xfrm>
          <a:prstGeom prst="rect">
            <a:avLst/>
          </a:prstGeom>
          <a:noFill/>
          <a:ln w="50800">
            <a:noFill/>
            <a:miter lim="800000"/>
            <a:headEnd/>
            <a:tailEnd/>
          </a:ln>
        </p:spPr>
        <p:txBody>
          <a:bodyPr>
            <a:spAutoFit/>
          </a:bodyPr>
          <a:lstStyle/>
          <a:p>
            <a:r>
              <a:rPr lang="zh-CN" altLang="en-US" sz="2400" b="1" dirty="0">
                <a:solidFill>
                  <a:srgbClr val="000000"/>
                </a:solidFill>
                <a:latin typeface="Times New Roman" pitchFamily="18" charset="0"/>
                <a:ea typeface="楷体" pitchFamily="49" charset="-122"/>
                <a:sym typeface="Symbol"/>
              </a:rPr>
              <a:t>对于</a:t>
            </a:r>
            <a:r>
              <a:rPr lang="en-US" altLang="zh-CN" sz="2400" b="1" dirty="0">
                <a:solidFill>
                  <a:srgbClr val="000000"/>
                </a:solidFill>
                <a:latin typeface="Times New Roman" pitchFamily="18" charset="0"/>
                <a:ea typeface="楷体" pitchFamily="49" charset="-122"/>
                <a:sym typeface="Symbol"/>
              </a:rPr>
              <a:t>Potts </a:t>
            </a:r>
            <a:r>
              <a:rPr lang="zh-CN" altLang="en-US" sz="2400" b="1" dirty="0">
                <a:solidFill>
                  <a:srgbClr val="000000"/>
                </a:solidFill>
                <a:latin typeface="Times New Roman" pitchFamily="18" charset="0"/>
                <a:ea typeface="楷体" pitchFamily="49" charset="-122"/>
                <a:sym typeface="Symbol"/>
              </a:rPr>
              <a:t>模型的相变，小</a:t>
            </a:r>
            <a:r>
              <a:rPr lang="en-US" altLang="zh-CN" sz="2400" b="1" dirty="0">
                <a:solidFill>
                  <a:srgbClr val="000000"/>
                </a:solidFill>
                <a:latin typeface="Times New Roman" pitchFamily="18" charset="0"/>
                <a:ea typeface="楷体" pitchFamily="49" charset="-122"/>
                <a:sym typeface="Symbol"/>
              </a:rPr>
              <a:t>q </a:t>
            </a:r>
            <a:r>
              <a:rPr lang="zh-CN" altLang="en-US" sz="2400" b="1" dirty="0">
                <a:solidFill>
                  <a:srgbClr val="000000"/>
                </a:solidFill>
                <a:latin typeface="Times New Roman" pitchFamily="18" charset="0"/>
                <a:ea typeface="楷体" pitchFamily="49" charset="-122"/>
                <a:sym typeface="Symbol"/>
              </a:rPr>
              <a:t>值时二级相变，大</a:t>
            </a:r>
            <a:r>
              <a:rPr lang="en-US" altLang="zh-CN" sz="2400" b="1" dirty="0">
                <a:solidFill>
                  <a:srgbClr val="000000"/>
                </a:solidFill>
                <a:latin typeface="Times New Roman" pitchFamily="18" charset="0"/>
                <a:ea typeface="楷体" pitchFamily="49" charset="-122"/>
                <a:sym typeface="Symbol"/>
              </a:rPr>
              <a:t>q</a:t>
            </a:r>
            <a:r>
              <a:rPr lang="zh-CN" altLang="en-US" sz="2400" b="1" dirty="0">
                <a:solidFill>
                  <a:srgbClr val="000000"/>
                </a:solidFill>
                <a:latin typeface="Times New Roman" pitchFamily="18" charset="0"/>
                <a:ea typeface="楷体" pitchFamily="49" charset="-122"/>
                <a:sym typeface="Symbol"/>
              </a:rPr>
              <a:t>时是一级相变。已知， </a:t>
            </a:r>
            <a:r>
              <a:rPr lang="en-US" altLang="zh-CN" sz="2400" b="1" dirty="0">
                <a:solidFill>
                  <a:srgbClr val="000000"/>
                </a:solidFill>
                <a:latin typeface="Times New Roman" pitchFamily="18" charset="0"/>
                <a:ea typeface="楷体" pitchFamily="49" charset="-122"/>
                <a:sym typeface="Symbol"/>
              </a:rPr>
              <a:t>q &gt; 4 </a:t>
            </a:r>
            <a:r>
              <a:rPr lang="zh-CN" altLang="en-US" sz="2400" b="1" dirty="0">
                <a:solidFill>
                  <a:srgbClr val="000000"/>
                </a:solidFill>
                <a:latin typeface="Times New Roman" pitchFamily="18" charset="0"/>
                <a:ea typeface="楷体" pitchFamily="49" charset="-122"/>
                <a:sym typeface="Symbol"/>
              </a:rPr>
              <a:t>的二维模型和</a:t>
            </a:r>
            <a:r>
              <a:rPr lang="en-US" altLang="zh-CN" sz="2400" b="1" dirty="0">
                <a:solidFill>
                  <a:srgbClr val="000000"/>
                </a:solidFill>
                <a:latin typeface="Times New Roman" pitchFamily="18" charset="0"/>
                <a:ea typeface="楷体" pitchFamily="49" charset="-122"/>
                <a:sym typeface="Symbol"/>
              </a:rPr>
              <a:t>q &gt; 2 </a:t>
            </a:r>
            <a:r>
              <a:rPr lang="zh-CN" altLang="en-US" sz="2400" b="1" dirty="0">
                <a:solidFill>
                  <a:srgbClr val="000000"/>
                </a:solidFill>
                <a:latin typeface="Times New Roman" pitchFamily="18" charset="0"/>
                <a:ea typeface="楷体" pitchFamily="49" charset="-122"/>
                <a:sym typeface="Symbol"/>
              </a:rPr>
              <a:t>的三维模型有一级相变。</a:t>
            </a:r>
          </a:p>
        </p:txBody>
      </p:sp>
      <p:sp>
        <p:nvSpPr>
          <p:cNvPr id="10" name="灯片编号占位符 3"/>
          <p:cNvSpPr>
            <a:spLocks noGrp="1"/>
          </p:cNvSpPr>
          <p:nvPr>
            <p:ph type="sldNum" sz="quarter" idx="12"/>
          </p:nvPr>
        </p:nvSpPr>
        <p:spPr>
          <a:xfrm>
            <a:off x="84138" y="6242050"/>
            <a:ext cx="982662" cy="488950"/>
          </a:xfrm>
        </p:spPr>
        <p:txBody>
          <a:bodyPr/>
          <a:lstStyle/>
          <a:p>
            <a:pPr>
              <a:defRPr/>
            </a:pPr>
            <a:fld id="{F4888A3A-80DA-4FBC-88DF-83FA6B7B708A}" type="slidenum">
              <a:rPr lang="zh-CN" altLang="zh-CN" smtClean="0"/>
              <a:pPr>
                <a:defRPr/>
              </a:pPr>
              <a:t>103</a:t>
            </a:fld>
            <a:endParaRPr lang="zh-CN" altLang="zh-C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9"/>
          <p:cNvSpPr>
            <a:spLocks noChangeArrowheads="1"/>
          </p:cNvSpPr>
          <p:nvPr/>
        </p:nvSpPr>
        <p:spPr bwMode="auto">
          <a:xfrm>
            <a:off x="228600" y="228600"/>
            <a:ext cx="3608680" cy="523220"/>
          </a:xfrm>
          <a:prstGeom prst="rect">
            <a:avLst/>
          </a:prstGeom>
          <a:noFill/>
          <a:ln w="9525">
            <a:noFill/>
            <a:miter lim="800000"/>
            <a:headEnd/>
            <a:tailEnd/>
          </a:ln>
        </p:spPr>
        <p:txBody>
          <a:bodyPr wrap="none">
            <a:spAutoFit/>
          </a:bodyPr>
          <a:lstStyle/>
          <a:p>
            <a:r>
              <a:rPr lang="en-US" altLang="zh-CN" sz="2800" b="1" dirty="0" smtClean="0">
                <a:solidFill>
                  <a:srgbClr val="333300"/>
                </a:solidFill>
                <a:latin typeface="Times New Roman" pitchFamily="18" charset="0"/>
                <a:ea typeface="楷体" pitchFamily="49" charset="-122"/>
              </a:rPr>
              <a:t>2.4 </a:t>
            </a:r>
            <a:r>
              <a:rPr lang="zh-CN" altLang="en-US" sz="2800" b="1" dirty="0" smtClean="0">
                <a:solidFill>
                  <a:srgbClr val="333300"/>
                </a:solidFill>
                <a:latin typeface="Times New Roman" pitchFamily="18" charset="0"/>
                <a:ea typeface="楷体" pitchFamily="49" charset="-122"/>
              </a:rPr>
              <a:t>蒙特卡洛方法应用</a:t>
            </a:r>
            <a:endParaRPr lang="zh-CN" altLang="en-US" sz="2800" dirty="0"/>
          </a:p>
        </p:txBody>
      </p:sp>
      <p:sp>
        <p:nvSpPr>
          <p:cNvPr id="6" name="Line 5"/>
          <p:cNvSpPr>
            <a:spLocks noChangeShapeType="1"/>
          </p:cNvSpPr>
          <p:nvPr/>
        </p:nvSpPr>
        <p:spPr bwMode="auto">
          <a:xfrm>
            <a:off x="0" y="762000"/>
            <a:ext cx="7916863" cy="0"/>
          </a:xfrm>
          <a:prstGeom prst="line">
            <a:avLst/>
          </a:prstGeom>
          <a:noFill/>
          <a:ln w="12700">
            <a:solidFill>
              <a:srgbClr val="FF9900"/>
            </a:solidFill>
            <a:miter lim="800000"/>
            <a:headEnd/>
            <a:tailEnd/>
          </a:ln>
          <a:effectLst>
            <a:prstShdw prst="shdw17" dist="17961" dir="2700000">
              <a:srgbClr val="995C00"/>
            </a:prstShdw>
          </a:effectLst>
        </p:spPr>
        <p:txBody>
          <a:bodyPr lIns="90000" tIns="46800" rIns="90000" bIns="46800"/>
          <a:lstStyle/>
          <a:p>
            <a:endParaRPr lang="zh-CN" altLang="en-US"/>
          </a:p>
        </p:txBody>
      </p:sp>
      <p:sp>
        <p:nvSpPr>
          <p:cNvPr id="7" name="Rectangle 4"/>
          <p:cNvSpPr>
            <a:spLocks noChangeArrowheads="1"/>
          </p:cNvSpPr>
          <p:nvPr/>
        </p:nvSpPr>
        <p:spPr bwMode="auto">
          <a:xfrm>
            <a:off x="107950" y="838200"/>
            <a:ext cx="9036050" cy="461665"/>
          </a:xfrm>
          <a:prstGeom prst="rect">
            <a:avLst/>
          </a:prstGeom>
          <a:noFill/>
          <a:ln w="9525">
            <a:noFill/>
            <a:miter lim="800000"/>
            <a:headEnd/>
            <a:tailEnd/>
          </a:ln>
        </p:spPr>
        <p:txBody>
          <a:bodyPr>
            <a:spAutoFit/>
          </a:bodyPr>
          <a:lstStyle/>
          <a:p>
            <a:r>
              <a:rPr lang="en-US" altLang="zh-CN" sz="2400" b="1" dirty="0" smtClean="0">
                <a:solidFill>
                  <a:srgbClr val="FF0000"/>
                </a:solidFill>
                <a:latin typeface="Times New Roman" pitchFamily="18" charset="0"/>
                <a:ea typeface="楷体" pitchFamily="49" charset="-122"/>
                <a:sym typeface="Symbol"/>
              </a:rPr>
              <a:t>q </a:t>
            </a:r>
            <a:r>
              <a:rPr lang="zh-CN" altLang="en-US" sz="2400" b="1" dirty="0" smtClean="0">
                <a:solidFill>
                  <a:srgbClr val="FF0000"/>
                </a:solidFill>
                <a:latin typeface="Times New Roman" pitchFamily="18" charset="0"/>
                <a:ea typeface="楷体" pitchFamily="49" charset="-122"/>
                <a:sym typeface="Symbol"/>
              </a:rPr>
              <a:t>态</a:t>
            </a:r>
            <a:r>
              <a:rPr lang="en-US" altLang="zh-CN" sz="2400" b="1" dirty="0" smtClean="0">
                <a:solidFill>
                  <a:srgbClr val="FF0000"/>
                </a:solidFill>
                <a:latin typeface="Times New Roman" pitchFamily="18" charset="0"/>
                <a:ea typeface="楷体" pitchFamily="49" charset="-122"/>
                <a:sym typeface="Symbol"/>
              </a:rPr>
              <a:t>Potts </a:t>
            </a:r>
            <a:r>
              <a:rPr lang="zh-CN" altLang="en-US" sz="2400" b="1" dirty="0" smtClean="0">
                <a:solidFill>
                  <a:srgbClr val="FF0000"/>
                </a:solidFill>
                <a:latin typeface="Times New Roman" pitchFamily="18" charset="0"/>
                <a:ea typeface="楷体" pitchFamily="49" charset="-122"/>
                <a:sym typeface="Symbol"/>
              </a:rPr>
              <a:t>模型</a:t>
            </a:r>
            <a:endParaRPr lang="zh-CN" altLang="en-US" sz="2400" b="1" dirty="0">
              <a:solidFill>
                <a:srgbClr val="FF0000"/>
              </a:solidFill>
              <a:latin typeface="Times New Roman" pitchFamily="18" charset="0"/>
              <a:ea typeface="楷体" pitchFamily="49" charset="-122"/>
              <a:sym typeface="Symbol"/>
            </a:endParaRPr>
          </a:p>
        </p:txBody>
      </p:sp>
      <p:sp>
        <p:nvSpPr>
          <p:cNvPr id="19" name="矩形 18"/>
          <p:cNvSpPr/>
          <p:nvPr/>
        </p:nvSpPr>
        <p:spPr>
          <a:xfrm>
            <a:off x="3902657" y="300335"/>
            <a:ext cx="2040943" cy="461665"/>
          </a:xfrm>
          <a:prstGeom prst="rect">
            <a:avLst/>
          </a:prstGeom>
        </p:spPr>
        <p:txBody>
          <a:bodyPr wrap="none">
            <a:spAutoFit/>
          </a:bodyPr>
          <a:lstStyle/>
          <a:p>
            <a:r>
              <a:rPr lang="zh-CN" altLang="en-US" sz="2400" b="1" dirty="0" smtClean="0">
                <a:solidFill>
                  <a:srgbClr val="FF0000"/>
                </a:solidFill>
                <a:latin typeface="Times New Roman" pitchFamily="18" charset="0"/>
                <a:ea typeface="楷体" pitchFamily="49" charset="-122"/>
              </a:rPr>
              <a:t>经典体系应用</a:t>
            </a:r>
            <a:endParaRPr lang="zh-CN" altLang="en-US" sz="2400" dirty="0"/>
          </a:p>
        </p:txBody>
      </p:sp>
      <p:sp>
        <p:nvSpPr>
          <p:cNvPr id="8" name="Rectangle 4"/>
          <p:cNvSpPr>
            <a:spLocks noChangeArrowheads="1"/>
          </p:cNvSpPr>
          <p:nvPr/>
        </p:nvSpPr>
        <p:spPr bwMode="auto">
          <a:xfrm>
            <a:off x="250825" y="2212975"/>
            <a:ext cx="3565525" cy="1569660"/>
          </a:xfrm>
          <a:prstGeom prst="rect">
            <a:avLst/>
          </a:prstGeom>
          <a:noFill/>
          <a:ln w="9525">
            <a:noFill/>
            <a:miter lim="800000"/>
            <a:headEnd/>
            <a:tailEnd/>
          </a:ln>
        </p:spPr>
        <p:txBody>
          <a:bodyPr>
            <a:spAutoFit/>
          </a:bodyPr>
          <a:lstStyle/>
          <a:p>
            <a:r>
              <a:rPr lang="en-US" altLang="zh-CN" sz="2400" b="1" dirty="0" smtClean="0">
                <a:solidFill>
                  <a:srgbClr val="000000"/>
                </a:solidFill>
                <a:latin typeface="Times New Roman" pitchFamily="18" charset="0"/>
                <a:ea typeface="楷体" pitchFamily="49" charset="-122"/>
                <a:sym typeface="Symbol"/>
              </a:rPr>
              <a:t>(3) Potts</a:t>
            </a:r>
            <a:r>
              <a:rPr lang="zh-CN" altLang="en-US" sz="2400" b="1" dirty="0">
                <a:solidFill>
                  <a:srgbClr val="000000"/>
                </a:solidFill>
                <a:latin typeface="Times New Roman" pitchFamily="18" charset="0"/>
                <a:ea typeface="楷体" pitchFamily="49" charset="-122"/>
                <a:sym typeface="Symbol"/>
              </a:rPr>
              <a:t>模型可以模拟畴大小和形状在介观尺度上的随“时间”的演化，如畴的生长和收缩。</a:t>
            </a:r>
          </a:p>
        </p:txBody>
      </p:sp>
      <p:pic>
        <p:nvPicPr>
          <p:cNvPr id="9" name="Picture 9"/>
          <p:cNvPicPr>
            <a:picLocks noChangeAspect="1" noChangeArrowheads="1"/>
          </p:cNvPicPr>
          <p:nvPr/>
        </p:nvPicPr>
        <p:blipFill>
          <a:blip r:embed="rId2" cstate="print"/>
          <a:srcRect/>
          <a:stretch>
            <a:fillRect/>
          </a:stretch>
        </p:blipFill>
        <p:spPr bwMode="auto">
          <a:xfrm>
            <a:off x="3886200" y="1123950"/>
            <a:ext cx="4789487" cy="4514850"/>
          </a:xfrm>
          <a:prstGeom prst="rect">
            <a:avLst/>
          </a:prstGeom>
          <a:noFill/>
          <a:ln w="9525">
            <a:noFill/>
            <a:miter lim="800000"/>
            <a:headEnd/>
            <a:tailEnd/>
          </a:ln>
        </p:spPr>
      </p:pic>
      <p:sp>
        <p:nvSpPr>
          <p:cNvPr id="10" name="Rectangle 10"/>
          <p:cNvSpPr>
            <a:spLocks noChangeArrowheads="1"/>
          </p:cNvSpPr>
          <p:nvPr/>
        </p:nvSpPr>
        <p:spPr bwMode="auto">
          <a:xfrm>
            <a:off x="3922713" y="5646003"/>
            <a:ext cx="4752975" cy="830997"/>
          </a:xfrm>
          <a:prstGeom prst="rect">
            <a:avLst/>
          </a:prstGeom>
          <a:noFill/>
          <a:ln w="9525">
            <a:noFill/>
            <a:miter lim="800000"/>
            <a:headEnd/>
            <a:tailEnd/>
          </a:ln>
        </p:spPr>
        <p:txBody>
          <a:bodyPr>
            <a:spAutoFit/>
          </a:bodyPr>
          <a:lstStyle/>
          <a:p>
            <a:r>
              <a:rPr lang="zh-CN" altLang="en-US" sz="2400" b="1" dirty="0">
                <a:solidFill>
                  <a:srgbClr val="000000"/>
                </a:solidFill>
                <a:latin typeface="Times New Roman" pitchFamily="18" charset="0"/>
                <a:ea typeface="楷体" pitchFamily="49" charset="-122"/>
                <a:sym typeface="Symbol"/>
              </a:rPr>
              <a:t>用</a:t>
            </a:r>
            <a:r>
              <a:rPr lang="en-US" altLang="zh-CN" sz="2400" b="1" dirty="0">
                <a:solidFill>
                  <a:srgbClr val="000000"/>
                </a:solidFill>
                <a:latin typeface="Times New Roman" pitchFamily="18" charset="0"/>
                <a:ea typeface="楷体" pitchFamily="49" charset="-122"/>
                <a:sym typeface="Symbol"/>
              </a:rPr>
              <a:t>Potts </a:t>
            </a:r>
            <a:r>
              <a:rPr lang="zh-CN" altLang="en-US" sz="2400" b="1" dirty="0">
                <a:solidFill>
                  <a:srgbClr val="000000"/>
                </a:solidFill>
                <a:latin typeface="Times New Roman" pitchFamily="18" charset="0"/>
                <a:ea typeface="楷体" pitchFamily="49" charset="-122"/>
                <a:sym typeface="Symbol"/>
              </a:rPr>
              <a:t>模型对三</a:t>
            </a:r>
            <a:r>
              <a:rPr lang="zh-CN" altLang="en-US" sz="2400" b="1" dirty="0" smtClean="0">
                <a:solidFill>
                  <a:srgbClr val="000000"/>
                </a:solidFill>
                <a:latin typeface="Times New Roman" pitchFamily="18" charset="0"/>
                <a:ea typeface="楷体" pitchFamily="49" charset="-122"/>
                <a:sym typeface="Symbol"/>
              </a:rPr>
              <a:t>维</a:t>
            </a:r>
            <a:r>
              <a:rPr lang="en-US" altLang="zh-CN" sz="2400" b="1" dirty="0" smtClean="0">
                <a:solidFill>
                  <a:srgbClr val="000000"/>
                </a:solidFill>
                <a:latin typeface="Times New Roman" pitchFamily="18" charset="0"/>
                <a:ea typeface="楷体" pitchFamily="49" charset="-122"/>
                <a:sym typeface="Symbol"/>
              </a:rPr>
              <a:t>(</a:t>
            </a:r>
            <a:r>
              <a:rPr lang="zh-CN" altLang="en-US" sz="2400" b="1" dirty="0" smtClean="0">
                <a:solidFill>
                  <a:srgbClr val="000000"/>
                </a:solidFill>
                <a:latin typeface="Times New Roman" pitchFamily="18" charset="0"/>
                <a:ea typeface="楷体" pitchFamily="49" charset="-122"/>
                <a:sym typeface="Symbol"/>
              </a:rPr>
              <a:t>上</a:t>
            </a:r>
            <a:r>
              <a:rPr lang="en-US" altLang="zh-CN" sz="2400" b="1" dirty="0" smtClean="0">
                <a:solidFill>
                  <a:srgbClr val="000000"/>
                </a:solidFill>
                <a:latin typeface="Times New Roman" pitchFamily="18" charset="0"/>
                <a:ea typeface="楷体" pitchFamily="49" charset="-122"/>
                <a:sym typeface="Symbol"/>
              </a:rPr>
              <a:t>)</a:t>
            </a:r>
            <a:r>
              <a:rPr lang="zh-CN" altLang="en-US" sz="2400" b="1" dirty="0" smtClean="0">
                <a:solidFill>
                  <a:srgbClr val="000000"/>
                </a:solidFill>
                <a:latin typeface="Times New Roman" pitchFamily="18" charset="0"/>
                <a:ea typeface="楷体" pitchFamily="49" charset="-122"/>
                <a:sym typeface="Symbol"/>
              </a:rPr>
              <a:t>和</a:t>
            </a:r>
            <a:r>
              <a:rPr lang="zh-CN" altLang="en-US" sz="2400" b="1" dirty="0">
                <a:solidFill>
                  <a:srgbClr val="000000"/>
                </a:solidFill>
                <a:latin typeface="Times New Roman" pitchFamily="18" charset="0"/>
                <a:ea typeface="楷体" pitchFamily="49" charset="-122"/>
                <a:sym typeface="Symbol"/>
              </a:rPr>
              <a:t>二</a:t>
            </a:r>
            <a:r>
              <a:rPr lang="zh-CN" altLang="en-US" sz="2400" b="1" dirty="0" smtClean="0">
                <a:solidFill>
                  <a:srgbClr val="000000"/>
                </a:solidFill>
                <a:latin typeface="Times New Roman" pitchFamily="18" charset="0"/>
                <a:ea typeface="楷体" pitchFamily="49" charset="-122"/>
                <a:sym typeface="Symbol"/>
              </a:rPr>
              <a:t>维</a:t>
            </a:r>
            <a:r>
              <a:rPr lang="en-US" altLang="zh-CN" sz="2400" b="1" dirty="0" smtClean="0">
                <a:solidFill>
                  <a:srgbClr val="000000"/>
                </a:solidFill>
                <a:latin typeface="Times New Roman" pitchFamily="18" charset="0"/>
                <a:ea typeface="楷体" pitchFamily="49" charset="-122"/>
                <a:sym typeface="Symbol"/>
              </a:rPr>
              <a:t>(</a:t>
            </a:r>
            <a:r>
              <a:rPr lang="zh-CN" altLang="en-US" sz="2400" b="1" dirty="0" smtClean="0">
                <a:solidFill>
                  <a:srgbClr val="000000"/>
                </a:solidFill>
                <a:latin typeface="Times New Roman" pitchFamily="18" charset="0"/>
                <a:ea typeface="楷体" pitchFamily="49" charset="-122"/>
                <a:sym typeface="Symbol"/>
              </a:rPr>
              <a:t>下</a:t>
            </a:r>
            <a:r>
              <a:rPr lang="en-US" altLang="zh-CN" sz="2400" b="1" dirty="0" smtClean="0">
                <a:solidFill>
                  <a:srgbClr val="000000"/>
                </a:solidFill>
                <a:latin typeface="Times New Roman" pitchFamily="18" charset="0"/>
                <a:ea typeface="楷体" pitchFamily="49" charset="-122"/>
                <a:sym typeface="Symbol"/>
              </a:rPr>
              <a:t>)</a:t>
            </a:r>
            <a:r>
              <a:rPr lang="zh-CN" altLang="en-US" sz="2400" b="1" dirty="0" smtClean="0">
                <a:solidFill>
                  <a:srgbClr val="000000"/>
                </a:solidFill>
                <a:latin typeface="Times New Roman" pitchFamily="18" charset="0"/>
                <a:ea typeface="楷体" pitchFamily="49" charset="-122"/>
                <a:sym typeface="Symbol"/>
              </a:rPr>
              <a:t>晶</a:t>
            </a:r>
            <a:r>
              <a:rPr lang="zh-CN" altLang="en-US" sz="2400" b="1" dirty="0">
                <a:solidFill>
                  <a:srgbClr val="000000"/>
                </a:solidFill>
                <a:latin typeface="Times New Roman" pitchFamily="18" charset="0"/>
                <a:ea typeface="楷体" pitchFamily="49" charset="-122"/>
                <a:sym typeface="Symbol"/>
              </a:rPr>
              <a:t>粒生长的</a:t>
            </a:r>
            <a:r>
              <a:rPr lang="en-US" altLang="zh-CN" sz="2400" b="1" dirty="0">
                <a:solidFill>
                  <a:srgbClr val="000000"/>
                </a:solidFill>
                <a:latin typeface="Times New Roman" pitchFamily="18" charset="0"/>
                <a:ea typeface="楷体" pitchFamily="49" charset="-122"/>
                <a:sym typeface="Symbol"/>
              </a:rPr>
              <a:t>Monte Carlo </a:t>
            </a:r>
            <a:r>
              <a:rPr lang="zh-CN" altLang="en-US" sz="2400" b="1" dirty="0">
                <a:solidFill>
                  <a:srgbClr val="000000"/>
                </a:solidFill>
                <a:latin typeface="Times New Roman" pitchFamily="18" charset="0"/>
                <a:ea typeface="楷体" pitchFamily="49" charset="-122"/>
                <a:sym typeface="Symbol"/>
              </a:rPr>
              <a:t>模拟结果。</a:t>
            </a:r>
          </a:p>
        </p:txBody>
      </p:sp>
      <p:sp>
        <p:nvSpPr>
          <p:cNvPr id="11" name="灯片编号占位符 3"/>
          <p:cNvSpPr>
            <a:spLocks noGrp="1"/>
          </p:cNvSpPr>
          <p:nvPr>
            <p:ph type="sldNum" sz="quarter" idx="12"/>
          </p:nvPr>
        </p:nvSpPr>
        <p:spPr>
          <a:xfrm>
            <a:off x="84138" y="6242050"/>
            <a:ext cx="982662" cy="488950"/>
          </a:xfrm>
        </p:spPr>
        <p:txBody>
          <a:bodyPr/>
          <a:lstStyle/>
          <a:p>
            <a:pPr>
              <a:defRPr/>
            </a:pPr>
            <a:fld id="{F4888A3A-80DA-4FBC-88DF-83FA6B7B708A}" type="slidenum">
              <a:rPr lang="zh-CN" altLang="zh-CN" smtClean="0"/>
              <a:pPr>
                <a:defRPr/>
              </a:pPr>
              <a:t>104</a:t>
            </a:fld>
            <a:endParaRPr lang="zh-CN" altLang="zh-C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ppt_x"/>
                                          </p:val>
                                        </p:tav>
                                        <p:tav tm="100000">
                                          <p:val>
                                            <p:strVal val="#ppt_x"/>
                                          </p:val>
                                        </p:tav>
                                      </p:tavLst>
                                    </p:anim>
                                    <p:anim calcmode="lin" valueType="num">
                                      <p:cBhvr additive="base">
                                        <p:cTn id="1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84138" y="6242050"/>
            <a:ext cx="982662" cy="488950"/>
          </a:xfrm>
        </p:spPr>
        <p:txBody>
          <a:bodyPr/>
          <a:lstStyle/>
          <a:p>
            <a:pPr>
              <a:defRPr/>
            </a:pPr>
            <a:fld id="{F4888A3A-80DA-4FBC-88DF-83FA6B7B708A}" type="slidenum">
              <a:rPr lang="zh-CN" altLang="zh-CN" smtClean="0"/>
              <a:pPr>
                <a:defRPr/>
              </a:pPr>
              <a:t>105</a:t>
            </a:fld>
            <a:endParaRPr lang="zh-CN" altLang="zh-CN" dirty="0"/>
          </a:p>
        </p:txBody>
      </p:sp>
      <p:sp>
        <p:nvSpPr>
          <p:cNvPr id="48131" name="Line 5"/>
          <p:cNvSpPr>
            <a:spLocks noChangeShapeType="1"/>
          </p:cNvSpPr>
          <p:nvPr/>
        </p:nvSpPr>
        <p:spPr bwMode="auto">
          <a:xfrm>
            <a:off x="0" y="762000"/>
            <a:ext cx="7916863" cy="0"/>
          </a:xfrm>
          <a:prstGeom prst="line">
            <a:avLst/>
          </a:prstGeom>
          <a:noFill/>
          <a:ln w="12700">
            <a:solidFill>
              <a:srgbClr val="FF9900"/>
            </a:solidFill>
            <a:miter lim="800000"/>
            <a:headEnd/>
            <a:tailEnd/>
          </a:ln>
          <a:effectLst>
            <a:prstShdw prst="shdw17" dist="17961" dir="2700000">
              <a:srgbClr val="995C00"/>
            </a:prstShdw>
          </a:effectLst>
        </p:spPr>
        <p:txBody>
          <a:bodyPr lIns="90000" tIns="46800" rIns="90000" bIns="46800"/>
          <a:lstStyle/>
          <a:p>
            <a:endParaRPr lang="zh-CN" altLang="en-US"/>
          </a:p>
        </p:txBody>
      </p:sp>
      <p:sp>
        <p:nvSpPr>
          <p:cNvPr id="48132" name="矩形 9"/>
          <p:cNvSpPr>
            <a:spLocks noChangeArrowheads="1"/>
          </p:cNvSpPr>
          <p:nvPr/>
        </p:nvSpPr>
        <p:spPr bwMode="auto">
          <a:xfrm>
            <a:off x="228600" y="228600"/>
            <a:ext cx="4330700" cy="523875"/>
          </a:xfrm>
          <a:prstGeom prst="rect">
            <a:avLst/>
          </a:prstGeom>
          <a:noFill/>
          <a:ln w="9525">
            <a:noFill/>
            <a:miter lim="800000"/>
            <a:headEnd/>
            <a:tailEnd/>
          </a:ln>
        </p:spPr>
        <p:txBody>
          <a:bodyPr wrap="none">
            <a:spAutoFit/>
          </a:bodyPr>
          <a:lstStyle/>
          <a:p>
            <a:r>
              <a:rPr lang="en-US" altLang="zh-CN" sz="2800" b="1">
                <a:solidFill>
                  <a:srgbClr val="333300"/>
                </a:solidFill>
                <a:latin typeface="Times New Roman" pitchFamily="18" charset="0"/>
                <a:ea typeface="楷体" pitchFamily="49" charset="-122"/>
              </a:rPr>
              <a:t>2.4 </a:t>
            </a:r>
            <a:r>
              <a:rPr lang="zh-CN" altLang="en-US" sz="2800" b="1">
                <a:solidFill>
                  <a:srgbClr val="333300"/>
                </a:solidFill>
                <a:latin typeface="Times New Roman" pitchFamily="18" charset="0"/>
                <a:ea typeface="楷体" pitchFamily="49" charset="-122"/>
              </a:rPr>
              <a:t>蒙特卡洛方法计算步骤</a:t>
            </a:r>
            <a:endParaRPr lang="zh-CN" altLang="en-US" sz="2800"/>
          </a:p>
        </p:txBody>
      </p:sp>
      <p:sp>
        <p:nvSpPr>
          <p:cNvPr id="6" name="Rectangle 4"/>
          <p:cNvSpPr>
            <a:spLocks noChangeArrowheads="1"/>
          </p:cNvSpPr>
          <p:nvPr/>
        </p:nvSpPr>
        <p:spPr bwMode="auto">
          <a:xfrm>
            <a:off x="250825" y="1185208"/>
            <a:ext cx="8642350" cy="1938992"/>
          </a:xfrm>
          <a:prstGeom prst="rect">
            <a:avLst/>
          </a:prstGeom>
          <a:noFill/>
          <a:ln w="9525">
            <a:noFill/>
            <a:miter lim="800000"/>
            <a:headEnd/>
            <a:tailEnd/>
          </a:ln>
        </p:spPr>
        <p:txBody>
          <a:bodyPr>
            <a:spAutoFit/>
          </a:bodyPr>
          <a:lstStyle/>
          <a:p>
            <a:pPr algn="just"/>
            <a:r>
              <a:rPr lang="en-US" altLang="zh-CN" sz="2400" b="1" dirty="0">
                <a:solidFill>
                  <a:srgbClr val="000000"/>
                </a:solidFill>
                <a:latin typeface="Times New Roman" pitchFamily="18" charset="0"/>
                <a:ea typeface="楷体" pitchFamily="49" charset="-122"/>
                <a:sym typeface="Symbol"/>
              </a:rPr>
              <a:t>Potts </a:t>
            </a:r>
            <a:r>
              <a:rPr lang="zh-CN" altLang="en-US" sz="2400" b="1" dirty="0">
                <a:solidFill>
                  <a:srgbClr val="000000"/>
                </a:solidFill>
                <a:latin typeface="Times New Roman" pitchFamily="18" charset="0"/>
                <a:ea typeface="楷体" pitchFamily="49" charset="-122"/>
                <a:sym typeface="Symbol"/>
              </a:rPr>
              <a:t>模型的应用例子：石墨表面上氦原子的吸附。由于石墨表面原子的蜂巢形排列，氦原子容易吸附在蜂巢形格子的中心位置上，该体系是</a:t>
            </a:r>
            <a:r>
              <a:rPr lang="en-US" altLang="zh-CN" sz="2400" b="1" dirty="0" smtClean="0">
                <a:solidFill>
                  <a:srgbClr val="000000"/>
                </a:solidFill>
                <a:latin typeface="Times New Roman" pitchFamily="18" charset="0"/>
                <a:ea typeface="楷体" pitchFamily="49" charset="-122"/>
                <a:sym typeface="Symbol"/>
              </a:rPr>
              <a:t>q=3 </a:t>
            </a:r>
            <a:r>
              <a:rPr lang="zh-CN" altLang="en-US" sz="2400" b="1" dirty="0">
                <a:solidFill>
                  <a:srgbClr val="000000"/>
                </a:solidFill>
                <a:latin typeface="Times New Roman" pitchFamily="18" charset="0"/>
                <a:ea typeface="楷体" pitchFamily="49" charset="-122"/>
                <a:sym typeface="Symbol"/>
              </a:rPr>
              <a:t>的情形。进一步可以考虑</a:t>
            </a:r>
            <a:r>
              <a:rPr lang="en-US" altLang="zh-CN" sz="2400" b="1" dirty="0">
                <a:solidFill>
                  <a:srgbClr val="000000"/>
                </a:solidFill>
                <a:latin typeface="Times New Roman" pitchFamily="18" charset="0"/>
                <a:ea typeface="楷体" pitchFamily="49" charset="-122"/>
                <a:sym typeface="Symbol"/>
              </a:rPr>
              <a:t>C</a:t>
            </a:r>
            <a:r>
              <a:rPr lang="en-US" altLang="zh-CN" sz="2400" b="1" baseline="-25000" dirty="0">
                <a:solidFill>
                  <a:srgbClr val="000000"/>
                </a:solidFill>
                <a:latin typeface="Times New Roman" pitchFamily="18" charset="0"/>
                <a:ea typeface="楷体" pitchFamily="49" charset="-122"/>
                <a:sym typeface="Symbol"/>
              </a:rPr>
              <a:t>60</a:t>
            </a:r>
            <a:r>
              <a:rPr lang="zh-CN" altLang="en-US" sz="2400" b="1" dirty="0">
                <a:solidFill>
                  <a:srgbClr val="000000"/>
                </a:solidFill>
                <a:latin typeface="Times New Roman" pitchFamily="18" charset="0"/>
                <a:ea typeface="楷体" pitchFamily="49" charset="-122"/>
                <a:sym typeface="Symbol"/>
              </a:rPr>
              <a:t>分子在清洁表面的吸附，由于分子的对称性，排列后的畴空间取向可以有多种。</a:t>
            </a:r>
          </a:p>
        </p:txBody>
      </p:sp>
      <p:pic>
        <p:nvPicPr>
          <p:cNvPr id="7" name="Picture 5"/>
          <p:cNvPicPr>
            <a:picLocks noChangeAspect="1" noChangeArrowheads="1"/>
          </p:cNvPicPr>
          <p:nvPr/>
        </p:nvPicPr>
        <p:blipFill>
          <a:blip r:embed="rId2" cstate="print"/>
          <a:srcRect/>
          <a:stretch>
            <a:fillRect/>
          </a:stretch>
        </p:blipFill>
        <p:spPr bwMode="auto">
          <a:xfrm>
            <a:off x="1371600" y="2808338"/>
            <a:ext cx="6335713" cy="2906662"/>
          </a:xfrm>
          <a:prstGeom prst="rect">
            <a:avLst/>
          </a:prstGeom>
          <a:noFill/>
          <a:ln w="9525">
            <a:noFill/>
            <a:miter lim="800000"/>
            <a:headEnd/>
            <a:tailEnd/>
          </a:ln>
        </p:spPr>
      </p:pic>
      <p:sp>
        <p:nvSpPr>
          <p:cNvPr id="8" name="Rectangle 6"/>
          <p:cNvSpPr>
            <a:spLocks noChangeArrowheads="1"/>
          </p:cNvSpPr>
          <p:nvPr/>
        </p:nvSpPr>
        <p:spPr bwMode="auto">
          <a:xfrm>
            <a:off x="838200" y="5680075"/>
            <a:ext cx="7772400" cy="830997"/>
          </a:xfrm>
          <a:prstGeom prst="rect">
            <a:avLst/>
          </a:prstGeom>
          <a:solidFill>
            <a:schemeClr val="bg1"/>
          </a:solidFill>
          <a:ln w="9525">
            <a:noFill/>
            <a:miter lim="800000"/>
            <a:headEnd/>
            <a:tailEnd/>
          </a:ln>
        </p:spPr>
        <p:txBody>
          <a:bodyPr wrap="square">
            <a:spAutoFit/>
          </a:bodyPr>
          <a:lstStyle/>
          <a:p>
            <a:r>
              <a:rPr lang="zh-CN" altLang="en-US" sz="2400" b="1" dirty="0">
                <a:solidFill>
                  <a:srgbClr val="000000"/>
                </a:solidFill>
                <a:latin typeface="Times New Roman" pitchFamily="18" charset="0"/>
                <a:ea typeface="楷体" pitchFamily="49" charset="-122"/>
                <a:sym typeface="Symbol"/>
              </a:rPr>
              <a:t>用扫描隧道显微镜观察到在低温下吸附于表面上的</a:t>
            </a:r>
            <a:r>
              <a:rPr lang="en-US" altLang="zh-CN" sz="2400" b="1" dirty="0">
                <a:solidFill>
                  <a:srgbClr val="000000"/>
                </a:solidFill>
                <a:latin typeface="Times New Roman" pitchFamily="18" charset="0"/>
                <a:ea typeface="楷体" pitchFamily="49" charset="-122"/>
                <a:sym typeface="Symbol"/>
              </a:rPr>
              <a:t>C</a:t>
            </a:r>
            <a:r>
              <a:rPr lang="en-US" altLang="zh-CN" sz="2400" b="1" baseline="-25000" dirty="0">
                <a:solidFill>
                  <a:srgbClr val="000000"/>
                </a:solidFill>
                <a:latin typeface="Times New Roman" pitchFamily="18" charset="0"/>
                <a:ea typeface="楷体" pitchFamily="49" charset="-122"/>
                <a:sym typeface="Symbol"/>
              </a:rPr>
              <a:t>60</a:t>
            </a:r>
            <a:r>
              <a:rPr lang="zh-CN" altLang="en-US" sz="2400" b="1" dirty="0">
                <a:solidFill>
                  <a:srgbClr val="000000"/>
                </a:solidFill>
                <a:latin typeface="Times New Roman" pitchFamily="18" charset="0"/>
                <a:ea typeface="楷体" pitchFamily="49" charset="-122"/>
                <a:sym typeface="Symbol"/>
              </a:rPr>
              <a:t>分子，由于分子取向不同所形成的两种取向的畴边界。</a:t>
            </a:r>
          </a:p>
        </p:txBody>
      </p:sp>
      <p:sp>
        <p:nvSpPr>
          <p:cNvPr id="9" name="Rectangle 4"/>
          <p:cNvSpPr>
            <a:spLocks noChangeArrowheads="1"/>
          </p:cNvSpPr>
          <p:nvPr/>
        </p:nvSpPr>
        <p:spPr bwMode="auto">
          <a:xfrm>
            <a:off x="107950" y="838200"/>
            <a:ext cx="9036050" cy="461665"/>
          </a:xfrm>
          <a:prstGeom prst="rect">
            <a:avLst/>
          </a:prstGeom>
          <a:noFill/>
          <a:ln w="9525">
            <a:noFill/>
            <a:miter lim="800000"/>
            <a:headEnd/>
            <a:tailEnd/>
          </a:ln>
        </p:spPr>
        <p:txBody>
          <a:bodyPr>
            <a:spAutoFit/>
          </a:bodyPr>
          <a:lstStyle/>
          <a:p>
            <a:r>
              <a:rPr lang="en-US" altLang="zh-CN" sz="2400" b="1" dirty="0" smtClean="0">
                <a:solidFill>
                  <a:srgbClr val="FF0000"/>
                </a:solidFill>
                <a:latin typeface="Times New Roman" pitchFamily="18" charset="0"/>
                <a:ea typeface="楷体" pitchFamily="49" charset="-122"/>
                <a:sym typeface="Symbol"/>
              </a:rPr>
              <a:t>q </a:t>
            </a:r>
            <a:r>
              <a:rPr lang="zh-CN" altLang="en-US" sz="2400" b="1" dirty="0" smtClean="0">
                <a:solidFill>
                  <a:srgbClr val="FF0000"/>
                </a:solidFill>
                <a:latin typeface="Times New Roman" pitchFamily="18" charset="0"/>
                <a:ea typeface="楷体" pitchFamily="49" charset="-122"/>
                <a:sym typeface="Symbol"/>
              </a:rPr>
              <a:t>态</a:t>
            </a:r>
            <a:r>
              <a:rPr lang="en-US" altLang="zh-CN" sz="2400" b="1" dirty="0" smtClean="0">
                <a:solidFill>
                  <a:srgbClr val="FF0000"/>
                </a:solidFill>
                <a:latin typeface="Times New Roman" pitchFamily="18" charset="0"/>
                <a:ea typeface="楷体" pitchFamily="49" charset="-122"/>
                <a:sym typeface="Symbol"/>
              </a:rPr>
              <a:t>Potts </a:t>
            </a:r>
            <a:r>
              <a:rPr lang="zh-CN" altLang="en-US" sz="2400" b="1" dirty="0" smtClean="0">
                <a:solidFill>
                  <a:srgbClr val="FF0000"/>
                </a:solidFill>
                <a:latin typeface="Times New Roman" pitchFamily="18" charset="0"/>
                <a:ea typeface="楷体" pitchFamily="49" charset="-122"/>
                <a:sym typeface="Symbol"/>
              </a:rPr>
              <a:t>模型</a:t>
            </a:r>
            <a:endParaRPr lang="zh-CN" altLang="en-US" sz="2400" b="1" dirty="0">
              <a:solidFill>
                <a:srgbClr val="FF0000"/>
              </a:solidFill>
              <a:latin typeface="Times New Roman" pitchFamily="18" charset="0"/>
              <a:ea typeface="楷体" pitchFamily="49" charset="-122"/>
              <a:sym typeface="Symbo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84138" y="6242050"/>
            <a:ext cx="1058862" cy="488950"/>
          </a:xfrm>
        </p:spPr>
        <p:txBody>
          <a:bodyPr/>
          <a:lstStyle/>
          <a:p>
            <a:pPr>
              <a:defRPr/>
            </a:pPr>
            <a:fld id="{363CBD5D-A393-422A-8866-43BEA55CCC70}" type="slidenum">
              <a:rPr lang="zh-CN" altLang="zh-CN" smtClean="0"/>
              <a:pPr>
                <a:defRPr/>
              </a:pPr>
              <a:t>106</a:t>
            </a:fld>
            <a:endParaRPr lang="zh-CN" altLang="zh-CN" dirty="0"/>
          </a:p>
        </p:txBody>
      </p:sp>
      <p:sp>
        <p:nvSpPr>
          <p:cNvPr id="17413" name="Line 5"/>
          <p:cNvSpPr>
            <a:spLocks noChangeShapeType="1"/>
          </p:cNvSpPr>
          <p:nvPr/>
        </p:nvSpPr>
        <p:spPr bwMode="auto">
          <a:xfrm>
            <a:off x="0" y="762000"/>
            <a:ext cx="7916863" cy="0"/>
          </a:xfrm>
          <a:prstGeom prst="line">
            <a:avLst/>
          </a:prstGeom>
          <a:noFill/>
          <a:ln w="12700">
            <a:solidFill>
              <a:srgbClr val="FF9900"/>
            </a:solidFill>
            <a:miter lim="800000"/>
            <a:headEnd/>
            <a:tailEnd/>
          </a:ln>
          <a:effectLst>
            <a:prstShdw prst="shdw17" dist="17961" dir="2700000">
              <a:srgbClr val="995C00"/>
            </a:prstShdw>
          </a:effectLst>
        </p:spPr>
        <p:txBody>
          <a:bodyPr lIns="90000" tIns="46800" rIns="90000" bIns="46800"/>
          <a:lstStyle/>
          <a:p>
            <a:endParaRPr lang="zh-CN" altLang="en-US"/>
          </a:p>
        </p:txBody>
      </p:sp>
      <p:sp>
        <p:nvSpPr>
          <p:cNvPr id="17414" name="矩形 9"/>
          <p:cNvSpPr>
            <a:spLocks noChangeArrowheads="1"/>
          </p:cNvSpPr>
          <p:nvPr/>
        </p:nvSpPr>
        <p:spPr bwMode="auto">
          <a:xfrm>
            <a:off x="228600" y="228600"/>
            <a:ext cx="4330700" cy="523875"/>
          </a:xfrm>
          <a:prstGeom prst="rect">
            <a:avLst/>
          </a:prstGeom>
          <a:noFill/>
          <a:ln w="9525">
            <a:noFill/>
            <a:miter lim="800000"/>
            <a:headEnd/>
            <a:tailEnd/>
          </a:ln>
        </p:spPr>
        <p:txBody>
          <a:bodyPr wrap="none">
            <a:spAutoFit/>
          </a:bodyPr>
          <a:lstStyle/>
          <a:p>
            <a:r>
              <a:rPr lang="en-US" altLang="zh-CN" sz="2800" b="1">
                <a:solidFill>
                  <a:srgbClr val="333300"/>
                </a:solidFill>
                <a:latin typeface="Times New Roman" pitchFamily="18" charset="0"/>
                <a:ea typeface="楷体" pitchFamily="49" charset="-122"/>
              </a:rPr>
              <a:t>2.4 </a:t>
            </a:r>
            <a:r>
              <a:rPr lang="zh-CN" altLang="en-US" sz="2800" b="1">
                <a:solidFill>
                  <a:srgbClr val="333300"/>
                </a:solidFill>
                <a:latin typeface="Times New Roman" pitchFamily="18" charset="0"/>
                <a:ea typeface="楷体" pitchFamily="49" charset="-122"/>
              </a:rPr>
              <a:t>蒙特卡洛方法计算步骤</a:t>
            </a:r>
            <a:endParaRPr lang="zh-CN" altLang="en-US" sz="2800"/>
          </a:p>
        </p:txBody>
      </p:sp>
      <p:sp>
        <p:nvSpPr>
          <p:cNvPr id="9" name="Rectangle 4"/>
          <p:cNvSpPr>
            <a:spLocks noChangeArrowheads="1"/>
          </p:cNvSpPr>
          <p:nvPr/>
        </p:nvSpPr>
        <p:spPr bwMode="auto">
          <a:xfrm>
            <a:off x="250825" y="1052513"/>
            <a:ext cx="1311385" cy="461665"/>
          </a:xfrm>
          <a:prstGeom prst="rect">
            <a:avLst/>
          </a:prstGeom>
          <a:noFill/>
          <a:ln w="9525">
            <a:noFill/>
            <a:miter lim="800000"/>
            <a:headEnd/>
            <a:tailEnd/>
          </a:ln>
        </p:spPr>
        <p:txBody>
          <a:bodyPr wrap="none">
            <a:spAutoFit/>
          </a:bodyPr>
          <a:lstStyle/>
          <a:p>
            <a:r>
              <a:rPr lang="en-US" altLang="zh-CN" sz="2400" b="1" dirty="0">
                <a:solidFill>
                  <a:srgbClr val="FF0000"/>
                </a:solidFill>
                <a:latin typeface="Times New Roman" pitchFamily="18" charset="0"/>
                <a:ea typeface="楷体" pitchFamily="49" charset="-122"/>
                <a:sym typeface="Symbol"/>
              </a:rPr>
              <a:t>XY </a:t>
            </a:r>
            <a:r>
              <a:rPr lang="zh-CN" altLang="en-US" sz="2400" b="1" dirty="0">
                <a:solidFill>
                  <a:srgbClr val="FF0000"/>
                </a:solidFill>
                <a:latin typeface="Times New Roman" pitchFamily="18" charset="0"/>
                <a:ea typeface="楷体" pitchFamily="49" charset="-122"/>
                <a:sym typeface="Symbol"/>
              </a:rPr>
              <a:t>模型</a:t>
            </a:r>
          </a:p>
        </p:txBody>
      </p:sp>
      <p:pic>
        <p:nvPicPr>
          <p:cNvPr id="10" name="Picture 5"/>
          <p:cNvPicPr>
            <a:picLocks noChangeAspect="1" noChangeArrowheads="1"/>
          </p:cNvPicPr>
          <p:nvPr/>
        </p:nvPicPr>
        <p:blipFill>
          <a:blip r:embed="rId3" cstate="print"/>
          <a:srcRect/>
          <a:stretch>
            <a:fillRect/>
          </a:stretch>
        </p:blipFill>
        <p:spPr bwMode="auto">
          <a:xfrm>
            <a:off x="5257800" y="2719388"/>
            <a:ext cx="3706813" cy="3805237"/>
          </a:xfrm>
          <a:prstGeom prst="rect">
            <a:avLst/>
          </a:prstGeom>
          <a:noFill/>
          <a:ln w="9525">
            <a:noFill/>
            <a:miter lim="800000"/>
            <a:headEnd/>
            <a:tailEnd/>
          </a:ln>
        </p:spPr>
      </p:pic>
      <p:graphicFrame>
        <p:nvGraphicFramePr>
          <p:cNvPr id="11" name="Object 6"/>
          <p:cNvGraphicFramePr>
            <a:graphicFrameLocks noChangeAspect="1"/>
          </p:cNvGraphicFramePr>
          <p:nvPr/>
        </p:nvGraphicFramePr>
        <p:xfrm>
          <a:off x="465138" y="1844675"/>
          <a:ext cx="8069262" cy="720725"/>
        </p:xfrm>
        <a:graphic>
          <a:graphicData uri="http://schemas.openxmlformats.org/presentationml/2006/ole">
            <p:oleObj spid="_x0000_s223236" name="Equation" r:id="rId4" imgW="3974760" imgH="355320" progId="Equation.DSMT4">
              <p:embed/>
            </p:oleObj>
          </a:graphicData>
        </a:graphic>
      </p:graphicFrame>
      <p:sp>
        <p:nvSpPr>
          <p:cNvPr id="12" name="Rectangle 7"/>
          <p:cNvSpPr>
            <a:spLocks noChangeArrowheads="1"/>
          </p:cNvSpPr>
          <p:nvPr/>
        </p:nvSpPr>
        <p:spPr bwMode="auto">
          <a:xfrm>
            <a:off x="1692275" y="908050"/>
            <a:ext cx="7200900" cy="830997"/>
          </a:xfrm>
          <a:prstGeom prst="rect">
            <a:avLst/>
          </a:prstGeom>
          <a:noFill/>
          <a:ln w="9525">
            <a:noFill/>
            <a:miter lim="800000"/>
            <a:headEnd/>
            <a:tailEnd/>
          </a:ln>
        </p:spPr>
        <p:txBody>
          <a:bodyPr>
            <a:spAutoFit/>
          </a:bodyPr>
          <a:lstStyle/>
          <a:p>
            <a:r>
              <a:rPr lang="zh-CN" altLang="en-US" sz="2400" b="1" dirty="0">
                <a:solidFill>
                  <a:srgbClr val="000000"/>
                </a:solidFill>
                <a:latin typeface="Times New Roman" pitchFamily="18" charset="0"/>
                <a:ea typeface="楷体" pitchFamily="49" charset="-122"/>
                <a:sym typeface="Symbol"/>
              </a:rPr>
              <a:t>也称平面转子模型，系统的自旋在格子平面上可旋转任意取向，零磁场下的</a:t>
            </a:r>
            <a:r>
              <a:rPr lang="en-US" altLang="zh-CN" sz="2400" b="1" dirty="0">
                <a:solidFill>
                  <a:srgbClr val="000000"/>
                </a:solidFill>
                <a:latin typeface="Times New Roman" pitchFamily="18" charset="0"/>
                <a:ea typeface="楷体" pitchFamily="49" charset="-122"/>
                <a:sym typeface="Symbol"/>
              </a:rPr>
              <a:t>Hamilton </a:t>
            </a:r>
            <a:r>
              <a:rPr lang="zh-CN" altLang="en-US" sz="2400" b="1" dirty="0">
                <a:solidFill>
                  <a:srgbClr val="000000"/>
                </a:solidFill>
                <a:latin typeface="Times New Roman" pitchFamily="18" charset="0"/>
                <a:ea typeface="楷体" pitchFamily="49" charset="-122"/>
                <a:sym typeface="Symbol"/>
              </a:rPr>
              <a:t>量为</a:t>
            </a:r>
          </a:p>
        </p:txBody>
      </p:sp>
      <p:sp>
        <p:nvSpPr>
          <p:cNvPr id="13" name="Rectangle 8"/>
          <p:cNvSpPr>
            <a:spLocks noChangeArrowheads="1"/>
          </p:cNvSpPr>
          <p:nvPr/>
        </p:nvSpPr>
        <p:spPr bwMode="auto">
          <a:xfrm>
            <a:off x="304801" y="3886200"/>
            <a:ext cx="5105399" cy="2308324"/>
          </a:xfrm>
          <a:prstGeom prst="rect">
            <a:avLst/>
          </a:prstGeom>
          <a:noFill/>
          <a:ln w="9525">
            <a:noFill/>
            <a:miter lim="800000"/>
            <a:headEnd/>
            <a:tailEnd/>
          </a:ln>
        </p:spPr>
        <p:txBody>
          <a:bodyPr wrap="square">
            <a:spAutoFit/>
          </a:bodyPr>
          <a:lstStyle/>
          <a:p>
            <a:pPr algn="just"/>
            <a:r>
              <a:rPr lang="zh-CN" altLang="en-US" sz="2400" b="1" dirty="0">
                <a:solidFill>
                  <a:srgbClr val="000000"/>
                </a:solidFill>
                <a:latin typeface="Times New Roman" pitchFamily="18" charset="0"/>
                <a:ea typeface="楷体" pitchFamily="49" charset="-122"/>
                <a:sym typeface="Symbol"/>
              </a:rPr>
              <a:t>正方格子上的两维模型</a:t>
            </a:r>
            <a:r>
              <a:rPr lang="en-US" altLang="zh-CN" sz="2400" b="1" dirty="0">
                <a:solidFill>
                  <a:srgbClr val="000000"/>
                </a:solidFill>
                <a:latin typeface="Times New Roman" pitchFamily="18" charset="0"/>
                <a:ea typeface="楷体" pitchFamily="49" charset="-122"/>
                <a:sym typeface="Symbol"/>
              </a:rPr>
              <a:t>:</a:t>
            </a:r>
          </a:p>
          <a:p>
            <a:pPr algn="just"/>
            <a:r>
              <a:rPr lang="en-US" altLang="zh-CN" sz="2400" b="1" dirty="0" smtClean="0">
                <a:solidFill>
                  <a:srgbClr val="000000"/>
                </a:solidFill>
                <a:latin typeface="Times New Roman" pitchFamily="18" charset="0"/>
                <a:ea typeface="楷体" pitchFamily="49" charset="-122"/>
                <a:sym typeface="Symbol"/>
              </a:rPr>
              <a:t>T&gt;0 </a:t>
            </a:r>
            <a:r>
              <a:rPr lang="zh-CN" altLang="en-US" sz="2400" b="1" dirty="0">
                <a:solidFill>
                  <a:srgbClr val="000000"/>
                </a:solidFill>
                <a:latin typeface="Times New Roman" pitchFamily="18" charset="0"/>
                <a:ea typeface="楷体" pitchFamily="49" charset="-122"/>
                <a:sym typeface="Symbol"/>
              </a:rPr>
              <a:t>时，</a:t>
            </a:r>
            <a:r>
              <a:rPr lang="en-US" altLang="zh-CN" sz="2400" b="1" dirty="0" smtClean="0">
                <a:solidFill>
                  <a:srgbClr val="000000"/>
                </a:solidFill>
                <a:latin typeface="Times New Roman" pitchFamily="18" charset="0"/>
                <a:ea typeface="楷体" pitchFamily="49" charset="-122"/>
                <a:sym typeface="Symbol"/>
              </a:rPr>
              <a:t>M=0</a:t>
            </a:r>
            <a:r>
              <a:rPr lang="zh-CN" altLang="en-US" sz="2400" b="1" dirty="0" smtClean="0">
                <a:solidFill>
                  <a:srgbClr val="000000"/>
                </a:solidFill>
                <a:latin typeface="Times New Roman" pitchFamily="18" charset="0"/>
                <a:ea typeface="楷体" pitchFamily="49" charset="-122"/>
                <a:sym typeface="Symbol"/>
              </a:rPr>
              <a:t>。</a:t>
            </a:r>
            <a:r>
              <a:rPr lang="zh-CN" altLang="en-US" sz="2400" b="1" dirty="0">
                <a:solidFill>
                  <a:srgbClr val="000000"/>
                </a:solidFill>
                <a:latin typeface="Times New Roman" pitchFamily="18" charset="0"/>
                <a:ea typeface="楷体" pitchFamily="49" charset="-122"/>
                <a:sym typeface="Symbol"/>
              </a:rPr>
              <a:t>在某一温度</a:t>
            </a:r>
            <a:r>
              <a:rPr lang="en-US" altLang="zh-CN" sz="2400" b="1" dirty="0">
                <a:solidFill>
                  <a:srgbClr val="000000"/>
                </a:solidFill>
                <a:latin typeface="Times New Roman" pitchFamily="18" charset="0"/>
                <a:ea typeface="楷体" pitchFamily="49" charset="-122"/>
                <a:sym typeface="Symbol"/>
              </a:rPr>
              <a:t>T</a:t>
            </a:r>
            <a:r>
              <a:rPr lang="en-US" altLang="zh-CN" sz="2400" b="1" baseline="-25000" dirty="0">
                <a:solidFill>
                  <a:srgbClr val="000000"/>
                </a:solidFill>
                <a:latin typeface="Times New Roman" pitchFamily="18" charset="0"/>
                <a:ea typeface="楷体" pitchFamily="49" charset="-122"/>
                <a:sym typeface="Symbol"/>
              </a:rPr>
              <a:t>KT</a:t>
            </a:r>
            <a:r>
              <a:rPr lang="zh-CN" altLang="en-US" sz="2400" b="1" dirty="0">
                <a:solidFill>
                  <a:srgbClr val="000000"/>
                </a:solidFill>
                <a:latin typeface="Times New Roman" pitchFamily="18" charset="0"/>
                <a:ea typeface="楷体" pitchFamily="49" charset="-122"/>
                <a:sym typeface="Symbol"/>
              </a:rPr>
              <a:t>下将发生</a:t>
            </a:r>
            <a:r>
              <a:rPr lang="en-US" altLang="zh-CN" sz="2400" b="1" dirty="0" smtClean="0">
                <a:solidFill>
                  <a:srgbClr val="000000"/>
                </a:solidFill>
                <a:latin typeface="Times New Roman" pitchFamily="18" charset="0"/>
                <a:ea typeface="楷体" pitchFamily="49" charset="-122"/>
                <a:sym typeface="Symbol"/>
              </a:rPr>
              <a:t>Kosterlitz-Thouless (</a:t>
            </a:r>
            <a:r>
              <a:rPr lang="en-US" altLang="zh-CN" sz="2400" b="1" dirty="0">
                <a:solidFill>
                  <a:srgbClr val="000000"/>
                </a:solidFill>
                <a:latin typeface="Times New Roman" pitchFamily="18" charset="0"/>
                <a:ea typeface="楷体" pitchFamily="49" charset="-122"/>
                <a:sym typeface="Symbol"/>
              </a:rPr>
              <a:t>KT)</a:t>
            </a:r>
            <a:r>
              <a:rPr lang="zh-CN" altLang="en-US" sz="2400" b="1" dirty="0">
                <a:solidFill>
                  <a:srgbClr val="000000"/>
                </a:solidFill>
                <a:latin typeface="Times New Roman" pitchFamily="18" charset="0"/>
                <a:ea typeface="楷体" pitchFamily="49" charset="-122"/>
                <a:sym typeface="Symbol"/>
              </a:rPr>
              <a:t>相变</a:t>
            </a:r>
            <a:r>
              <a:rPr lang="en-US" altLang="zh-CN" sz="2400" b="1" dirty="0">
                <a:solidFill>
                  <a:srgbClr val="000000"/>
                </a:solidFill>
                <a:latin typeface="Times New Roman" pitchFamily="18" charset="0"/>
                <a:ea typeface="楷体" pitchFamily="49" charset="-122"/>
                <a:sym typeface="Symbol"/>
              </a:rPr>
              <a:t>.</a:t>
            </a:r>
            <a:r>
              <a:rPr lang="zh-CN" altLang="en-US" sz="2400" b="1" dirty="0">
                <a:solidFill>
                  <a:srgbClr val="000000"/>
                </a:solidFill>
                <a:latin typeface="Times New Roman" pitchFamily="18" charset="0"/>
                <a:ea typeface="楷体" pitchFamily="49" charset="-122"/>
                <a:sym typeface="Symbol"/>
              </a:rPr>
              <a:t>它是一种在无长程有</a:t>
            </a:r>
            <a:r>
              <a:rPr lang="zh-CN" altLang="en-US" sz="2400" b="1" dirty="0" smtClean="0">
                <a:solidFill>
                  <a:srgbClr val="000000"/>
                </a:solidFill>
                <a:latin typeface="Times New Roman" pitchFamily="18" charset="0"/>
                <a:ea typeface="楷体" pitchFamily="49" charset="-122"/>
                <a:sym typeface="Symbol"/>
              </a:rPr>
              <a:t>序系</a:t>
            </a:r>
            <a:r>
              <a:rPr lang="zh-CN" altLang="en-US" sz="2400" b="1" dirty="0">
                <a:solidFill>
                  <a:srgbClr val="000000"/>
                </a:solidFill>
                <a:latin typeface="Times New Roman" pitchFamily="18" charset="0"/>
                <a:ea typeface="楷体" pitchFamily="49" charset="-122"/>
                <a:sym typeface="Symbol"/>
              </a:rPr>
              <a:t>统中发现的一种拓扑有序，此时系统可以存在一种亚稳态，自旋的排列形成涡旋。</a:t>
            </a:r>
          </a:p>
        </p:txBody>
      </p:sp>
      <p:sp>
        <p:nvSpPr>
          <p:cNvPr id="14" name="Rectangle 11"/>
          <p:cNvSpPr>
            <a:spLocks noChangeArrowheads="1"/>
          </p:cNvSpPr>
          <p:nvPr/>
        </p:nvSpPr>
        <p:spPr bwMode="auto">
          <a:xfrm>
            <a:off x="900113" y="3433763"/>
            <a:ext cx="3708400" cy="461665"/>
          </a:xfrm>
          <a:prstGeom prst="rect">
            <a:avLst/>
          </a:prstGeom>
          <a:noFill/>
          <a:ln w="9525">
            <a:noFill/>
            <a:miter lim="800000"/>
            <a:headEnd/>
            <a:tailEnd/>
          </a:ln>
        </p:spPr>
        <p:txBody>
          <a:bodyPr>
            <a:spAutoFit/>
          </a:bodyPr>
          <a:lstStyle/>
          <a:p>
            <a:r>
              <a:rPr lang="zh-CN" altLang="en-US" sz="2400" b="1" dirty="0">
                <a:solidFill>
                  <a:srgbClr val="000000"/>
                </a:solidFill>
                <a:latin typeface="Times New Roman" pitchFamily="18" charset="0"/>
                <a:ea typeface="楷体" pitchFamily="49" charset="-122"/>
                <a:sym typeface="Symbol"/>
              </a:rPr>
              <a:t>自旋矢量与</a:t>
            </a:r>
            <a:r>
              <a:rPr lang="en-US" altLang="zh-CN" sz="2400" b="1" i="1" dirty="0">
                <a:solidFill>
                  <a:srgbClr val="000000"/>
                </a:solidFill>
                <a:latin typeface="Times New Roman" pitchFamily="18" charset="0"/>
                <a:ea typeface="楷体" pitchFamily="49" charset="-122"/>
                <a:sym typeface="Symbol"/>
              </a:rPr>
              <a:t>x</a:t>
            </a:r>
            <a:r>
              <a:rPr lang="en-US" altLang="zh-CN" sz="2400" b="1" dirty="0">
                <a:solidFill>
                  <a:srgbClr val="000000"/>
                </a:solidFill>
                <a:latin typeface="Times New Roman" pitchFamily="18" charset="0"/>
                <a:ea typeface="楷体" pitchFamily="49" charset="-122"/>
                <a:sym typeface="Symbol"/>
              </a:rPr>
              <a:t> </a:t>
            </a:r>
            <a:r>
              <a:rPr lang="zh-CN" altLang="en-US" sz="2400" b="1" dirty="0">
                <a:solidFill>
                  <a:srgbClr val="000000"/>
                </a:solidFill>
                <a:latin typeface="Times New Roman" pitchFamily="18" charset="0"/>
                <a:ea typeface="楷体" pitchFamily="49" charset="-122"/>
                <a:sym typeface="Symbol"/>
              </a:rPr>
              <a:t>轴的夹角</a:t>
            </a:r>
          </a:p>
        </p:txBody>
      </p:sp>
      <p:graphicFrame>
        <p:nvGraphicFramePr>
          <p:cNvPr id="15" name="Object 12"/>
          <p:cNvGraphicFramePr>
            <a:graphicFrameLocks noChangeAspect="1"/>
          </p:cNvGraphicFramePr>
          <p:nvPr/>
        </p:nvGraphicFramePr>
        <p:xfrm>
          <a:off x="655638" y="2593975"/>
          <a:ext cx="3513137" cy="547688"/>
        </p:xfrm>
        <a:graphic>
          <a:graphicData uri="http://schemas.openxmlformats.org/presentationml/2006/ole">
            <p:oleObj spid="_x0000_s223237" name="Equation" r:id="rId5" imgW="1549080" imgH="241200" progId="Equation.DSMT4">
              <p:embed/>
            </p:oleObj>
          </a:graphicData>
        </a:graphic>
      </p:graphicFrame>
      <p:grpSp>
        <p:nvGrpSpPr>
          <p:cNvPr id="16" name="Group 20"/>
          <p:cNvGrpSpPr>
            <a:grpSpLocks/>
          </p:cNvGrpSpPr>
          <p:nvPr/>
        </p:nvGrpSpPr>
        <p:grpSpPr bwMode="auto">
          <a:xfrm>
            <a:off x="6299200" y="2779713"/>
            <a:ext cx="719138" cy="719137"/>
            <a:chOff x="3923" y="1661"/>
            <a:chExt cx="453" cy="453"/>
          </a:xfrm>
        </p:grpSpPr>
        <p:sp>
          <p:nvSpPr>
            <p:cNvPr id="17" name="Oval 17"/>
            <p:cNvSpPr>
              <a:spLocks noChangeArrowheads="1"/>
            </p:cNvSpPr>
            <p:nvPr/>
          </p:nvSpPr>
          <p:spPr bwMode="auto">
            <a:xfrm>
              <a:off x="3923" y="1661"/>
              <a:ext cx="453" cy="453"/>
            </a:xfrm>
            <a:prstGeom prst="ellipse">
              <a:avLst/>
            </a:prstGeom>
            <a:noFill/>
            <a:ln w="25400">
              <a:solidFill>
                <a:srgbClr val="FF0000"/>
              </a:solidFill>
              <a:round/>
              <a:headEnd/>
              <a:tailEnd/>
            </a:ln>
          </p:spPr>
          <p:txBody>
            <a:bodyPr wrap="none" anchor="ctr"/>
            <a:lstStyle/>
            <a:p>
              <a:endParaRPr lang="zh-CN" altLang="en-US"/>
            </a:p>
          </p:txBody>
        </p:sp>
        <p:graphicFrame>
          <p:nvGraphicFramePr>
            <p:cNvPr id="18" name="Object 18"/>
            <p:cNvGraphicFramePr>
              <a:graphicFrameLocks noChangeAspect="1"/>
            </p:cNvGraphicFramePr>
            <p:nvPr/>
          </p:nvGraphicFramePr>
          <p:xfrm>
            <a:off x="4059" y="1797"/>
            <a:ext cx="180" cy="180"/>
          </p:xfrm>
          <a:graphic>
            <a:graphicData uri="http://schemas.openxmlformats.org/presentationml/2006/ole">
              <p:oleObj spid="_x0000_s223238" name="Equation" r:id="rId6" imgW="139680" imgH="139680" progId="Equation.DSMT4">
                <p:embed/>
              </p:oleObj>
            </a:graphicData>
          </a:graphic>
        </p:graphicFrame>
      </p:grpSp>
      <p:grpSp>
        <p:nvGrpSpPr>
          <p:cNvPr id="19" name="Group 27"/>
          <p:cNvGrpSpPr>
            <a:grpSpLocks/>
          </p:cNvGrpSpPr>
          <p:nvPr/>
        </p:nvGrpSpPr>
        <p:grpSpPr bwMode="auto">
          <a:xfrm>
            <a:off x="5868988" y="4148138"/>
            <a:ext cx="719137" cy="719137"/>
            <a:chOff x="3652" y="2523"/>
            <a:chExt cx="453" cy="453"/>
          </a:xfrm>
        </p:grpSpPr>
        <p:sp>
          <p:nvSpPr>
            <p:cNvPr id="20" name="Oval 13"/>
            <p:cNvSpPr>
              <a:spLocks noChangeArrowheads="1"/>
            </p:cNvSpPr>
            <p:nvPr/>
          </p:nvSpPr>
          <p:spPr bwMode="auto">
            <a:xfrm>
              <a:off x="3652" y="2523"/>
              <a:ext cx="453" cy="453"/>
            </a:xfrm>
            <a:prstGeom prst="ellipse">
              <a:avLst/>
            </a:prstGeom>
            <a:noFill/>
            <a:ln w="25400">
              <a:solidFill>
                <a:srgbClr val="00FF00"/>
              </a:solidFill>
              <a:round/>
              <a:headEnd/>
              <a:tailEnd/>
            </a:ln>
          </p:spPr>
          <p:txBody>
            <a:bodyPr wrap="none" anchor="ctr"/>
            <a:lstStyle/>
            <a:p>
              <a:endParaRPr lang="zh-CN" altLang="en-US"/>
            </a:p>
          </p:txBody>
        </p:sp>
        <p:graphicFrame>
          <p:nvGraphicFramePr>
            <p:cNvPr id="21" name="Object 19"/>
            <p:cNvGraphicFramePr>
              <a:graphicFrameLocks noChangeAspect="1"/>
            </p:cNvGraphicFramePr>
            <p:nvPr/>
          </p:nvGraphicFramePr>
          <p:xfrm>
            <a:off x="3742" y="2687"/>
            <a:ext cx="273" cy="199"/>
          </p:xfrm>
          <a:graphic>
            <a:graphicData uri="http://schemas.openxmlformats.org/presentationml/2006/ole">
              <p:oleObj spid="_x0000_s223239" name="Equation" r:id="rId7" imgW="139680" imgH="101520" progId="Equation.DSMT4">
                <p:embed/>
              </p:oleObj>
            </a:graphicData>
          </a:graphic>
        </p:graphicFrame>
      </p:grpSp>
      <p:grpSp>
        <p:nvGrpSpPr>
          <p:cNvPr id="22" name="Group 21"/>
          <p:cNvGrpSpPr>
            <a:grpSpLocks/>
          </p:cNvGrpSpPr>
          <p:nvPr/>
        </p:nvGrpSpPr>
        <p:grpSpPr bwMode="auto">
          <a:xfrm>
            <a:off x="5580063" y="5013325"/>
            <a:ext cx="719137" cy="719138"/>
            <a:chOff x="3923" y="1661"/>
            <a:chExt cx="453" cy="453"/>
          </a:xfrm>
        </p:grpSpPr>
        <p:sp>
          <p:nvSpPr>
            <p:cNvPr id="23" name="Oval 22"/>
            <p:cNvSpPr>
              <a:spLocks noChangeArrowheads="1"/>
            </p:cNvSpPr>
            <p:nvPr/>
          </p:nvSpPr>
          <p:spPr bwMode="auto">
            <a:xfrm>
              <a:off x="3923" y="1661"/>
              <a:ext cx="453" cy="453"/>
            </a:xfrm>
            <a:prstGeom prst="ellipse">
              <a:avLst/>
            </a:prstGeom>
            <a:noFill/>
            <a:ln w="25400">
              <a:solidFill>
                <a:srgbClr val="FF0000"/>
              </a:solidFill>
              <a:round/>
              <a:headEnd/>
              <a:tailEnd/>
            </a:ln>
          </p:spPr>
          <p:txBody>
            <a:bodyPr wrap="none" anchor="ctr"/>
            <a:lstStyle/>
            <a:p>
              <a:endParaRPr lang="zh-CN" altLang="en-US"/>
            </a:p>
          </p:txBody>
        </p:sp>
        <p:graphicFrame>
          <p:nvGraphicFramePr>
            <p:cNvPr id="24" name="Object 23"/>
            <p:cNvGraphicFramePr>
              <a:graphicFrameLocks noChangeAspect="1"/>
            </p:cNvGraphicFramePr>
            <p:nvPr/>
          </p:nvGraphicFramePr>
          <p:xfrm>
            <a:off x="4059" y="1797"/>
            <a:ext cx="180" cy="180"/>
          </p:xfrm>
          <a:graphic>
            <a:graphicData uri="http://schemas.openxmlformats.org/presentationml/2006/ole">
              <p:oleObj spid="_x0000_s223240" name="Equation" r:id="rId8" imgW="139680" imgH="139680" progId="Equation.DSMT4">
                <p:embed/>
              </p:oleObj>
            </a:graphicData>
          </a:graphic>
        </p:graphicFrame>
      </p:grpSp>
      <p:grpSp>
        <p:nvGrpSpPr>
          <p:cNvPr id="25" name="Group 24"/>
          <p:cNvGrpSpPr>
            <a:grpSpLocks/>
          </p:cNvGrpSpPr>
          <p:nvPr/>
        </p:nvGrpSpPr>
        <p:grpSpPr bwMode="auto">
          <a:xfrm>
            <a:off x="7956550" y="4005263"/>
            <a:ext cx="719138" cy="719137"/>
            <a:chOff x="3923" y="1661"/>
            <a:chExt cx="453" cy="453"/>
          </a:xfrm>
        </p:grpSpPr>
        <p:sp>
          <p:nvSpPr>
            <p:cNvPr id="26" name="Oval 25"/>
            <p:cNvSpPr>
              <a:spLocks noChangeArrowheads="1"/>
            </p:cNvSpPr>
            <p:nvPr/>
          </p:nvSpPr>
          <p:spPr bwMode="auto">
            <a:xfrm>
              <a:off x="3923" y="1661"/>
              <a:ext cx="453" cy="453"/>
            </a:xfrm>
            <a:prstGeom prst="ellipse">
              <a:avLst/>
            </a:prstGeom>
            <a:noFill/>
            <a:ln w="25400">
              <a:solidFill>
                <a:srgbClr val="FF0000"/>
              </a:solidFill>
              <a:round/>
              <a:headEnd/>
              <a:tailEnd/>
            </a:ln>
          </p:spPr>
          <p:txBody>
            <a:bodyPr wrap="none" anchor="ctr"/>
            <a:lstStyle/>
            <a:p>
              <a:endParaRPr lang="zh-CN" altLang="en-US"/>
            </a:p>
          </p:txBody>
        </p:sp>
        <p:graphicFrame>
          <p:nvGraphicFramePr>
            <p:cNvPr id="27" name="Object 26"/>
            <p:cNvGraphicFramePr>
              <a:graphicFrameLocks noChangeAspect="1"/>
            </p:cNvGraphicFramePr>
            <p:nvPr/>
          </p:nvGraphicFramePr>
          <p:xfrm>
            <a:off x="4059" y="1797"/>
            <a:ext cx="180" cy="180"/>
          </p:xfrm>
          <a:graphic>
            <a:graphicData uri="http://schemas.openxmlformats.org/presentationml/2006/ole">
              <p:oleObj spid="_x0000_s223241" name="Equation" r:id="rId9" imgW="139680" imgH="139680" progId="Equation.DSMT4">
                <p:embed/>
              </p:oleObj>
            </a:graphicData>
          </a:graphic>
        </p:graphicFrame>
      </p:grpSp>
      <p:grpSp>
        <p:nvGrpSpPr>
          <p:cNvPr id="28" name="Group 28"/>
          <p:cNvGrpSpPr>
            <a:grpSpLocks/>
          </p:cNvGrpSpPr>
          <p:nvPr/>
        </p:nvGrpSpPr>
        <p:grpSpPr bwMode="auto">
          <a:xfrm>
            <a:off x="6875463" y="4867275"/>
            <a:ext cx="719137" cy="719138"/>
            <a:chOff x="3652" y="2523"/>
            <a:chExt cx="453" cy="453"/>
          </a:xfrm>
        </p:grpSpPr>
        <p:sp>
          <p:nvSpPr>
            <p:cNvPr id="29" name="Oval 29"/>
            <p:cNvSpPr>
              <a:spLocks noChangeArrowheads="1"/>
            </p:cNvSpPr>
            <p:nvPr/>
          </p:nvSpPr>
          <p:spPr bwMode="auto">
            <a:xfrm>
              <a:off x="3652" y="2523"/>
              <a:ext cx="453" cy="453"/>
            </a:xfrm>
            <a:prstGeom prst="ellipse">
              <a:avLst/>
            </a:prstGeom>
            <a:noFill/>
            <a:ln w="25400">
              <a:solidFill>
                <a:srgbClr val="00FF00"/>
              </a:solidFill>
              <a:round/>
              <a:headEnd/>
              <a:tailEnd/>
            </a:ln>
          </p:spPr>
          <p:txBody>
            <a:bodyPr wrap="none" anchor="ctr"/>
            <a:lstStyle/>
            <a:p>
              <a:endParaRPr lang="zh-CN" altLang="en-US"/>
            </a:p>
          </p:txBody>
        </p:sp>
        <p:graphicFrame>
          <p:nvGraphicFramePr>
            <p:cNvPr id="30" name="Object 30"/>
            <p:cNvGraphicFramePr>
              <a:graphicFrameLocks noChangeAspect="1"/>
            </p:cNvGraphicFramePr>
            <p:nvPr/>
          </p:nvGraphicFramePr>
          <p:xfrm>
            <a:off x="3742" y="2687"/>
            <a:ext cx="273" cy="199"/>
          </p:xfrm>
          <a:graphic>
            <a:graphicData uri="http://schemas.openxmlformats.org/presentationml/2006/ole">
              <p:oleObj spid="_x0000_s223242" name="Equation" r:id="rId10" imgW="139680" imgH="101520" progId="Equation.DSMT4">
                <p:embed/>
              </p:oleObj>
            </a:graphicData>
          </a:graphic>
        </p:graphicFrame>
      </p:grpSp>
      <p:grpSp>
        <p:nvGrpSpPr>
          <p:cNvPr id="31" name="Group 31"/>
          <p:cNvGrpSpPr>
            <a:grpSpLocks/>
          </p:cNvGrpSpPr>
          <p:nvPr/>
        </p:nvGrpSpPr>
        <p:grpSpPr bwMode="auto">
          <a:xfrm>
            <a:off x="7669213" y="4581525"/>
            <a:ext cx="719137" cy="719138"/>
            <a:chOff x="3652" y="2523"/>
            <a:chExt cx="453" cy="453"/>
          </a:xfrm>
        </p:grpSpPr>
        <p:sp>
          <p:nvSpPr>
            <p:cNvPr id="32" name="Oval 32"/>
            <p:cNvSpPr>
              <a:spLocks noChangeArrowheads="1"/>
            </p:cNvSpPr>
            <p:nvPr/>
          </p:nvSpPr>
          <p:spPr bwMode="auto">
            <a:xfrm>
              <a:off x="3652" y="2523"/>
              <a:ext cx="453" cy="453"/>
            </a:xfrm>
            <a:prstGeom prst="ellipse">
              <a:avLst/>
            </a:prstGeom>
            <a:noFill/>
            <a:ln w="25400">
              <a:solidFill>
                <a:srgbClr val="00FF00"/>
              </a:solidFill>
              <a:round/>
              <a:headEnd/>
              <a:tailEnd/>
            </a:ln>
          </p:spPr>
          <p:txBody>
            <a:bodyPr wrap="none" anchor="ctr"/>
            <a:lstStyle/>
            <a:p>
              <a:endParaRPr lang="zh-CN" altLang="en-US"/>
            </a:p>
          </p:txBody>
        </p:sp>
        <p:graphicFrame>
          <p:nvGraphicFramePr>
            <p:cNvPr id="33" name="Object 33"/>
            <p:cNvGraphicFramePr>
              <a:graphicFrameLocks noChangeAspect="1"/>
            </p:cNvGraphicFramePr>
            <p:nvPr/>
          </p:nvGraphicFramePr>
          <p:xfrm>
            <a:off x="3742" y="2687"/>
            <a:ext cx="273" cy="199"/>
          </p:xfrm>
          <a:graphic>
            <a:graphicData uri="http://schemas.openxmlformats.org/presentationml/2006/ole">
              <p:oleObj spid="_x0000_s223243" name="Equation" r:id="rId11" imgW="139680" imgH="101520" progId="Equation.DSMT4">
                <p:embed/>
              </p:oleObj>
            </a:graphicData>
          </a:graphic>
        </p:graphicFrame>
      </p:grpSp>
      <p:sp>
        <p:nvSpPr>
          <p:cNvPr id="34" name="AutoShape 35"/>
          <p:cNvSpPr>
            <a:spLocks noChangeArrowheads="1"/>
          </p:cNvSpPr>
          <p:nvPr/>
        </p:nvSpPr>
        <p:spPr bwMode="auto">
          <a:xfrm>
            <a:off x="1979613" y="3141663"/>
            <a:ext cx="215900" cy="287337"/>
          </a:xfrm>
          <a:prstGeom prst="downArrow">
            <a:avLst>
              <a:gd name="adj1" fmla="val 50000"/>
              <a:gd name="adj2" fmla="val 33272"/>
            </a:avLst>
          </a:prstGeom>
          <a:solidFill>
            <a:srgbClr val="CCFFCC"/>
          </a:solidFill>
          <a:ln w="50800">
            <a:solidFill>
              <a:srgbClr val="008000"/>
            </a:solidFill>
            <a:miter lim="800000"/>
            <a:headEnd/>
            <a:tailEnd/>
          </a:ln>
        </p:spPr>
        <p:txBody>
          <a:bodyPr vert="eaVert" wrap="none" anchor="ct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1" presetClass="entr" presetSubtype="0" fill="hold" nodeType="clickEffect">
                                  <p:stCondLst>
                                    <p:cond delay="0"/>
                                  </p:stCondLst>
                                  <p:iterate type="lt">
                                    <p:tmPct val="5000"/>
                                  </p:iterate>
                                  <p:childTnLst>
                                    <p:set>
                                      <p:cBhvr>
                                        <p:cTn id="12" dur="1" fill="hold">
                                          <p:stCondLst>
                                            <p:cond delay="0"/>
                                          </p:stCondLst>
                                        </p:cTn>
                                        <p:tgtEl>
                                          <p:spTgt spid="10"/>
                                        </p:tgtEl>
                                        <p:attrNameLst>
                                          <p:attrName>style.visibility</p:attrName>
                                        </p:attrNameLst>
                                      </p:cBhvr>
                                      <p:to>
                                        <p:strVal val="visible"/>
                                      </p:to>
                                    </p:set>
                                    <p:anim calcmode="lin" valueType="num">
                                      <p:cBhvr>
                                        <p:cTn id="13" dur="1000" fill="hold"/>
                                        <p:tgtEl>
                                          <p:spTgt spid="10"/>
                                        </p:tgtEl>
                                        <p:attrNameLst>
                                          <p:attrName>ppt_w</p:attrName>
                                        </p:attrNameLst>
                                      </p:cBhvr>
                                      <p:tavLst>
                                        <p:tav tm="0">
                                          <p:val>
                                            <p:fltVal val="0"/>
                                          </p:val>
                                        </p:tav>
                                        <p:tav tm="100000">
                                          <p:val>
                                            <p:strVal val="#ppt_w"/>
                                          </p:val>
                                        </p:tav>
                                      </p:tavLst>
                                    </p:anim>
                                    <p:anim calcmode="lin" valueType="num">
                                      <p:cBhvr>
                                        <p:cTn id="14" dur="1000" fill="hold"/>
                                        <p:tgtEl>
                                          <p:spTgt spid="10"/>
                                        </p:tgtEl>
                                        <p:attrNameLst>
                                          <p:attrName>ppt_h</p:attrName>
                                        </p:attrNameLst>
                                      </p:cBhvr>
                                      <p:tavLst>
                                        <p:tav tm="0">
                                          <p:val>
                                            <p:fltVal val="0"/>
                                          </p:val>
                                        </p:tav>
                                        <p:tav tm="100000">
                                          <p:val>
                                            <p:strVal val="#ppt_h"/>
                                          </p:val>
                                        </p:tav>
                                      </p:tavLst>
                                    </p:anim>
                                    <p:anim calcmode="lin" valueType="num">
                                      <p:cBhvr>
                                        <p:cTn id="15" dur="1000" fill="hold"/>
                                        <p:tgtEl>
                                          <p:spTgt spid="10"/>
                                        </p:tgtEl>
                                        <p:attrNameLst>
                                          <p:attrName>style.rotation</p:attrName>
                                        </p:attrNameLst>
                                      </p:cBhvr>
                                      <p:tavLst>
                                        <p:tav tm="0">
                                          <p:val>
                                            <p:fltVal val="90"/>
                                          </p:val>
                                        </p:tav>
                                        <p:tav tm="100000">
                                          <p:val>
                                            <p:fltVal val="0"/>
                                          </p:val>
                                        </p:tav>
                                      </p:tavLst>
                                    </p:anim>
                                    <p:animEffect transition="in" filter="fade">
                                      <p:cBhvr>
                                        <p:cTn id="16" dur="1000"/>
                                        <p:tgtEl>
                                          <p:spTgt spid="10"/>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19"/>
                                        </p:tgtEl>
                                        <p:attrNameLst>
                                          <p:attrName>style.visibility</p:attrName>
                                        </p:attrNameLst>
                                      </p:cBhvr>
                                      <p:to>
                                        <p:strVal val="visible"/>
                                      </p:to>
                                    </p:set>
                                    <p:anim calcmode="lin" valueType="num">
                                      <p:cBhvr additive="base">
                                        <p:cTn id="21" dur="500" fill="hold"/>
                                        <p:tgtEl>
                                          <p:spTgt spid="19"/>
                                        </p:tgtEl>
                                        <p:attrNameLst>
                                          <p:attrName>ppt_x</p:attrName>
                                        </p:attrNameLst>
                                      </p:cBhvr>
                                      <p:tavLst>
                                        <p:tav tm="0">
                                          <p:val>
                                            <p:strVal val="#ppt_x"/>
                                          </p:val>
                                        </p:tav>
                                        <p:tav tm="100000">
                                          <p:val>
                                            <p:strVal val="#ppt_x"/>
                                          </p:val>
                                        </p:tav>
                                      </p:tavLst>
                                    </p:anim>
                                    <p:anim calcmode="lin" valueType="num">
                                      <p:cBhvr additive="base">
                                        <p:cTn id="22" dur="500" fill="hold"/>
                                        <p:tgtEl>
                                          <p:spTgt spid="19"/>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28"/>
                                        </p:tgtEl>
                                        <p:attrNameLst>
                                          <p:attrName>style.visibility</p:attrName>
                                        </p:attrNameLst>
                                      </p:cBhvr>
                                      <p:to>
                                        <p:strVal val="visible"/>
                                      </p:to>
                                    </p:set>
                                    <p:anim calcmode="lin" valueType="num">
                                      <p:cBhvr additive="base">
                                        <p:cTn id="25" dur="500" fill="hold"/>
                                        <p:tgtEl>
                                          <p:spTgt spid="28"/>
                                        </p:tgtEl>
                                        <p:attrNameLst>
                                          <p:attrName>ppt_x</p:attrName>
                                        </p:attrNameLst>
                                      </p:cBhvr>
                                      <p:tavLst>
                                        <p:tav tm="0">
                                          <p:val>
                                            <p:strVal val="#ppt_x"/>
                                          </p:val>
                                        </p:tav>
                                        <p:tav tm="100000">
                                          <p:val>
                                            <p:strVal val="#ppt_x"/>
                                          </p:val>
                                        </p:tav>
                                      </p:tavLst>
                                    </p:anim>
                                    <p:anim calcmode="lin" valueType="num">
                                      <p:cBhvr additive="base">
                                        <p:cTn id="26" dur="500" fill="hold"/>
                                        <p:tgtEl>
                                          <p:spTgt spid="28"/>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31"/>
                                        </p:tgtEl>
                                        <p:attrNameLst>
                                          <p:attrName>style.visibility</p:attrName>
                                        </p:attrNameLst>
                                      </p:cBhvr>
                                      <p:to>
                                        <p:strVal val="visible"/>
                                      </p:to>
                                    </p:set>
                                    <p:anim calcmode="lin" valueType="num">
                                      <p:cBhvr additive="base">
                                        <p:cTn id="29" dur="500" fill="hold"/>
                                        <p:tgtEl>
                                          <p:spTgt spid="31"/>
                                        </p:tgtEl>
                                        <p:attrNameLst>
                                          <p:attrName>ppt_x</p:attrName>
                                        </p:attrNameLst>
                                      </p:cBhvr>
                                      <p:tavLst>
                                        <p:tav tm="0">
                                          <p:val>
                                            <p:strVal val="#ppt_x"/>
                                          </p:val>
                                        </p:tav>
                                        <p:tav tm="100000">
                                          <p:val>
                                            <p:strVal val="#ppt_x"/>
                                          </p:val>
                                        </p:tav>
                                      </p:tavLst>
                                    </p:anim>
                                    <p:anim calcmode="lin" valueType="num">
                                      <p:cBhvr additive="base">
                                        <p:cTn id="30"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 presetClass="entr" presetSubtype="16" fill="hold" nodeType="clickEffect">
                                  <p:stCondLst>
                                    <p:cond delay="0"/>
                                  </p:stCondLst>
                                  <p:childTnLst>
                                    <p:set>
                                      <p:cBhvr>
                                        <p:cTn id="34" dur="1" fill="hold">
                                          <p:stCondLst>
                                            <p:cond delay="0"/>
                                          </p:stCondLst>
                                        </p:cTn>
                                        <p:tgtEl>
                                          <p:spTgt spid="22"/>
                                        </p:tgtEl>
                                        <p:attrNameLst>
                                          <p:attrName>style.visibility</p:attrName>
                                        </p:attrNameLst>
                                      </p:cBhvr>
                                      <p:to>
                                        <p:strVal val="visible"/>
                                      </p:to>
                                    </p:set>
                                    <p:animEffect transition="in" filter="box(in)">
                                      <p:cBhvr>
                                        <p:cTn id="35" dur="500"/>
                                        <p:tgtEl>
                                          <p:spTgt spid="22"/>
                                        </p:tgtEl>
                                      </p:cBhvr>
                                    </p:animEffect>
                                  </p:childTnLst>
                                </p:cTn>
                              </p:par>
                              <p:par>
                                <p:cTn id="36" presetID="4" presetClass="entr" presetSubtype="16" fill="hold" nodeType="withEffect">
                                  <p:stCondLst>
                                    <p:cond delay="0"/>
                                  </p:stCondLst>
                                  <p:childTnLst>
                                    <p:set>
                                      <p:cBhvr>
                                        <p:cTn id="37" dur="1" fill="hold">
                                          <p:stCondLst>
                                            <p:cond delay="0"/>
                                          </p:stCondLst>
                                        </p:cTn>
                                        <p:tgtEl>
                                          <p:spTgt spid="25"/>
                                        </p:tgtEl>
                                        <p:attrNameLst>
                                          <p:attrName>style.visibility</p:attrName>
                                        </p:attrNameLst>
                                      </p:cBhvr>
                                      <p:to>
                                        <p:strVal val="visible"/>
                                      </p:to>
                                    </p:set>
                                    <p:animEffect transition="in" filter="box(in)">
                                      <p:cBhvr>
                                        <p:cTn id="38" dur="500"/>
                                        <p:tgtEl>
                                          <p:spTgt spid="25"/>
                                        </p:tgtEl>
                                      </p:cBhvr>
                                    </p:animEffect>
                                  </p:childTnLst>
                                </p:cTn>
                              </p:par>
                              <p:par>
                                <p:cTn id="39" presetID="4" presetClass="entr" presetSubtype="16" fill="hold" nodeType="withEffect">
                                  <p:stCondLst>
                                    <p:cond delay="0"/>
                                  </p:stCondLst>
                                  <p:childTnLst>
                                    <p:set>
                                      <p:cBhvr>
                                        <p:cTn id="40" dur="1" fill="hold">
                                          <p:stCondLst>
                                            <p:cond delay="0"/>
                                          </p:stCondLst>
                                        </p:cTn>
                                        <p:tgtEl>
                                          <p:spTgt spid="16"/>
                                        </p:tgtEl>
                                        <p:attrNameLst>
                                          <p:attrName>style.visibility</p:attrName>
                                        </p:attrNameLst>
                                      </p:cBhvr>
                                      <p:to>
                                        <p:strVal val="visible"/>
                                      </p:to>
                                    </p:set>
                                    <p:animEffect transition="in" filter="box(in)">
                                      <p:cBhvr>
                                        <p:cTn id="41"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84138" y="6242050"/>
            <a:ext cx="982662" cy="488950"/>
          </a:xfrm>
        </p:spPr>
        <p:txBody>
          <a:bodyPr/>
          <a:lstStyle/>
          <a:p>
            <a:pPr>
              <a:defRPr/>
            </a:pPr>
            <a:fld id="{066A4EC0-37A8-49D9-88BF-1207AC86313C}" type="slidenum">
              <a:rPr lang="zh-CN" altLang="zh-CN" smtClean="0"/>
              <a:pPr>
                <a:defRPr/>
              </a:pPr>
              <a:t>107</a:t>
            </a:fld>
            <a:endParaRPr lang="zh-CN" altLang="zh-CN" dirty="0"/>
          </a:p>
        </p:txBody>
      </p:sp>
      <p:sp>
        <p:nvSpPr>
          <p:cNvPr id="49155" name="Line 5"/>
          <p:cNvSpPr>
            <a:spLocks noChangeShapeType="1"/>
          </p:cNvSpPr>
          <p:nvPr/>
        </p:nvSpPr>
        <p:spPr bwMode="auto">
          <a:xfrm>
            <a:off x="0" y="762000"/>
            <a:ext cx="7916863" cy="0"/>
          </a:xfrm>
          <a:prstGeom prst="line">
            <a:avLst/>
          </a:prstGeom>
          <a:noFill/>
          <a:ln w="12700">
            <a:solidFill>
              <a:srgbClr val="FF9900"/>
            </a:solidFill>
            <a:miter lim="800000"/>
            <a:headEnd/>
            <a:tailEnd/>
          </a:ln>
          <a:effectLst>
            <a:prstShdw prst="shdw17" dist="17961" dir="2700000">
              <a:srgbClr val="995C00"/>
            </a:prstShdw>
          </a:effectLst>
        </p:spPr>
        <p:txBody>
          <a:bodyPr lIns="90000" tIns="46800" rIns="90000" bIns="46800"/>
          <a:lstStyle/>
          <a:p>
            <a:endParaRPr lang="zh-CN" altLang="en-US"/>
          </a:p>
        </p:txBody>
      </p:sp>
      <p:sp>
        <p:nvSpPr>
          <p:cNvPr id="49156" name="矩形 9"/>
          <p:cNvSpPr>
            <a:spLocks noChangeArrowheads="1"/>
          </p:cNvSpPr>
          <p:nvPr/>
        </p:nvSpPr>
        <p:spPr bwMode="auto">
          <a:xfrm>
            <a:off x="228600" y="228600"/>
            <a:ext cx="4330700" cy="523875"/>
          </a:xfrm>
          <a:prstGeom prst="rect">
            <a:avLst/>
          </a:prstGeom>
          <a:noFill/>
          <a:ln w="9525">
            <a:noFill/>
            <a:miter lim="800000"/>
            <a:headEnd/>
            <a:tailEnd/>
          </a:ln>
        </p:spPr>
        <p:txBody>
          <a:bodyPr wrap="none">
            <a:spAutoFit/>
          </a:bodyPr>
          <a:lstStyle/>
          <a:p>
            <a:r>
              <a:rPr lang="en-US" altLang="zh-CN" sz="2800" b="1">
                <a:solidFill>
                  <a:srgbClr val="333300"/>
                </a:solidFill>
                <a:latin typeface="Times New Roman" pitchFamily="18" charset="0"/>
                <a:ea typeface="楷体" pitchFamily="49" charset="-122"/>
              </a:rPr>
              <a:t>2.4 </a:t>
            </a:r>
            <a:r>
              <a:rPr lang="zh-CN" altLang="en-US" sz="2800" b="1">
                <a:solidFill>
                  <a:srgbClr val="333300"/>
                </a:solidFill>
                <a:latin typeface="Times New Roman" pitchFamily="18" charset="0"/>
                <a:ea typeface="楷体" pitchFamily="49" charset="-122"/>
              </a:rPr>
              <a:t>蒙特卡洛方法计算步骤</a:t>
            </a:r>
            <a:endParaRPr lang="zh-CN" altLang="en-US" sz="2800"/>
          </a:p>
        </p:txBody>
      </p:sp>
      <p:sp>
        <p:nvSpPr>
          <p:cNvPr id="6" name="Rectangle 4"/>
          <p:cNvSpPr>
            <a:spLocks noChangeArrowheads="1"/>
          </p:cNvSpPr>
          <p:nvPr/>
        </p:nvSpPr>
        <p:spPr bwMode="auto">
          <a:xfrm>
            <a:off x="107950" y="1150203"/>
            <a:ext cx="8858250" cy="830997"/>
          </a:xfrm>
          <a:prstGeom prst="rect">
            <a:avLst/>
          </a:prstGeom>
          <a:noFill/>
          <a:ln w="9525">
            <a:noFill/>
            <a:miter lim="800000"/>
            <a:headEnd/>
            <a:tailEnd/>
          </a:ln>
        </p:spPr>
        <p:txBody>
          <a:bodyPr>
            <a:spAutoFit/>
          </a:bodyPr>
          <a:lstStyle/>
          <a:p>
            <a:r>
              <a:rPr lang="zh-CN" altLang="en-US" sz="2400" b="1" dirty="0">
                <a:solidFill>
                  <a:srgbClr val="000000"/>
                </a:solidFill>
                <a:latin typeface="Times New Roman" pitchFamily="18" charset="0"/>
                <a:ea typeface="楷体" pitchFamily="49" charset="-122"/>
                <a:sym typeface="Symbol"/>
              </a:rPr>
              <a:t>在相变温度以上，涡旋是自由的。在相变温度之下，自旋涡旋是成对出现的，并且对于 </a:t>
            </a:r>
            <a:r>
              <a:rPr lang="en-US" altLang="zh-CN" sz="2400" b="1" dirty="0">
                <a:solidFill>
                  <a:srgbClr val="000000"/>
                </a:solidFill>
                <a:latin typeface="Times New Roman" pitchFamily="18" charset="0"/>
                <a:ea typeface="楷体" pitchFamily="49" charset="-122"/>
                <a:sym typeface="Symbol"/>
              </a:rPr>
              <a:t>T&lt;T</a:t>
            </a:r>
            <a:r>
              <a:rPr lang="en-US" altLang="zh-CN" sz="2400" b="1" baseline="-25000" dirty="0">
                <a:solidFill>
                  <a:srgbClr val="000000"/>
                </a:solidFill>
                <a:latin typeface="Times New Roman" pitchFamily="18" charset="0"/>
                <a:ea typeface="楷体" pitchFamily="49" charset="-122"/>
                <a:sym typeface="Symbol"/>
              </a:rPr>
              <a:t>KT</a:t>
            </a:r>
            <a:r>
              <a:rPr lang="zh-CN" altLang="en-US" sz="2400" b="1" dirty="0">
                <a:solidFill>
                  <a:srgbClr val="000000"/>
                </a:solidFill>
                <a:latin typeface="Times New Roman" pitchFamily="18" charset="0"/>
                <a:ea typeface="楷体" pitchFamily="49" charset="-122"/>
                <a:sym typeface="Symbol"/>
              </a:rPr>
              <a:t>的所有温度系统都和 </a:t>
            </a:r>
            <a:r>
              <a:rPr lang="en-US" altLang="zh-CN" sz="2400" b="1" dirty="0">
                <a:solidFill>
                  <a:srgbClr val="000000"/>
                </a:solidFill>
                <a:latin typeface="Times New Roman" pitchFamily="18" charset="0"/>
                <a:ea typeface="楷体" pitchFamily="49" charset="-122"/>
                <a:sym typeface="Symbol"/>
              </a:rPr>
              <a:t>T=T</a:t>
            </a:r>
            <a:r>
              <a:rPr lang="en-US" altLang="zh-CN" sz="2400" b="1" baseline="-25000" dirty="0">
                <a:solidFill>
                  <a:srgbClr val="000000"/>
                </a:solidFill>
                <a:latin typeface="Times New Roman" pitchFamily="18" charset="0"/>
                <a:ea typeface="楷体" pitchFamily="49" charset="-122"/>
                <a:sym typeface="Symbol"/>
              </a:rPr>
              <a:t>KT</a:t>
            </a:r>
            <a:r>
              <a:rPr lang="zh-CN" altLang="en-US" sz="2400" b="1" dirty="0">
                <a:solidFill>
                  <a:srgbClr val="000000"/>
                </a:solidFill>
                <a:latin typeface="Times New Roman" pitchFamily="18" charset="0"/>
                <a:ea typeface="楷体" pitchFamily="49" charset="-122"/>
                <a:sym typeface="Symbol"/>
              </a:rPr>
              <a:t>时一样。</a:t>
            </a:r>
          </a:p>
        </p:txBody>
      </p:sp>
      <p:sp>
        <p:nvSpPr>
          <p:cNvPr id="7" name="Rectangle 7"/>
          <p:cNvSpPr>
            <a:spLocks noChangeArrowheads="1"/>
          </p:cNvSpPr>
          <p:nvPr/>
        </p:nvSpPr>
        <p:spPr bwMode="auto">
          <a:xfrm>
            <a:off x="107950" y="2521803"/>
            <a:ext cx="8964613" cy="830997"/>
          </a:xfrm>
          <a:prstGeom prst="rect">
            <a:avLst/>
          </a:prstGeom>
          <a:noFill/>
          <a:ln w="9525">
            <a:noFill/>
            <a:miter lim="800000"/>
            <a:headEnd/>
            <a:tailEnd/>
          </a:ln>
        </p:spPr>
        <p:txBody>
          <a:bodyPr>
            <a:spAutoFit/>
          </a:bodyPr>
          <a:lstStyle/>
          <a:p>
            <a:pPr algn="just"/>
            <a:r>
              <a:rPr lang="en-US" altLang="zh-CN" sz="2400" b="1" dirty="0" smtClean="0">
                <a:solidFill>
                  <a:srgbClr val="000000"/>
                </a:solidFill>
                <a:latin typeface="Times New Roman" pitchFamily="18" charset="0"/>
                <a:ea typeface="楷体" pitchFamily="49" charset="-122"/>
                <a:sym typeface="Symbol"/>
              </a:rPr>
              <a:t>(1)</a:t>
            </a:r>
            <a:r>
              <a:rPr lang="zh-CN" altLang="en-US" sz="2400" b="1" dirty="0" smtClean="0">
                <a:solidFill>
                  <a:srgbClr val="000000"/>
                </a:solidFill>
                <a:latin typeface="Times New Roman" pitchFamily="18" charset="0"/>
                <a:ea typeface="楷体" pitchFamily="49" charset="-122"/>
                <a:sym typeface="Symbol"/>
              </a:rPr>
              <a:t>选</a:t>
            </a:r>
            <a:r>
              <a:rPr lang="zh-CN" altLang="en-US" sz="2400" b="1" dirty="0">
                <a:solidFill>
                  <a:srgbClr val="000000"/>
                </a:solidFill>
                <a:latin typeface="Times New Roman" pitchFamily="18" charset="0"/>
                <a:ea typeface="楷体" pitchFamily="49" charset="-122"/>
                <a:sym typeface="Symbol"/>
              </a:rPr>
              <a:t>取系统的初始构型为高</a:t>
            </a:r>
            <a:r>
              <a:rPr lang="zh-CN" altLang="en-US" sz="2400" b="1" dirty="0" smtClean="0">
                <a:solidFill>
                  <a:srgbClr val="000000"/>
                </a:solidFill>
                <a:latin typeface="Times New Roman" pitchFamily="18" charset="0"/>
                <a:ea typeface="楷体" pitchFamily="49" charset="-122"/>
                <a:sym typeface="Symbol"/>
              </a:rPr>
              <a:t>温</a:t>
            </a:r>
            <a:r>
              <a:rPr lang="en-US" altLang="zh-CN" sz="2400" b="1" dirty="0" smtClean="0">
                <a:solidFill>
                  <a:srgbClr val="000000"/>
                </a:solidFill>
                <a:latin typeface="Times New Roman" pitchFamily="18" charset="0"/>
                <a:ea typeface="楷体" pitchFamily="49" charset="-122"/>
                <a:sym typeface="Symbol"/>
              </a:rPr>
              <a:t>(T=∞)</a:t>
            </a:r>
            <a:r>
              <a:rPr lang="zh-CN" altLang="en-US" sz="2400" b="1" dirty="0" smtClean="0">
                <a:solidFill>
                  <a:srgbClr val="000000"/>
                </a:solidFill>
                <a:latin typeface="Times New Roman" pitchFamily="18" charset="0"/>
                <a:ea typeface="楷体" pitchFamily="49" charset="-122"/>
                <a:sym typeface="Symbol"/>
              </a:rPr>
              <a:t>下</a:t>
            </a:r>
            <a:r>
              <a:rPr lang="zh-CN" altLang="en-US" sz="2400" b="1" dirty="0">
                <a:solidFill>
                  <a:srgbClr val="000000"/>
                </a:solidFill>
                <a:latin typeface="Times New Roman" pitchFamily="18" charset="0"/>
                <a:ea typeface="楷体" pitchFamily="49" charset="-122"/>
                <a:sym typeface="Symbol"/>
              </a:rPr>
              <a:t>的完全无序排列，即格点上的每个自旋方向是随机选取的。</a:t>
            </a:r>
          </a:p>
        </p:txBody>
      </p:sp>
      <p:sp>
        <p:nvSpPr>
          <p:cNvPr id="8" name="Rectangle 8"/>
          <p:cNvSpPr>
            <a:spLocks noChangeArrowheads="1"/>
          </p:cNvSpPr>
          <p:nvPr/>
        </p:nvSpPr>
        <p:spPr bwMode="auto">
          <a:xfrm>
            <a:off x="107950" y="3371671"/>
            <a:ext cx="8964613" cy="1200329"/>
          </a:xfrm>
          <a:prstGeom prst="rect">
            <a:avLst/>
          </a:prstGeom>
          <a:noFill/>
          <a:ln w="9525">
            <a:noFill/>
            <a:miter lim="800000"/>
            <a:headEnd/>
            <a:tailEnd/>
          </a:ln>
        </p:spPr>
        <p:txBody>
          <a:bodyPr>
            <a:spAutoFit/>
          </a:bodyPr>
          <a:lstStyle/>
          <a:p>
            <a:pPr algn="just"/>
            <a:r>
              <a:rPr lang="en-US" altLang="zh-CN" sz="2400" b="1" dirty="0" smtClean="0">
                <a:solidFill>
                  <a:srgbClr val="000000"/>
                </a:solidFill>
                <a:latin typeface="Times New Roman" pitchFamily="18" charset="0"/>
                <a:ea typeface="楷体" pitchFamily="49" charset="-122"/>
                <a:sym typeface="Symbol"/>
              </a:rPr>
              <a:t>(2)</a:t>
            </a:r>
            <a:r>
              <a:rPr lang="zh-CN" altLang="en-US" sz="2400" b="1" dirty="0" smtClean="0">
                <a:solidFill>
                  <a:srgbClr val="000000"/>
                </a:solidFill>
                <a:latin typeface="Times New Roman" pitchFamily="18" charset="0"/>
                <a:ea typeface="楷体" pitchFamily="49" charset="-122"/>
                <a:sym typeface="Symbol"/>
              </a:rPr>
              <a:t>急</a:t>
            </a:r>
            <a:r>
              <a:rPr lang="zh-CN" altLang="en-US" sz="2400" b="1" dirty="0">
                <a:solidFill>
                  <a:srgbClr val="000000"/>
                </a:solidFill>
                <a:latin typeface="Times New Roman" pitchFamily="18" charset="0"/>
                <a:ea typeface="楷体" pitchFamily="49" charset="-122"/>
                <a:sym typeface="Symbol"/>
              </a:rPr>
              <a:t>速降温至</a:t>
            </a:r>
            <a:r>
              <a:rPr lang="en-US" altLang="zh-CN" sz="2400" b="1" dirty="0" smtClean="0">
                <a:solidFill>
                  <a:srgbClr val="000000"/>
                </a:solidFill>
                <a:latin typeface="Times New Roman" pitchFamily="18" charset="0"/>
                <a:ea typeface="楷体" pitchFamily="49" charset="-122"/>
                <a:sym typeface="Symbol"/>
              </a:rPr>
              <a:t>T~0</a:t>
            </a:r>
            <a:r>
              <a:rPr lang="zh-CN" altLang="en-US" sz="2400" b="1" dirty="0" smtClean="0">
                <a:solidFill>
                  <a:srgbClr val="000000"/>
                </a:solidFill>
                <a:latin typeface="Times New Roman" pitchFamily="18" charset="0"/>
                <a:ea typeface="楷体" pitchFamily="49" charset="-122"/>
                <a:sym typeface="Symbol"/>
              </a:rPr>
              <a:t>，</a:t>
            </a:r>
            <a:r>
              <a:rPr lang="zh-CN" altLang="en-US" sz="2400" b="1" dirty="0">
                <a:solidFill>
                  <a:srgbClr val="000000"/>
                </a:solidFill>
                <a:latin typeface="Times New Roman" pitchFamily="18" charset="0"/>
                <a:ea typeface="楷体" pitchFamily="49" charset="-122"/>
                <a:sym typeface="Symbol"/>
              </a:rPr>
              <a:t>改变</a:t>
            </a:r>
            <a:r>
              <a:rPr lang="en-US" altLang="zh-CN" sz="2400" b="1" dirty="0">
                <a:solidFill>
                  <a:srgbClr val="000000"/>
                </a:solidFill>
                <a:latin typeface="Times New Roman" pitchFamily="18" charset="0"/>
                <a:ea typeface="楷体" pitchFamily="49" charset="-122"/>
                <a:sym typeface="Symbol"/>
              </a:rPr>
              <a:t>Boltzmann </a:t>
            </a:r>
            <a:r>
              <a:rPr lang="zh-CN" altLang="en-US" sz="2400" b="1" dirty="0">
                <a:solidFill>
                  <a:srgbClr val="000000"/>
                </a:solidFill>
                <a:latin typeface="Times New Roman" pitchFamily="18" charset="0"/>
                <a:ea typeface="楷体" pitchFamily="49" charset="-122"/>
                <a:sym typeface="Symbol"/>
              </a:rPr>
              <a:t>分布中的指数值</a:t>
            </a:r>
            <a:r>
              <a:rPr lang="en-US" altLang="zh-CN" sz="2400" b="1" dirty="0">
                <a:solidFill>
                  <a:srgbClr val="000000"/>
                </a:solidFill>
                <a:latin typeface="Times New Roman" pitchFamily="18" charset="0"/>
                <a:ea typeface="楷体" pitchFamily="49" charset="-122"/>
                <a:sym typeface="Symbol"/>
              </a:rPr>
              <a:t>β </a:t>
            </a:r>
            <a:r>
              <a:rPr lang="en-US" altLang="zh-CN" sz="2400" b="1" dirty="0" smtClean="0">
                <a:solidFill>
                  <a:srgbClr val="000000"/>
                </a:solidFill>
                <a:latin typeface="Times New Roman" pitchFamily="18" charset="0"/>
                <a:ea typeface="楷体" pitchFamily="49" charset="-122"/>
                <a:sym typeface="Symbol"/>
              </a:rPr>
              <a:t>=1/k</a:t>
            </a:r>
            <a:r>
              <a:rPr lang="en-US" altLang="zh-CN" sz="2400" b="1" baseline="-25000" dirty="0" smtClean="0">
                <a:solidFill>
                  <a:srgbClr val="000000"/>
                </a:solidFill>
                <a:latin typeface="Times New Roman" pitchFamily="18" charset="0"/>
                <a:ea typeface="楷体" pitchFamily="49" charset="-122"/>
                <a:sym typeface="Symbol"/>
              </a:rPr>
              <a:t>B</a:t>
            </a:r>
            <a:r>
              <a:rPr lang="en-US" altLang="zh-CN" sz="2400" b="1" dirty="0" smtClean="0">
                <a:solidFill>
                  <a:srgbClr val="000000"/>
                </a:solidFill>
                <a:latin typeface="Times New Roman" pitchFamily="18" charset="0"/>
                <a:ea typeface="楷体" pitchFamily="49" charset="-122"/>
                <a:sym typeface="Symbol"/>
              </a:rPr>
              <a:t>T</a:t>
            </a:r>
            <a:r>
              <a:rPr lang="zh-CN" altLang="en-US" sz="2400" b="1" dirty="0" smtClean="0">
                <a:solidFill>
                  <a:srgbClr val="000000"/>
                </a:solidFill>
                <a:latin typeface="Times New Roman" pitchFamily="18" charset="0"/>
                <a:ea typeface="楷体" pitchFamily="49" charset="-122"/>
                <a:sym typeface="Symbol"/>
              </a:rPr>
              <a:t>时</a:t>
            </a:r>
            <a:r>
              <a:rPr lang="zh-CN" altLang="en-US" sz="2400" b="1" dirty="0">
                <a:solidFill>
                  <a:srgbClr val="000000"/>
                </a:solidFill>
                <a:latin typeface="Times New Roman" pitchFamily="18" charset="0"/>
                <a:ea typeface="楷体" pitchFamily="49" charset="-122"/>
                <a:sym typeface="Symbol"/>
              </a:rPr>
              <a:t>步长间距要大，在每个温度值下按照</a:t>
            </a:r>
            <a:r>
              <a:rPr lang="en-US" altLang="zh-CN" sz="2400" b="1" dirty="0">
                <a:solidFill>
                  <a:srgbClr val="000000"/>
                </a:solidFill>
                <a:latin typeface="Times New Roman" pitchFamily="18" charset="0"/>
                <a:ea typeface="楷体" pitchFamily="49" charset="-122"/>
                <a:sym typeface="Symbol"/>
              </a:rPr>
              <a:t>Metropolis </a:t>
            </a:r>
            <a:r>
              <a:rPr lang="zh-CN" altLang="en-US" sz="2400" b="1" dirty="0">
                <a:solidFill>
                  <a:srgbClr val="000000"/>
                </a:solidFill>
                <a:latin typeface="Times New Roman" pitchFamily="18" charset="0"/>
                <a:ea typeface="楷体" pitchFamily="49" charset="-122"/>
                <a:sym typeface="Symbol"/>
              </a:rPr>
              <a:t>抽样法产生系统的各种构型。由于急速冷却，系统可以形成长寿的亚稳态涡旋结构。</a:t>
            </a:r>
          </a:p>
        </p:txBody>
      </p:sp>
      <p:sp>
        <p:nvSpPr>
          <p:cNvPr id="9" name="Rectangle 9"/>
          <p:cNvSpPr>
            <a:spLocks noChangeArrowheads="1"/>
          </p:cNvSpPr>
          <p:nvPr/>
        </p:nvSpPr>
        <p:spPr bwMode="auto">
          <a:xfrm>
            <a:off x="76200" y="4590871"/>
            <a:ext cx="8913813" cy="1200329"/>
          </a:xfrm>
          <a:prstGeom prst="rect">
            <a:avLst/>
          </a:prstGeom>
          <a:noFill/>
          <a:ln w="9525">
            <a:noFill/>
            <a:miter lim="800000"/>
            <a:headEnd/>
            <a:tailEnd/>
          </a:ln>
        </p:spPr>
        <p:txBody>
          <a:bodyPr>
            <a:spAutoFit/>
          </a:bodyPr>
          <a:lstStyle/>
          <a:p>
            <a:pPr algn="just"/>
            <a:r>
              <a:rPr lang="en-US" altLang="zh-CN" sz="2400" b="1" dirty="0" smtClean="0">
                <a:solidFill>
                  <a:srgbClr val="000000"/>
                </a:solidFill>
                <a:latin typeface="Times New Roman" pitchFamily="18" charset="0"/>
                <a:ea typeface="楷体" pitchFamily="49" charset="-122"/>
                <a:sym typeface="Symbol"/>
              </a:rPr>
              <a:t>(3)</a:t>
            </a:r>
            <a:r>
              <a:rPr lang="zh-CN" altLang="en-US" sz="2400" b="1" dirty="0" smtClean="0">
                <a:solidFill>
                  <a:srgbClr val="000000"/>
                </a:solidFill>
                <a:latin typeface="Times New Roman" pitchFamily="18" charset="0"/>
                <a:ea typeface="楷体" pitchFamily="49" charset="-122"/>
                <a:sym typeface="Symbol"/>
              </a:rPr>
              <a:t>根</a:t>
            </a:r>
            <a:r>
              <a:rPr lang="zh-CN" altLang="en-US" sz="2400" b="1" dirty="0">
                <a:solidFill>
                  <a:srgbClr val="000000"/>
                </a:solidFill>
                <a:latin typeface="Times New Roman" pitchFamily="18" charset="0"/>
                <a:ea typeface="楷体" pitchFamily="49" charset="-122"/>
                <a:sym typeface="Symbol"/>
              </a:rPr>
              <a:t>据涡旋的旋转方向赋以正负号。在涡旋中心，其</a:t>
            </a:r>
            <a:r>
              <a:rPr lang="en-US" altLang="zh-CN" sz="2400" b="1" dirty="0">
                <a:solidFill>
                  <a:srgbClr val="000000"/>
                </a:solidFill>
                <a:latin typeface="Times New Roman" pitchFamily="18" charset="0"/>
                <a:ea typeface="楷体" pitchFamily="49" charset="-122"/>
                <a:sym typeface="Symbol"/>
              </a:rPr>
              <a:t>4</a:t>
            </a:r>
            <a:r>
              <a:rPr lang="zh-CN" altLang="en-US" sz="2400" b="1" dirty="0">
                <a:solidFill>
                  <a:srgbClr val="000000"/>
                </a:solidFill>
                <a:latin typeface="Times New Roman" pitchFamily="18" charset="0"/>
                <a:ea typeface="楷体" pitchFamily="49" charset="-122"/>
                <a:sym typeface="Symbol"/>
              </a:rPr>
              <a:t>个顶角上的自旋方向之间的角度差之和为</a:t>
            </a:r>
            <a:r>
              <a:rPr lang="en-US" altLang="zh-CN" sz="2400" b="1" dirty="0">
                <a:solidFill>
                  <a:srgbClr val="000000"/>
                </a:solidFill>
                <a:latin typeface="Times New Roman" pitchFamily="18" charset="0"/>
                <a:ea typeface="楷体" pitchFamily="49" charset="-122"/>
                <a:sym typeface="Symbol"/>
              </a:rPr>
              <a:t>±2π</a:t>
            </a:r>
            <a:r>
              <a:rPr lang="zh-CN" altLang="en-US" sz="2400" b="1" dirty="0">
                <a:solidFill>
                  <a:srgbClr val="000000"/>
                </a:solidFill>
                <a:latin typeface="Times New Roman" pitchFamily="18" charset="0"/>
                <a:ea typeface="楷体" pitchFamily="49" charset="-122"/>
                <a:sym typeface="Symbol"/>
              </a:rPr>
              <a:t>，相应于</a:t>
            </a:r>
            <a:r>
              <a:rPr lang="en-US" altLang="zh-CN" sz="2400" b="1" dirty="0">
                <a:solidFill>
                  <a:srgbClr val="000000"/>
                </a:solidFill>
                <a:latin typeface="Times New Roman" pitchFamily="18" charset="0"/>
                <a:ea typeface="楷体" pitchFamily="49" charset="-122"/>
                <a:sym typeface="Symbol"/>
              </a:rPr>
              <a:t>+2π </a:t>
            </a:r>
            <a:r>
              <a:rPr lang="zh-CN" altLang="en-US" sz="2400" b="1" dirty="0">
                <a:solidFill>
                  <a:srgbClr val="000000"/>
                </a:solidFill>
                <a:latin typeface="Times New Roman" pitchFamily="18" charset="0"/>
                <a:ea typeface="楷体" pitchFamily="49" charset="-122"/>
                <a:sym typeface="Symbol"/>
              </a:rPr>
              <a:t>为正涡旋，−</a:t>
            </a:r>
            <a:r>
              <a:rPr lang="en-US" altLang="zh-CN" sz="2400" b="1" dirty="0">
                <a:solidFill>
                  <a:srgbClr val="000000"/>
                </a:solidFill>
                <a:latin typeface="Times New Roman" pitchFamily="18" charset="0"/>
                <a:ea typeface="楷体" pitchFamily="49" charset="-122"/>
                <a:sym typeface="Symbol"/>
              </a:rPr>
              <a:t>2π</a:t>
            </a:r>
            <a:r>
              <a:rPr lang="zh-CN" altLang="en-US" sz="2400" b="1" dirty="0">
                <a:solidFill>
                  <a:srgbClr val="000000"/>
                </a:solidFill>
                <a:latin typeface="Times New Roman" pitchFamily="18" charset="0"/>
                <a:ea typeface="楷体" pitchFamily="49" charset="-122"/>
                <a:sym typeface="Symbol"/>
              </a:rPr>
              <a:t>为反涡旋。相变温度下正涡旋和反涡旋是同时出现的。</a:t>
            </a:r>
          </a:p>
        </p:txBody>
      </p:sp>
      <p:sp>
        <p:nvSpPr>
          <p:cNvPr id="10" name="Rectangle 10"/>
          <p:cNvSpPr>
            <a:spLocks noChangeArrowheads="1"/>
          </p:cNvSpPr>
          <p:nvPr/>
        </p:nvSpPr>
        <p:spPr bwMode="auto">
          <a:xfrm>
            <a:off x="1147763" y="5950803"/>
            <a:ext cx="6624637" cy="830997"/>
          </a:xfrm>
          <a:prstGeom prst="rect">
            <a:avLst/>
          </a:prstGeom>
          <a:solidFill>
            <a:schemeClr val="bg1"/>
          </a:solidFill>
          <a:ln w="9525">
            <a:noFill/>
            <a:miter lim="800000"/>
            <a:headEnd/>
            <a:tailEnd/>
          </a:ln>
        </p:spPr>
        <p:txBody>
          <a:bodyPr>
            <a:spAutoFit/>
          </a:bodyPr>
          <a:lstStyle/>
          <a:p>
            <a:r>
              <a:rPr lang="zh-CN" altLang="en-US" sz="2400" b="1" dirty="0">
                <a:solidFill>
                  <a:srgbClr val="000000"/>
                </a:solidFill>
                <a:latin typeface="Times New Roman" pitchFamily="18" charset="0"/>
                <a:ea typeface="楷体" pitchFamily="49" charset="-122"/>
                <a:sym typeface="Symbol"/>
              </a:rPr>
              <a:t>对于这个体系，除了计算比热等之外，还可以计算涡</a:t>
            </a:r>
            <a:r>
              <a:rPr lang="zh-CN" altLang="en-US" sz="2400" b="1" dirty="0" smtClean="0">
                <a:solidFill>
                  <a:srgbClr val="000000"/>
                </a:solidFill>
                <a:latin typeface="Times New Roman" pitchFamily="18" charset="0"/>
                <a:ea typeface="楷体" pitchFamily="49" charset="-122"/>
                <a:sym typeface="Symbol"/>
              </a:rPr>
              <a:t>度</a:t>
            </a:r>
            <a:r>
              <a:rPr lang="en-US" altLang="zh-CN" sz="2400" b="1" dirty="0" smtClean="0">
                <a:solidFill>
                  <a:srgbClr val="000000"/>
                </a:solidFill>
                <a:latin typeface="Times New Roman" pitchFamily="18" charset="0"/>
                <a:ea typeface="楷体" pitchFamily="49" charset="-122"/>
                <a:sym typeface="Symbol"/>
              </a:rPr>
              <a:t>(</a:t>
            </a:r>
            <a:r>
              <a:rPr lang="zh-CN" altLang="en-US" sz="2400" b="1" dirty="0" smtClean="0">
                <a:solidFill>
                  <a:srgbClr val="000000"/>
                </a:solidFill>
                <a:latin typeface="Times New Roman" pitchFamily="18" charset="0"/>
                <a:ea typeface="楷体" pitchFamily="49" charset="-122"/>
                <a:sym typeface="Symbol"/>
              </a:rPr>
              <a:t>单</a:t>
            </a:r>
            <a:r>
              <a:rPr lang="zh-CN" altLang="en-US" sz="2400" b="1" dirty="0">
                <a:solidFill>
                  <a:srgbClr val="000000"/>
                </a:solidFill>
                <a:latin typeface="Times New Roman" pitchFamily="18" charset="0"/>
                <a:ea typeface="楷体" pitchFamily="49" charset="-122"/>
                <a:sym typeface="Symbol"/>
              </a:rPr>
              <a:t>位面积上的涡旋数</a:t>
            </a:r>
            <a:r>
              <a:rPr lang="zh-CN" altLang="en-US" sz="2400" b="1" dirty="0" smtClean="0">
                <a:solidFill>
                  <a:srgbClr val="000000"/>
                </a:solidFill>
                <a:latin typeface="Times New Roman" pitchFamily="18" charset="0"/>
                <a:ea typeface="楷体" pitchFamily="49" charset="-122"/>
                <a:sym typeface="Symbol"/>
              </a:rPr>
              <a:t>目</a:t>
            </a:r>
            <a:r>
              <a:rPr lang="en-US" altLang="zh-CN" sz="2400" b="1" dirty="0" smtClean="0">
                <a:solidFill>
                  <a:srgbClr val="000000"/>
                </a:solidFill>
                <a:latin typeface="Times New Roman" pitchFamily="18" charset="0"/>
                <a:ea typeface="楷体" pitchFamily="49" charset="-122"/>
                <a:sym typeface="Symbol"/>
              </a:rPr>
              <a:t>)</a:t>
            </a:r>
            <a:r>
              <a:rPr lang="zh-CN" altLang="en-US" sz="2400" b="1" dirty="0" smtClean="0">
                <a:solidFill>
                  <a:srgbClr val="000000"/>
                </a:solidFill>
                <a:latin typeface="Times New Roman" pitchFamily="18" charset="0"/>
                <a:ea typeface="楷体" pitchFamily="49" charset="-122"/>
                <a:sym typeface="Symbol"/>
              </a:rPr>
              <a:t>与</a:t>
            </a:r>
            <a:r>
              <a:rPr lang="zh-CN" altLang="en-US" sz="2400" b="1" dirty="0">
                <a:solidFill>
                  <a:srgbClr val="000000"/>
                </a:solidFill>
                <a:latin typeface="Times New Roman" pitchFamily="18" charset="0"/>
                <a:ea typeface="楷体" pitchFamily="49" charset="-122"/>
                <a:sym typeface="Symbol"/>
              </a:rPr>
              <a:t>温度的关系。</a:t>
            </a:r>
          </a:p>
        </p:txBody>
      </p:sp>
      <p:sp>
        <p:nvSpPr>
          <p:cNvPr id="11" name="Rectangle 11"/>
          <p:cNvSpPr>
            <a:spLocks noChangeArrowheads="1"/>
          </p:cNvSpPr>
          <p:nvPr/>
        </p:nvSpPr>
        <p:spPr bwMode="auto">
          <a:xfrm>
            <a:off x="3206750" y="2052935"/>
            <a:ext cx="2157413" cy="461665"/>
          </a:xfrm>
          <a:prstGeom prst="rect">
            <a:avLst/>
          </a:prstGeom>
          <a:noFill/>
          <a:ln w="9525">
            <a:noFill/>
            <a:miter lim="800000"/>
            <a:headEnd/>
            <a:tailEnd/>
          </a:ln>
        </p:spPr>
        <p:txBody>
          <a:bodyPr>
            <a:spAutoFit/>
          </a:bodyPr>
          <a:lstStyle/>
          <a:p>
            <a:r>
              <a:rPr lang="zh-CN" altLang="en-US" sz="2400" b="1" dirty="0">
                <a:solidFill>
                  <a:srgbClr val="000000"/>
                </a:solidFill>
                <a:latin typeface="Times New Roman" pitchFamily="18" charset="0"/>
                <a:ea typeface="楷体" pitchFamily="49" charset="-122"/>
                <a:sym typeface="Symbol"/>
              </a:rPr>
              <a:t>计算模拟思路</a:t>
            </a:r>
          </a:p>
        </p:txBody>
      </p:sp>
      <p:sp>
        <p:nvSpPr>
          <p:cNvPr id="12" name="Rectangle 4"/>
          <p:cNvSpPr>
            <a:spLocks noChangeArrowheads="1"/>
          </p:cNvSpPr>
          <p:nvPr/>
        </p:nvSpPr>
        <p:spPr bwMode="auto">
          <a:xfrm>
            <a:off x="250825" y="762000"/>
            <a:ext cx="1311385" cy="461665"/>
          </a:xfrm>
          <a:prstGeom prst="rect">
            <a:avLst/>
          </a:prstGeom>
          <a:noFill/>
          <a:ln w="9525">
            <a:noFill/>
            <a:miter lim="800000"/>
            <a:headEnd/>
            <a:tailEnd/>
          </a:ln>
        </p:spPr>
        <p:txBody>
          <a:bodyPr wrap="none">
            <a:spAutoFit/>
          </a:bodyPr>
          <a:lstStyle/>
          <a:p>
            <a:r>
              <a:rPr lang="en-US" altLang="zh-CN" sz="2400" b="1" dirty="0">
                <a:solidFill>
                  <a:srgbClr val="FF0000"/>
                </a:solidFill>
                <a:latin typeface="Times New Roman" pitchFamily="18" charset="0"/>
                <a:ea typeface="楷体" pitchFamily="49" charset="-122"/>
                <a:sym typeface="Symbol"/>
              </a:rPr>
              <a:t>XY </a:t>
            </a:r>
            <a:r>
              <a:rPr lang="zh-CN" altLang="en-US" sz="2400" b="1" dirty="0">
                <a:solidFill>
                  <a:srgbClr val="FF0000"/>
                </a:solidFill>
                <a:latin typeface="Times New Roman" pitchFamily="18" charset="0"/>
                <a:ea typeface="楷体" pitchFamily="49" charset="-122"/>
                <a:sym typeface="Symbol"/>
              </a:rPr>
              <a:t>模型</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ox(in)">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ox(in)">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box(in)">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 calcmode="lin" valueType="num">
                                      <p:cBhvr additive="base">
                                        <p:cTn id="22" dur="500" fill="hold"/>
                                        <p:tgtEl>
                                          <p:spTgt spid="9"/>
                                        </p:tgtEl>
                                        <p:attrNameLst>
                                          <p:attrName>ppt_x</p:attrName>
                                        </p:attrNameLst>
                                      </p:cBhvr>
                                      <p:tavLst>
                                        <p:tav tm="0">
                                          <p:val>
                                            <p:strVal val="#ppt_x"/>
                                          </p:val>
                                        </p:tav>
                                        <p:tav tm="100000">
                                          <p:val>
                                            <p:strVal val="#ppt_x"/>
                                          </p:val>
                                        </p:tav>
                                      </p:tavLst>
                                    </p:anim>
                                    <p:anim calcmode="lin" valueType="num">
                                      <p:cBhvr additive="base">
                                        <p:cTn id="23"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grpId="0" nodeType="clickEffect">
                                  <p:stCondLst>
                                    <p:cond delay="0"/>
                                  </p:stCondLst>
                                  <p:childTnLst>
                                    <p:set>
                                      <p:cBhvr>
                                        <p:cTn id="27" dur="1" fill="hold">
                                          <p:stCondLst>
                                            <p:cond delay="0"/>
                                          </p:stCondLst>
                                        </p:cTn>
                                        <p:tgtEl>
                                          <p:spTgt spid="10"/>
                                        </p:tgtEl>
                                        <p:attrNameLst>
                                          <p:attrName>style.visibility</p:attrName>
                                        </p:attrNameLst>
                                      </p:cBhvr>
                                      <p:to>
                                        <p:strVal val="visible"/>
                                      </p:to>
                                    </p:set>
                                    <p:anim calcmode="lin" valueType="num">
                                      <p:cBhvr additive="base">
                                        <p:cTn id="28" dur="500" fill="hold"/>
                                        <p:tgtEl>
                                          <p:spTgt spid="10"/>
                                        </p:tgtEl>
                                        <p:attrNameLst>
                                          <p:attrName>ppt_x</p:attrName>
                                        </p:attrNameLst>
                                      </p:cBhvr>
                                      <p:tavLst>
                                        <p:tav tm="0">
                                          <p:val>
                                            <p:strVal val="#ppt_x"/>
                                          </p:val>
                                        </p:tav>
                                        <p:tav tm="100000">
                                          <p:val>
                                            <p:strVal val="#ppt_x"/>
                                          </p:val>
                                        </p:tav>
                                      </p:tavLst>
                                    </p:anim>
                                    <p:anim calcmode="lin" valueType="num">
                                      <p:cBhvr additive="base">
                                        <p:cTn id="29"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animBg="1"/>
      <p:bldP spid="11" grpId="0"/>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84138" y="6242050"/>
            <a:ext cx="830262" cy="488950"/>
          </a:xfrm>
        </p:spPr>
        <p:txBody>
          <a:bodyPr/>
          <a:lstStyle/>
          <a:p>
            <a:pPr>
              <a:defRPr/>
            </a:pPr>
            <a:fld id="{21A89AB6-C865-48D3-8AE0-F921EC291FE2}" type="slidenum">
              <a:rPr lang="zh-CN" altLang="zh-CN" smtClean="0"/>
              <a:pPr>
                <a:defRPr/>
              </a:pPr>
              <a:t>108</a:t>
            </a:fld>
            <a:endParaRPr lang="zh-CN" altLang="zh-CN" dirty="0"/>
          </a:p>
        </p:txBody>
      </p:sp>
      <p:sp>
        <p:nvSpPr>
          <p:cNvPr id="50179" name="Line 5"/>
          <p:cNvSpPr>
            <a:spLocks noChangeShapeType="1"/>
          </p:cNvSpPr>
          <p:nvPr/>
        </p:nvSpPr>
        <p:spPr bwMode="auto">
          <a:xfrm>
            <a:off x="0" y="762000"/>
            <a:ext cx="7916863" cy="0"/>
          </a:xfrm>
          <a:prstGeom prst="line">
            <a:avLst/>
          </a:prstGeom>
          <a:noFill/>
          <a:ln w="12700">
            <a:solidFill>
              <a:srgbClr val="FF9900"/>
            </a:solidFill>
            <a:miter lim="800000"/>
            <a:headEnd/>
            <a:tailEnd/>
          </a:ln>
          <a:effectLst>
            <a:prstShdw prst="shdw17" dist="17961" dir="2700000">
              <a:srgbClr val="995C00"/>
            </a:prstShdw>
          </a:effectLst>
        </p:spPr>
        <p:txBody>
          <a:bodyPr lIns="90000" tIns="46800" rIns="90000" bIns="46800"/>
          <a:lstStyle/>
          <a:p>
            <a:endParaRPr lang="zh-CN" altLang="en-US"/>
          </a:p>
        </p:txBody>
      </p:sp>
      <p:sp>
        <p:nvSpPr>
          <p:cNvPr id="50180" name="矩形 9"/>
          <p:cNvSpPr>
            <a:spLocks noChangeArrowheads="1"/>
          </p:cNvSpPr>
          <p:nvPr/>
        </p:nvSpPr>
        <p:spPr bwMode="auto">
          <a:xfrm>
            <a:off x="228600" y="228600"/>
            <a:ext cx="4330700" cy="523875"/>
          </a:xfrm>
          <a:prstGeom prst="rect">
            <a:avLst/>
          </a:prstGeom>
          <a:noFill/>
          <a:ln w="9525">
            <a:noFill/>
            <a:miter lim="800000"/>
            <a:headEnd/>
            <a:tailEnd/>
          </a:ln>
        </p:spPr>
        <p:txBody>
          <a:bodyPr wrap="none">
            <a:spAutoFit/>
          </a:bodyPr>
          <a:lstStyle/>
          <a:p>
            <a:r>
              <a:rPr lang="en-US" altLang="zh-CN" sz="2800" b="1">
                <a:solidFill>
                  <a:srgbClr val="333300"/>
                </a:solidFill>
                <a:latin typeface="Times New Roman" pitchFamily="18" charset="0"/>
                <a:ea typeface="楷体" pitchFamily="49" charset="-122"/>
              </a:rPr>
              <a:t>2.4 </a:t>
            </a:r>
            <a:r>
              <a:rPr lang="zh-CN" altLang="en-US" sz="2800" b="1">
                <a:solidFill>
                  <a:srgbClr val="333300"/>
                </a:solidFill>
                <a:latin typeface="Times New Roman" pitchFamily="18" charset="0"/>
                <a:ea typeface="楷体" pitchFamily="49" charset="-122"/>
              </a:rPr>
              <a:t>蒙特卡洛方法计算步骤</a:t>
            </a:r>
            <a:endParaRPr lang="zh-CN" altLang="en-US" sz="2800"/>
          </a:p>
        </p:txBody>
      </p:sp>
      <p:graphicFrame>
        <p:nvGraphicFramePr>
          <p:cNvPr id="6" name="Object 6"/>
          <p:cNvGraphicFramePr>
            <a:graphicFrameLocks noChangeAspect="1"/>
          </p:cNvGraphicFramePr>
          <p:nvPr/>
        </p:nvGraphicFramePr>
        <p:xfrm>
          <a:off x="887413" y="2020888"/>
          <a:ext cx="6796087" cy="760412"/>
        </p:xfrm>
        <a:graphic>
          <a:graphicData uri="http://schemas.openxmlformats.org/presentationml/2006/ole">
            <p:oleObj spid="_x0000_s297985" name="Equation" r:id="rId3" imgW="3174840" imgH="355320" progId="Equation.DSMT4">
              <p:embed/>
            </p:oleObj>
          </a:graphicData>
        </a:graphic>
      </p:graphicFrame>
      <p:sp>
        <p:nvSpPr>
          <p:cNvPr id="7" name="Rectangle 7"/>
          <p:cNvSpPr>
            <a:spLocks noChangeArrowheads="1"/>
          </p:cNvSpPr>
          <p:nvPr/>
        </p:nvSpPr>
        <p:spPr bwMode="auto">
          <a:xfrm>
            <a:off x="76200" y="1412875"/>
            <a:ext cx="6612708" cy="461665"/>
          </a:xfrm>
          <a:prstGeom prst="rect">
            <a:avLst/>
          </a:prstGeom>
          <a:noFill/>
          <a:ln w="9525">
            <a:noFill/>
            <a:miter lim="800000"/>
            <a:headEnd/>
            <a:tailEnd/>
          </a:ln>
        </p:spPr>
        <p:txBody>
          <a:bodyPr wrap="none">
            <a:spAutoFit/>
          </a:bodyPr>
          <a:lstStyle/>
          <a:p>
            <a:r>
              <a:rPr lang="zh-CN" altLang="en-US" sz="2400" b="1" dirty="0">
                <a:solidFill>
                  <a:srgbClr val="000000"/>
                </a:solidFill>
                <a:latin typeface="Times New Roman" pitchFamily="18" charset="0"/>
                <a:ea typeface="楷体" pitchFamily="49" charset="-122"/>
                <a:sym typeface="Symbol"/>
              </a:rPr>
              <a:t>自旋可取</a:t>
            </a:r>
            <a:r>
              <a:rPr lang="en-US" altLang="zh-CN" sz="2400" b="1" dirty="0">
                <a:solidFill>
                  <a:srgbClr val="000000"/>
                </a:solidFill>
                <a:latin typeface="Times New Roman" pitchFamily="18" charset="0"/>
                <a:ea typeface="楷体" pitchFamily="49" charset="-122"/>
                <a:sym typeface="Symbol"/>
              </a:rPr>
              <a:t>3</a:t>
            </a:r>
            <a:r>
              <a:rPr lang="zh-CN" altLang="en-US" sz="2400" b="1" dirty="0">
                <a:solidFill>
                  <a:srgbClr val="000000"/>
                </a:solidFill>
                <a:latin typeface="Times New Roman" pitchFamily="18" charset="0"/>
                <a:ea typeface="楷体" pitchFamily="49" charset="-122"/>
                <a:sym typeface="Symbol"/>
              </a:rPr>
              <a:t>维空间中的任意方向，</a:t>
            </a:r>
            <a:r>
              <a:rPr lang="en-US" altLang="zh-CN" sz="2400" b="1" dirty="0">
                <a:solidFill>
                  <a:srgbClr val="000000"/>
                </a:solidFill>
                <a:latin typeface="Times New Roman" pitchFamily="18" charset="0"/>
                <a:ea typeface="楷体" pitchFamily="49" charset="-122"/>
                <a:sym typeface="Symbol"/>
              </a:rPr>
              <a:t>Hamilton </a:t>
            </a:r>
            <a:r>
              <a:rPr lang="zh-CN" altLang="en-US" sz="2400" b="1" dirty="0">
                <a:solidFill>
                  <a:srgbClr val="000000"/>
                </a:solidFill>
                <a:latin typeface="Times New Roman" pitchFamily="18" charset="0"/>
                <a:ea typeface="楷体" pitchFamily="49" charset="-122"/>
                <a:sym typeface="Symbol"/>
              </a:rPr>
              <a:t>量为</a:t>
            </a:r>
          </a:p>
        </p:txBody>
      </p:sp>
      <p:sp>
        <p:nvSpPr>
          <p:cNvPr id="8" name="Rectangle 8"/>
          <p:cNvSpPr>
            <a:spLocks noChangeArrowheads="1"/>
          </p:cNvSpPr>
          <p:nvPr/>
        </p:nvSpPr>
        <p:spPr bwMode="auto">
          <a:xfrm>
            <a:off x="107950" y="2895600"/>
            <a:ext cx="8964613" cy="830997"/>
          </a:xfrm>
          <a:prstGeom prst="rect">
            <a:avLst/>
          </a:prstGeom>
          <a:noFill/>
          <a:ln w="9525">
            <a:noFill/>
            <a:miter lim="800000"/>
            <a:headEnd/>
            <a:tailEnd/>
          </a:ln>
        </p:spPr>
        <p:txBody>
          <a:bodyPr>
            <a:spAutoFit/>
          </a:bodyPr>
          <a:lstStyle/>
          <a:p>
            <a:r>
              <a:rPr lang="en-US" altLang="zh-CN" sz="2400" b="1" dirty="0" smtClean="0">
                <a:solidFill>
                  <a:srgbClr val="000000"/>
                </a:solidFill>
                <a:latin typeface="Times New Roman" pitchFamily="18" charset="0"/>
                <a:ea typeface="楷体" pitchFamily="49" charset="-122"/>
                <a:sym typeface="Symbol"/>
              </a:rPr>
              <a:t>(1)Ising </a:t>
            </a:r>
            <a:r>
              <a:rPr lang="zh-CN" altLang="en-US" sz="2400" b="1" dirty="0">
                <a:solidFill>
                  <a:srgbClr val="000000"/>
                </a:solidFill>
                <a:latin typeface="Times New Roman" pitchFamily="18" charset="0"/>
                <a:ea typeface="楷体" pitchFamily="49" charset="-122"/>
                <a:sym typeface="Symbol"/>
              </a:rPr>
              <a:t>模型中自旋矢量只有一个分量，</a:t>
            </a:r>
            <a:r>
              <a:rPr lang="en-US" altLang="zh-CN" sz="2400" b="1" dirty="0">
                <a:solidFill>
                  <a:srgbClr val="000000"/>
                </a:solidFill>
                <a:latin typeface="Times New Roman" pitchFamily="18" charset="0"/>
                <a:ea typeface="楷体" pitchFamily="49" charset="-122"/>
                <a:sym typeface="Symbol"/>
              </a:rPr>
              <a:t>XY </a:t>
            </a:r>
            <a:r>
              <a:rPr lang="zh-CN" altLang="en-US" sz="2400" b="1" dirty="0">
                <a:solidFill>
                  <a:srgbClr val="000000"/>
                </a:solidFill>
                <a:latin typeface="Times New Roman" pitchFamily="18" charset="0"/>
                <a:ea typeface="楷体" pitchFamily="49" charset="-122"/>
                <a:sym typeface="Symbol"/>
              </a:rPr>
              <a:t>模型中有两个分量，在</a:t>
            </a:r>
            <a:r>
              <a:rPr lang="en-US" altLang="zh-CN" sz="2400" b="1" dirty="0">
                <a:solidFill>
                  <a:srgbClr val="000000"/>
                </a:solidFill>
                <a:latin typeface="Times New Roman" pitchFamily="18" charset="0"/>
                <a:ea typeface="楷体" pitchFamily="49" charset="-122"/>
                <a:sym typeface="Symbol"/>
              </a:rPr>
              <a:t>Heisenberg </a:t>
            </a:r>
            <a:r>
              <a:rPr lang="zh-CN" altLang="en-US" sz="2400" b="1" dirty="0">
                <a:solidFill>
                  <a:srgbClr val="000000"/>
                </a:solidFill>
                <a:latin typeface="Times New Roman" pitchFamily="18" charset="0"/>
                <a:ea typeface="楷体" pitchFamily="49" charset="-122"/>
                <a:sym typeface="Symbol"/>
              </a:rPr>
              <a:t>模型中有三个分量。</a:t>
            </a:r>
          </a:p>
        </p:txBody>
      </p:sp>
      <p:sp>
        <p:nvSpPr>
          <p:cNvPr id="9" name="Rectangle 11"/>
          <p:cNvSpPr>
            <a:spLocks noChangeArrowheads="1"/>
          </p:cNvSpPr>
          <p:nvPr/>
        </p:nvSpPr>
        <p:spPr bwMode="auto">
          <a:xfrm>
            <a:off x="125412" y="5410200"/>
            <a:ext cx="8713788" cy="830997"/>
          </a:xfrm>
          <a:prstGeom prst="rect">
            <a:avLst/>
          </a:prstGeom>
          <a:noFill/>
          <a:ln w="9525">
            <a:noFill/>
            <a:miter lim="800000"/>
            <a:headEnd/>
            <a:tailEnd/>
          </a:ln>
        </p:spPr>
        <p:txBody>
          <a:bodyPr>
            <a:spAutoFit/>
          </a:bodyPr>
          <a:lstStyle/>
          <a:p>
            <a:r>
              <a:rPr lang="en-US" altLang="zh-CN" sz="2400" b="1" dirty="0" smtClean="0">
                <a:solidFill>
                  <a:srgbClr val="000000"/>
                </a:solidFill>
                <a:latin typeface="Times New Roman" pitchFamily="18" charset="0"/>
                <a:ea typeface="楷体" pitchFamily="49" charset="-122"/>
                <a:sym typeface="Symbol"/>
              </a:rPr>
              <a:t>(3)</a:t>
            </a:r>
            <a:r>
              <a:rPr lang="zh-CN" altLang="en-US" sz="2400" b="1" dirty="0" smtClean="0">
                <a:solidFill>
                  <a:srgbClr val="000000"/>
                </a:solidFill>
                <a:latin typeface="Times New Roman" pitchFamily="18" charset="0"/>
                <a:ea typeface="楷体" pitchFamily="49" charset="-122"/>
                <a:sym typeface="Symbol"/>
              </a:rPr>
              <a:t>外</a:t>
            </a:r>
            <a:r>
              <a:rPr lang="zh-CN" altLang="en-US" sz="2400" b="1" dirty="0">
                <a:solidFill>
                  <a:srgbClr val="000000"/>
                </a:solidFill>
                <a:latin typeface="Times New Roman" pitchFamily="18" charset="0"/>
                <a:ea typeface="楷体" pitchFamily="49" charset="-122"/>
                <a:sym typeface="Symbol"/>
              </a:rPr>
              <a:t>加磁场方向只是在空间中设定了某个自旋分量的优先取向，而对其它两个分量则无影响。</a:t>
            </a:r>
          </a:p>
        </p:txBody>
      </p:sp>
      <p:sp>
        <p:nvSpPr>
          <p:cNvPr id="10" name="Rectangle 12"/>
          <p:cNvSpPr>
            <a:spLocks noChangeArrowheads="1"/>
          </p:cNvSpPr>
          <p:nvPr/>
        </p:nvSpPr>
        <p:spPr bwMode="auto">
          <a:xfrm>
            <a:off x="103188" y="3810000"/>
            <a:ext cx="8964612" cy="1569660"/>
          </a:xfrm>
          <a:prstGeom prst="rect">
            <a:avLst/>
          </a:prstGeom>
          <a:noFill/>
          <a:ln w="9525">
            <a:noFill/>
            <a:miter lim="800000"/>
            <a:headEnd/>
            <a:tailEnd/>
          </a:ln>
        </p:spPr>
        <p:txBody>
          <a:bodyPr>
            <a:spAutoFit/>
          </a:bodyPr>
          <a:lstStyle/>
          <a:p>
            <a:r>
              <a:rPr lang="en-US" altLang="zh-CN" sz="2400" b="1" dirty="0" smtClean="0">
                <a:solidFill>
                  <a:srgbClr val="000000"/>
                </a:solidFill>
                <a:latin typeface="Times New Roman" pitchFamily="18" charset="0"/>
                <a:ea typeface="楷体" pitchFamily="49" charset="-122"/>
                <a:sym typeface="Symbol"/>
              </a:rPr>
              <a:t>(2)</a:t>
            </a:r>
            <a:r>
              <a:rPr lang="zh-CN" altLang="en-US" sz="2400" b="1" dirty="0" smtClean="0">
                <a:solidFill>
                  <a:srgbClr val="000000"/>
                </a:solidFill>
                <a:latin typeface="Times New Roman" pitchFamily="18" charset="0"/>
                <a:ea typeface="楷体" pitchFamily="49" charset="-122"/>
                <a:sym typeface="Symbol"/>
              </a:rPr>
              <a:t>模</a:t>
            </a:r>
            <a:r>
              <a:rPr lang="zh-CN" altLang="en-US" sz="2400" b="1" dirty="0">
                <a:solidFill>
                  <a:srgbClr val="000000"/>
                </a:solidFill>
                <a:latin typeface="Times New Roman" pitchFamily="18" charset="0"/>
                <a:ea typeface="楷体" pitchFamily="49" charset="-122"/>
                <a:sym typeface="Symbol"/>
              </a:rPr>
              <a:t>型是以自旋矢量分量的数目区别的，每种模型中自旋占据的格子点阵则可以分别有一维、二维和三维。除了对</a:t>
            </a:r>
            <a:r>
              <a:rPr lang="en-US" altLang="zh-CN" sz="2400" b="1" dirty="0">
                <a:solidFill>
                  <a:srgbClr val="000000"/>
                </a:solidFill>
                <a:latin typeface="Times New Roman" pitchFamily="18" charset="0"/>
                <a:ea typeface="楷体" pitchFamily="49" charset="-122"/>
                <a:sym typeface="Symbol"/>
              </a:rPr>
              <a:t>J &gt; 0 </a:t>
            </a:r>
            <a:r>
              <a:rPr lang="zh-CN" altLang="en-US" sz="2400" b="1" dirty="0">
                <a:solidFill>
                  <a:srgbClr val="000000"/>
                </a:solidFill>
                <a:latin typeface="Times New Roman" pitchFamily="18" charset="0"/>
                <a:ea typeface="楷体" pitchFamily="49" charset="-122"/>
                <a:sym typeface="Symbol"/>
              </a:rPr>
              <a:t>的铁磁性和</a:t>
            </a:r>
            <a:r>
              <a:rPr lang="en-US" altLang="zh-CN" sz="2400" b="1" dirty="0">
                <a:solidFill>
                  <a:srgbClr val="000000"/>
                </a:solidFill>
                <a:latin typeface="Times New Roman" pitchFamily="18" charset="0"/>
                <a:ea typeface="楷体" pitchFamily="49" charset="-122"/>
                <a:sym typeface="Symbol"/>
              </a:rPr>
              <a:t>J &lt; 0 </a:t>
            </a:r>
            <a:r>
              <a:rPr lang="zh-CN" altLang="en-US" sz="2400" b="1" dirty="0">
                <a:solidFill>
                  <a:srgbClr val="000000"/>
                </a:solidFill>
                <a:latin typeface="Times New Roman" pitchFamily="18" charset="0"/>
                <a:ea typeface="楷体" pitchFamily="49" charset="-122"/>
                <a:sym typeface="Symbol"/>
              </a:rPr>
              <a:t>的反铁磁性加以区别外，在各分量之间还可进一步加上不同的权重因子以模拟各向异性的情况。</a:t>
            </a:r>
          </a:p>
        </p:txBody>
      </p:sp>
      <p:sp>
        <p:nvSpPr>
          <p:cNvPr id="11" name="Rectangle 4"/>
          <p:cNvSpPr>
            <a:spLocks noChangeArrowheads="1"/>
          </p:cNvSpPr>
          <p:nvPr/>
        </p:nvSpPr>
        <p:spPr bwMode="auto">
          <a:xfrm>
            <a:off x="3132138" y="836613"/>
            <a:ext cx="2808287" cy="461665"/>
          </a:xfrm>
          <a:prstGeom prst="rect">
            <a:avLst/>
          </a:prstGeom>
          <a:noFill/>
          <a:ln w="9525">
            <a:noFill/>
            <a:miter lim="800000"/>
            <a:headEnd/>
            <a:tailEnd/>
          </a:ln>
        </p:spPr>
        <p:txBody>
          <a:bodyPr>
            <a:spAutoFit/>
          </a:bodyPr>
          <a:lstStyle/>
          <a:p>
            <a:r>
              <a:rPr lang="en-US" altLang="zh-CN" sz="2400" b="1" dirty="0">
                <a:solidFill>
                  <a:srgbClr val="FF0000"/>
                </a:solidFill>
                <a:latin typeface="Times New Roman" pitchFamily="18" charset="0"/>
                <a:ea typeface="楷体" pitchFamily="49" charset="-122"/>
                <a:sym typeface="Symbol"/>
              </a:rPr>
              <a:t>Heisenberg </a:t>
            </a:r>
            <a:r>
              <a:rPr lang="zh-CN" altLang="en-US" sz="2400" b="1" dirty="0">
                <a:solidFill>
                  <a:srgbClr val="FF0000"/>
                </a:solidFill>
                <a:latin typeface="Times New Roman" pitchFamily="18" charset="0"/>
                <a:ea typeface="楷体" pitchFamily="49" charset="-122"/>
                <a:sym typeface="Symbol"/>
              </a:rPr>
              <a:t>模型</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ox(in)">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box(in)">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500" fill="hold"/>
                                        <p:tgtEl>
                                          <p:spTgt spid="9"/>
                                        </p:tgtEl>
                                        <p:attrNameLst>
                                          <p:attrName>ppt_x</p:attrName>
                                        </p:attrNameLst>
                                      </p:cBhvr>
                                      <p:tavLst>
                                        <p:tav tm="0">
                                          <p:val>
                                            <p:strVal val="#ppt_x"/>
                                          </p:val>
                                        </p:tav>
                                        <p:tav tm="100000">
                                          <p:val>
                                            <p:strVal val="#ppt_x"/>
                                          </p:val>
                                        </p:tav>
                                      </p:tavLst>
                                    </p:anim>
                                    <p:anim calcmode="lin" valueType="num">
                                      <p:cBhvr additive="base">
                                        <p:cTn id="1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84138" y="6242050"/>
            <a:ext cx="982662" cy="488950"/>
          </a:xfrm>
        </p:spPr>
        <p:txBody>
          <a:bodyPr/>
          <a:lstStyle/>
          <a:p>
            <a:pPr>
              <a:defRPr/>
            </a:pPr>
            <a:fld id="{00CB4F7E-163D-4A48-AE2F-0DE2C87A51FF}" type="slidenum">
              <a:rPr lang="zh-CN" altLang="zh-CN" smtClean="0"/>
              <a:pPr>
                <a:defRPr/>
              </a:pPr>
              <a:t>109</a:t>
            </a:fld>
            <a:endParaRPr lang="zh-CN" altLang="zh-CN" dirty="0"/>
          </a:p>
        </p:txBody>
      </p:sp>
      <p:sp>
        <p:nvSpPr>
          <p:cNvPr id="51203" name="Line 5"/>
          <p:cNvSpPr>
            <a:spLocks noChangeShapeType="1"/>
          </p:cNvSpPr>
          <p:nvPr/>
        </p:nvSpPr>
        <p:spPr bwMode="auto">
          <a:xfrm>
            <a:off x="0" y="762000"/>
            <a:ext cx="7916863" cy="0"/>
          </a:xfrm>
          <a:prstGeom prst="line">
            <a:avLst/>
          </a:prstGeom>
          <a:noFill/>
          <a:ln w="12700">
            <a:solidFill>
              <a:srgbClr val="FF9900"/>
            </a:solidFill>
            <a:miter lim="800000"/>
            <a:headEnd/>
            <a:tailEnd/>
          </a:ln>
          <a:effectLst>
            <a:prstShdw prst="shdw17" dist="17961" dir="2700000">
              <a:srgbClr val="995C00"/>
            </a:prstShdw>
          </a:effectLst>
        </p:spPr>
        <p:txBody>
          <a:bodyPr lIns="90000" tIns="46800" rIns="90000" bIns="46800"/>
          <a:lstStyle/>
          <a:p>
            <a:endParaRPr lang="zh-CN" altLang="en-US"/>
          </a:p>
        </p:txBody>
      </p:sp>
      <p:sp>
        <p:nvSpPr>
          <p:cNvPr id="51204" name="矩形 9"/>
          <p:cNvSpPr>
            <a:spLocks noChangeArrowheads="1"/>
          </p:cNvSpPr>
          <p:nvPr/>
        </p:nvSpPr>
        <p:spPr bwMode="auto">
          <a:xfrm>
            <a:off x="228600" y="228600"/>
            <a:ext cx="4330700" cy="523875"/>
          </a:xfrm>
          <a:prstGeom prst="rect">
            <a:avLst/>
          </a:prstGeom>
          <a:noFill/>
          <a:ln w="9525">
            <a:noFill/>
            <a:miter lim="800000"/>
            <a:headEnd/>
            <a:tailEnd/>
          </a:ln>
        </p:spPr>
        <p:txBody>
          <a:bodyPr wrap="none">
            <a:spAutoFit/>
          </a:bodyPr>
          <a:lstStyle/>
          <a:p>
            <a:r>
              <a:rPr lang="en-US" altLang="zh-CN" sz="2800" b="1">
                <a:solidFill>
                  <a:srgbClr val="333300"/>
                </a:solidFill>
                <a:latin typeface="Times New Roman" pitchFamily="18" charset="0"/>
                <a:ea typeface="楷体" pitchFamily="49" charset="-122"/>
              </a:rPr>
              <a:t>2.4 </a:t>
            </a:r>
            <a:r>
              <a:rPr lang="zh-CN" altLang="en-US" sz="2800" b="1">
                <a:solidFill>
                  <a:srgbClr val="333300"/>
                </a:solidFill>
                <a:latin typeface="Times New Roman" pitchFamily="18" charset="0"/>
                <a:ea typeface="楷体" pitchFamily="49" charset="-122"/>
              </a:rPr>
              <a:t>蒙特卡洛方法计算步骤</a:t>
            </a:r>
            <a:endParaRPr lang="zh-CN" altLang="en-US" sz="2800"/>
          </a:p>
        </p:txBody>
      </p:sp>
      <p:sp>
        <p:nvSpPr>
          <p:cNvPr id="6" name="Rectangle 4"/>
          <p:cNvSpPr>
            <a:spLocks noChangeArrowheads="1"/>
          </p:cNvSpPr>
          <p:nvPr/>
        </p:nvSpPr>
        <p:spPr bwMode="auto">
          <a:xfrm>
            <a:off x="250825" y="1219200"/>
            <a:ext cx="8713788" cy="1569660"/>
          </a:xfrm>
          <a:prstGeom prst="rect">
            <a:avLst/>
          </a:prstGeom>
          <a:noFill/>
          <a:ln w="9525">
            <a:noFill/>
            <a:miter lim="800000"/>
            <a:headEnd/>
            <a:tailEnd/>
          </a:ln>
        </p:spPr>
        <p:txBody>
          <a:bodyPr>
            <a:spAutoFit/>
          </a:bodyPr>
          <a:lstStyle/>
          <a:p>
            <a:pPr algn="just"/>
            <a:r>
              <a:rPr lang="zh-CN" altLang="en-US" sz="2400" b="1" dirty="0">
                <a:solidFill>
                  <a:srgbClr val="000000"/>
                </a:solidFill>
                <a:latin typeface="Times New Roman" pitchFamily="18" charset="0"/>
                <a:ea typeface="楷体" pitchFamily="49" charset="-122"/>
                <a:sym typeface="Symbol"/>
              </a:rPr>
              <a:t>在系统基态上，所有自旋按照完全有序的平行或反平行排列，在有限的温度下由于热激发出现能量较高的状态。在</a:t>
            </a:r>
            <a:r>
              <a:rPr lang="en-US" altLang="zh-CN" sz="2400" b="1" dirty="0">
                <a:solidFill>
                  <a:srgbClr val="000000"/>
                </a:solidFill>
                <a:latin typeface="Times New Roman" pitchFamily="18" charset="0"/>
                <a:ea typeface="楷体" pitchFamily="49" charset="-122"/>
                <a:sym typeface="Symbol"/>
              </a:rPr>
              <a:t>Ising </a:t>
            </a:r>
            <a:r>
              <a:rPr lang="zh-CN" altLang="en-US" sz="2400" b="1" dirty="0">
                <a:solidFill>
                  <a:srgbClr val="000000"/>
                </a:solidFill>
                <a:latin typeface="Times New Roman" pitchFamily="18" charset="0"/>
                <a:ea typeface="楷体" pitchFamily="49" charset="-122"/>
                <a:sym typeface="Symbol"/>
              </a:rPr>
              <a:t>模型中这样的激发态是自旋的反转，在</a:t>
            </a:r>
            <a:r>
              <a:rPr lang="en-US" altLang="zh-CN" sz="2400" b="1" dirty="0">
                <a:solidFill>
                  <a:srgbClr val="000000"/>
                </a:solidFill>
                <a:latin typeface="Times New Roman" pitchFamily="18" charset="0"/>
                <a:ea typeface="楷体" pitchFamily="49" charset="-122"/>
                <a:sym typeface="Symbol"/>
              </a:rPr>
              <a:t>Heisenberg </a:t>
            </a:r>
            <a:r>
              <a:rPr lang="zh-CN" altLang="en-US" sz="2400" b="1" dirty="0">
                <a:solidFill>
                  <a:srgbClr val="000000"/>
                </a:solidFill>
                <a:latin typeface="Times New Roman" pitchFamily="18" charset="0"/>
                <a:ea typeface="楷体" pitchFamily="49" charset="-122"/>
                <a:sym typeface="Symbol"/>
              </a:rPr>
              <a:t>模型中可以出现周期性的自旋波激发，它是系统的一种集体行为。</a:t>
            </a:r>
          </a:p>
        </p:txBody>
      </p:sp>
      <p:pic>
        <p:nvPicPr>
          <p:cNvPr id="7" name="Picture 5"/>
          <p:cNvPicPr>
            <a:picLocks noChangeAspect="1" noChangeArrowheads="1"/>
          </p:cNvPicPr>
          <p:nvPr/>
        </p:nvPicPr>
        <p:blipFill>
          <a:blip r:embed="rId2" cstate="print"/>
          <a:srcRect/>
          <a:stretch>
            <a:fillRect/>
          </a:stretch>
        </p:blipFill>
        <p:spPr bwMode="auto">
          <a:xfrm>
            <a:off x="5334000" y="2658615"/>
            <a:ext cx="3482975" cy="3361185"/>
          </a:xfrm>
          <a:prstGeom prst="rect">
            <a:avLst/>
          </a:prstGeom>
          <a:noFill/>
          <a:ln w="9525">
            <a:noFill/>
            <a:miter lim="800000"/>
            <a:headEnd/>
            <a:tailEnd/>
          </a:ln>
        </p:spPr>
      </p:pic>
      <p:sp>
        <p:nvSpPr>
          <p:cNvPr id="8" name="Rectangle 6"/>
          <p:cNvSpPr>
            <a:spLocks noChangeArrowheads="1"/>
          </p:cNvSpPr>
          <p:nvPr/>
        </p:nvSpPr>
        <p:spPr bwMode="auto">
          <a:xfrm>
            <a:off x="4852988" y="5943600"/>
            <a:ext cx="4291012" cy="830997"/>
          </a:xfrm>
          <a:prstGeom prst="rect">
            <a:avLst/>
          </a:prstGeom>
          <a:noFill/>
          <a:ln w="9525">
            <a:noFill/>
            <a:miter lim="800000"/>
            <a:headEnd/>
            <a:tailEnd/>
          </a:ln>
        </p:spPr>
        <p:txBody>
          <a:bodyPr wrap="square">
            <a:spAutoFit/>
          </a:bodyPr>
          <a:lstStyle/>
          <a:p>
            <a:pPr algn="ctr"/>
            <a:r>
              <a:rPr lang="zh-CN" altLang="en-US" sz="2400" b="1" dirty="0">
                <a:solidFill>
                  <a:srgbClr val="000000"/>
                </a:solidFill>
                <a:latin typeface="Times New Roman" pitchFamily="18" charset="0"/>
                <a:ea typeface="楷体" pitchFamily="49" charset="-122"/>
                <a:sym typeface="Symbol"/>
              </a:rPr>
              <a:t>三种自旋系统的激发态模式：自旋波、涡旋、孤立子。</a:t>
            </a:r>
          </a:p>
        </p:txBody>
      </p:sp>
      <p:sp>
        <p:nvSpPr>
          <p:cNvPr id="9" name="Rectangle 7"/>
          <p:cNvSpPr>
            <a:spLocks noChangeArrowheads="1"/>
          </p:cNvSpPr>
          <p:nvPr/>
        </p:nvSpPr>
        <p:spPr bwMode="auto">
          <a:xfrm>
            <a:off x="228600" y="4243387"/>
            <a:ext cx="4768850" cy="2462213"/>
          </a:xfrm>
          <a:prstGeom prst="rect">
            <a:avLst/>
          </a:prstGeom>
          <a:solidFill>
            <a:schemeClr val="bg1"/>
          </a:solidFill>
          <a:ln w="9525">
            <a:noFill/>
            <a:miter lim="800000"/>
            <a:headEnd/>
            <a:tailEnd/>
          </a:ln>
        </p:spPr>
        <p:txBody>
          <a:bodyPr wrap="square">
            <a:spAutoFit/>
          </a:bodyPr>
          <a:lstStyle/>
          <a:p>
            <a:pPr algn="just"/>
            <a:r>
              <a:rPr lang="zh-CN" altLang="en-US" sz="2200" b="1" dirty="0">
                <a:solidFill>
                  <a:srgbClr val="000000"/>
                </a:solidFill>
                <a:latin typeface="Times New Roman" pitchFamily="18" charset="0"/>
                <a:ea typeface="楷体" pitchFamily="49" charset="-122"/>
                <a:sym typeface="Symbol"/>
              </a:rPr>
              <a:t>而在一维</a:t>
            </a:r>
            <a:r>
              <a:rPr lang="en-US" altLang="zh-CN" sz="2200" b="1" dirty="0">
                <a:solidFill>
                  <a:srgbClr val="000000"/>
                </a:solidFill>
                <a:latin typeface="Times New Roman" pitchFamily="18" charset="0"/>
                <a:ea typeface="楷体" pitchFamily="49" charset="-122"/>
                <a:sym typeface="Symbol"/>
              </a:rPr>
              <a:t>XY </a:t>
            </a:r>
            <a:r>
              <a:rPr lang="zh-CN" altLang="en-US" sz="2200" b="1" dirty="0">
                <a:solidFill>
                  <a:srgbClr val="000000"/>
                </a:solidFill>
                <a:latin typeface="Times New Roman" pitchFamily="18" charset="0"/>
                <a:ea typeface="楷体" pitchFamily="49" charset="-122"/>
                <a:sym typeface="Symbol"/>
              </a:rPr>
              <a:t>模型中可以出现孤立子激发，一维链上的自旋发生</a:t>
            </a:r>
            <a:r>
              <a:rPr lang="en-US" altLang="zh-CN" sz="2200" b="1" dirty="0">
                <a:solidFill>
                  <a:srgbClr val="000000"/>
                </a:solidFill>
                <a:latin typeface="Times New Roman" pitchFamily="18" charset="0"/>
                <a:ea typeface="楷体" pitchFamily="49" charset="-122"/>
                <a:sym typeface="Symbol"/>
              </a:rPr>
              <a:t>2π </a:t>
            </a:r>
            <a:r>
              <a:rPr lang="zh-CN" altLang="en-US" sz="2200" b="1" dirty="0">
                <a:solidFill>
                  <a:srgbClr val="000000"/>
                </a:solidFill>
                <a:latin typeface="Times New Roman" pitchFamily="18" charset="0"/>
                <a:ea typeface="楷体" pitchFamily="49" charset="-122"/>
                <a:sym typeface="Symbol"/>
              </a:rPr>
              <a:t>的扭转，在反铁磁情况下这种扭转有</a:t>
            </a:r>
            <a:r>
              <a:rPr lang="en-US" altLang="zh-CN" sz="2200" b="1" dirty="0">
                <a:solidFill>
                  <a:srgbClr val="000000"/>
                </a:solidFill>
                <a:latin typeface="Times New Roman" pitchFamily="18" charset="0"/>
                <a:ea typeface="楷体" pitchFamily="49" charset="-122"/>
                <a:sym typeface="Symbol"/>
              </a:rPr>
              <a:t>3</a:t>
            </a:r>
            <a:r>
              <a:rPr lang="zh-CN" altLang="en-US" sz="2200" b="1" dirty="0" smtClean="0">
                <a:solidFill>
                  <a:srgbClr val="000000"/>
                </a:solidFill>
                <a:latin typeface="Times New Roman" pitchFamily="18" charset="0"/>
                <a:ea typeface="楷体" pitchFamily="49" charset="-122"/>
                <a:sym typeface="Symbol"/>
              </a:rPr>
              <a:t>种</a:t>
            </a:r>
            <a:r>
              <a:rPr lang="zh-CN" altLang="en-US" sz="2200" b="1" dirty="0" smtClean="0">
                <a:solidFill>
                  <a:srgbClr val="000000"/>
                </a:solidFill>
                <a:latin typeface="Times New Roman" pitchFamily="18" charset="0"/>
                <a:ea typeface="楷体" pitchFamily="49" charset="-122"/>
                <a:sym typeface="Wingdings" pitchFamily="2" charset="2"/>
              </a:rPr>
              <a:t>：</a:t>
            </a:r>
            <a:r>
              <a:rPr lang="en-US" altLang="zh-CN" sz="2200" b="1" dirty="0" smtClean="0">
                <a:solidFill>
                  <a:srgbClr val="000000"/>
                </a:solidFill>
                <a:latin typeface="Times New Roman" pitchFamily="18" charset="0"/>
                <a:ea typeface="楷体" pitchFamily="49" charset="-122"/>
                <a:sym typeface="Wingdings" pitchFamily="2" charset="2"/>
              </a:rPr>
              <a:t>(1)</a:t>
            </a:r>
            <a:r>
              <a:rPr lang="zh-CN" altLang="en-US" sz="2200" b="1" dirty="0" smtClean="0">
                <a:solidFill>
                  <a:srgbClr val="000000"/>
                </a:solidFill>
                <a:latin typeface="Times New Roman" pitchFamily="18" charset="0"/>
                <a:ea typeface="楷体" pitchFamily="49" charset="-122"/>
                <a:sym typeface="Symbol"/>
              </a:rPr>
              <a:t>一</a:t>
            </a:r>
            <a:r>
              <a:rPr lang="zh-CN" altLang="en-US" sz="2200" b="1" dirty="0">
                <a:solidFill>
                  <a:srgbClr val="000000"/>
                </a:solidFill>
                <a:latin typeface="Times New Roman" pitchFamily="18" charset="0"/>
                <a:ea typeface="楷体" pitchFamily="49" charset="-122"/>
                <a:sym typeface="Symbol"/>
              </a:rPr>
              <a:t>种自旋子格子上的自旋扭转</a:t>
            </a:r>
            <a:r>
              <a:rPr lang="en-US" altLang="zh-CN" sz="2200" b="1" dirty="0">
                <a:solidFill>
                  <a:srgbClr val="000000"/>
                </a:solidFill>
                <a:latin typeface="Times New Roman" pitchFamily="18" charset="0"/>
                <a:ea typeface="楷体" pitchFamily="49" charset="-122"/>
                <a:sym typeface="Symbol"/>
              </a:rPr>
              <a:t>π </a:t>
            </a:r>
            <a:r>
              <a:rPr lang="zh-CN" altLang="en-US" sz="2200" b="1" dirty="0">
                <a:solidFill>
                  <a:srgbClr val="000000"/>
                </a:solidFill>
                <a:latin typeface="Times New Roman" pitchFamily="18" charset="0"/>
                <a:ea typeface="楷体" pitchFamily="49" charset="-122"/>
                <a:sym typeface="Symbol"/>
              </a:rPr>
              <a:t>，而另一种扭转−</a:t>
            </a:r>
            <a:r>
              <a:rPr lang="en-US" altLang="zh-CN" sz="2200" b="1" dirty="0">
                <a:solidFill>
                  <a:srgbClr val="000000"/>
                </a:solidFill>
                <a:latin typeface="Times New Roman" pitchFamily="18" charset="0"/>
                <a:ea typeface="楷体" pitchFamily="49" charset="-122"/>
                <a:sym typeface="Symbol"/>
              </a:rPr>
              <a:t>π </a:t>
            </a:r>
            <a:r>
              <a:rPr lang="zh-CN" altLang="en-US" sz="2200" b="1" dirty="0" smtClean="0">
                <a:solidFill>
                  <a:srgbClr val="000000"/>
                </a:solidFill>
                <a:latin typeface="Times New Roman" pitchFamily="18" charset="0"/>
                <a:ea typeface="楷体" pitchFamily="49" charset="-122"/>
                <a:sym typeface="Symbol"/>
              </a:rPr>
              <a:t>；</a:t>
            </a:r>
            <a:r>
              <a:rPr lang="en-US" altLang="zh-CN" sz="2200" b="1" dirty="0" smtClean="0">
                <a:solidFill>
                  <a:srgbClr val="000000"/>
                </a:solidFill>
                <a:latin typeface="Times New Roman" pitchFamily="18" charset="0"/>
                <a:ea typeface="楷体" pitchFamily="49" charset="-122"/>
                <a:sym typeface="Symbol"/>
              </a:rPr>
              <a:t>(2)</a:t>
            </a:r>
            <a:r>
              <a:rPr lang="zh-CN" altLang="en-US" sz="2200" b="1" dirty="0" smtClean="0">
                <a:solidFill>
                  <a:srgbClr val="000000"/>
                </a:solidFill>
                <a:latin typeface="Times New Roman" pitchFamily="18" charset="0"/>
                <a:ea typeface="楷体" pitchFamily="49" charset="-122"/>
                <a:sym typeface="Symbol"/>
              </a:rPr>
              <a:t>两</a:t>
            </a:r>
            <a:r>
              <a:rPr lang="zh-CN" altLang="en-US" sz="2200" b="1" dirty="0">
                <a:solidFill>
                  <a:srgbClr val="000000"/>
                </a:solidFill>
                <a:latin typeface="Times New Roman" pitchFamily="18" charset="0"/>
                <a:ea typeface="楷体" pitchFamily="49" charset="-122"/>
                <a:sym typeface="Symbol"/>
              </a:rPr>
              <a:t>种子格子的自旋各自扭转</a:t>
            </a:r>
            <a:r>
              <a:rPr lang="en-US" altLang="zh-CN" sz="2200" b="1" dirty="0">
                <a:solidFill>
                  <a:srgbClr val="000000"/>
                </a:solidFill>
                <a:latin typeface="Times New Roman" pitchFamily="18" charset="0"/>
                <a:ea typeface="楷体" pitchFamily="49" charset="-122"/>
                <a:sym typeface="Symbol"/>
              </a:rPr>
              <a:t>π </a:t>
            </a:r>
            <a:r>
              <a:rPr lang="zh-CN" altLang="en-US" sz="2200" b="1" dirty="0" smtClean="0">
                <a:solidFill>
                  <a:srgbClr val="000000"/>
                </a:solidFill>
                <a:latin typeface="Times New Roman" pitchFamily="18" charset="0"/>
                <a:ea typeface="楷体" pitchFamily="49" charset="-122"/>
                <a:sym typeface="Symbol"/>
              </a:rPr>
              <a:t>；</a:t>
            </a:r>
            <a:r>
              <a:rPr lang="en-US" altLang="zh-CN" sz="2200" b="1" dirty="0" smtClean="0">
                <a:solidFill>
                  <a:srgbClr val="000000"/>
                </a:solidFill>
                <a:latin typeface="Times New Roman" pitchFamily="18" charset="0"/>
                <a:ea typeface="楷体" pitchFamily="49" charset="-122"/>
                <a:sym typeface="Symbol"/>
              </a:rPr>
              <a:t>(3)</a:t>
            </a:r>
            <a:r>
              <a:rPr lang="zh-CN" altLang="en-US" sz="2200" b="1" dirty="0" smtClean="0">
                <a:solidFill>
                  <a:srgbClr val="000000"/>
                </a:solidFill>
                <a:latin typeface="Times New Roman" pitchFamily="18" charset="0"/>
                <a:ea typeface="楷体" pitchFamily="49" charset="-122"/>
                <a:sym typeface="Symbol"/>
              </a:rPr>
              <a:t>一</a:t>
            </a:r>
            <a:r>
              <a:rPr lang="zh-CN" altLang="en-US" sz="2200" b="1" dirty="0">
                <a:solidFill>
                  <a:srgbClr val="000000"/>
                </a:solidFill>
                <a:latin typeface="Times New Roman" pitchFamily="18" charset="0"/>
                <a:ea typeface="楷体" pitchFamily="49" charset="-122"/>
                <a:sym typeface="Symbol"/>
              </a:rPr>
              <a:t>种子格子上的自旋不变，而另一种扭转</a:t>
            </a:r>
            <a:r>
              <a:rPr lang="en-US" altLang="zh-CN" sz="2200" b="1" dirty="0">
                <a:solidFill>
                  <a:srgbClr val="000000"/>
                </a:solidFill>
                <a:latin typeface="Times New Roman" pitchFamily="18" charset="0"/>
                <a:ea typeface="楷体" pitchFamily="49" charset="-122"/>
                <a:sym typeface="Symbol"/>
              </a:rPr>
              <a:t>2π </a:t>
            </a:r>
            <a:r>
              <a:rPr lang="zh-CN" altLang="en-US" sz="2200" b="1" dirty="0">
                <a:solidFill>
                  <a:srgbClr val="000000"/>
                </a:solidFill>
                <a:latin typeface="Times New Roman" pitchFamily="18" charset="0"/>
                <a:ea typeface="楷体" pitchFamily="49" charset="-122"/>
                <a:sym typeface="Symbol"/>
              </a:rPr>
              <a:t>。</a:t>
            </a:r>
          </a:p>
        </p:txBody>
      </p:sp>
      <p:sp>
        <p:nvSpPr>
          <p:cNvPr id="10" name="Rectangle 8"/>
          <p:cNvSpPr>
            <a:spLocks noChangeArrowheads="1"/>
          </p:cNvSpPr>
          <p:nvPr/>
        </p:nvSpPr>
        <p:spPr bwMode="auto">
          <a:xfrm>
            <a:off x="252412" y="2895600"/>
            <a:ext cx="4624387" cy="1200329"/>
          </a:xfrm>
          <a:prstGeom prst="rect">
            <a:avLst/>
          </a:prstGeom>
          <a:noFill/>
          <a:ln w="9525">
            <a:noFill/>
            <a:miter lim="800000"/>
            <a:headEnd/>
            <a:tailEnd/>
          </a:ln>
        </p:spPr>
        <p:txBody>
          <a:bodyPr wrap="square">
            <a:spAutoFit/>
          </a:bodyPr>
          <a:lstStyle/>
          <a:p>
            <a:pPr algn="just"/>
            <a:r>
              <a:rPr lang="zh-CN" altLang="en-US" sz="2400" b="1" dirty="0">
                <a:solidFill>
                  <a:srgbClr val="000000"/>
                </a:solidFill>
                <a:latin typeface="Times New Roman" pitchFamily="18" charset="0"/>
                <a:ea typeface="楷体" pitchFamily="49" charset="-122"/>
                <a:sym typeface="Symbol"/>
              </a:rPr>
              <a:t>其量子称为磁子，由自旋波的</a:t>
            </a:r>
            <a:r>
              <a:rPr lang="en-US" altLang="zh-CN" sz="2400" b="1" dirty="0">
                <a:solidFill>
                  <a:srgbClr val="000000"/>
                </a:solidFill>
                <a:latin typeface="Times New Roman" pitchFamily="18" charset="0"/>
                <a:ea typeface="楷体" pitchFamily="49" charset="-122"/>
                <a:sym typeface="Symbol"/>
              </a:rPr>
              <a:t>Bose </a:t>
            </a:r>
            <a:r>
              <a:rPr lang="zh-CN" altLang="en-US" sz="2400" b="1" dirty="0">
                <a:solidFill>
                  <a:srgbClr val="000000"/>
                </a:solidFill>
                <a:latin typeface="Times New Roman" pitchFamily="18" charset="0"/>
                <a:ea typeface="楷体" pitchFamily="49" charset="-122"/>
                <a:sym typeface="Symbol"/>
              </a:rPr>
              <a:t>统计可以推导出磁化强度与温度成</a:t>
            </a:r>
            <a:r>
              <a:rPr lang="en-US" altLang="zh-CN" sz="2400" b="1" dirty="0" smtClean="0">
                <a:solidFill>
                  <a:srgbClr val="000000"/>
                </a:solidFill>
                <a:latin typeface="Times New Roman" pitchFamily="18" charset="0"/>
                <a:ea typeface="楷体" pitchFamily="49" charset="-122"/>
                <a:sym typeface="Symbol"/>
              </a:rPr>
              <a:t>T</a:t>
            </a:r>
            <a:r>
              <a:rPr lang="en-US" altLang="zh-CN" sz="2400" b="1" baseline="30000" dirty="0" smtClean="0">
                <a:solidFill>
                  <a:srgbClr val="000000"/>
                </a:solidFill>
                <a:latin typeface="Times New Roman" pitchFamily="18" charset="0"/>
                <a:ea typeface="楷体" pitchFamily="49" charset="-122"/>
                <a:sym typeface="Symbol"/>
              </a:rPr>
              <a:t>3/2</a:t>
            </a:r>
            <a:r>
              <a:rPr lang="en-US" altLang="zh-CN" sz="2400" b="1" dirty="0" smtClean="0">
                <a:solidFill>
                  <a:srgbClr val="000000"/>
                </a:solidFill>
                <a:latin typeface="Times New Roman" pitchFamily="18" charset="0"/>
                <a:ea typeface="楷体" pitchFamily="49" charset="-122"/>
                <a:sym typeface="Symbol"/>
              </a:rPr>
              <a:t> </a:t>
            </a:r>
            <a:r>
              <a:rPr lang="zh-CN" altLang="en-US" sz="2400" b="1" dirty="0">
                <a:solidFill>
                  <a:srgbClr val="000000"/>
                </a:solidFill>
                <a:latin typeface="Times New Roman" pitchFamily="18" charset="0"/>
                <a:ea typeface="楷体" pitchFamily="49" charset="-122"/>
                <a:sym typeface="Symbol"/>
              </a:rPr>
              <a:t>的关系。</a:t>
            </a:r>
          </a:p>
        </p:txBody>
      </p:sp>
      <p:sp>
        <p:nvSpPr>
          <p:cNvPr id="11" name="Rectangle 4"/>
          <p:cNvSpPr>
            <a:spLocks noChangeArrowheads="1"/>
          </p:cNvSpPr>
          <p:nvPr/>
        </p:nvSpPr>
        <p:spPr bwMode="auto">
          <a:xfrm>
            <a:off x="3132138" y="762000"/>
            <a:ext cx="2808287" cy="461665"/>
          </a:xfrm>
          <a:prstGeom prst="rect">
            <a:avLst/>
          </a:prstGeom>
          <a:noFill/>
          <a:ln w="9525">
            <a:noFill/>
            <a:miter lim="800000"/>
            <a:headEnd/>
            <a:tailEnd/>
          </a:ln>
        </p:spPr>
        <p:txBody>
          <a:bodyPr>
            <a:spAutoFit/>
          </a:bodyPr>
          <a:lstStyle/>
          <a:p>
            <a:r>
              <a:rPr lang="en-US" altLang="zh-CN" sz="2400" b="1" dirty="0">
                <a:solidFill>
                  <a:srgbClr val="FF0000"/>
                </a:solidFill>
                <a:latin typeface="Times New Roman" pitchFamily="18" charset="0"/>
                <a:ea typeface="楷体" pitchFamily="49" charset="-122"/>
                <a:sym typeface="Symbol"/>
              </a:rPr>
              <a:t>Heisenberg </a:t>
            </a:r>
            <a:r>
              <a:rPr lang="zh-CN" altLang="en-US" sz="2400" b="1" dirty="0">
                <a:solidFill>
                  <a:srgbClr val="FF0000"/>
                </a:solidFill>
                <a:latin typeface="Times New Roman" pitchFamily="18" charset="0"/>
                <a:ea typeface="楷体" pitchFamily="49" charset="-122"/>
                <a:sym typeface="Symbol"/>
              </a:rPr>
              <a:t>模型</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 presetClass="entr" presetSubtype="16"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box(in)">
                                      <p:cBhvr>
                                        <p:cTn id="13" dur="500"/>
                                        <p:tgtEl>
                                          <p:spTgt spid="10"/>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8"/>
                                        </p:tgtEl>
                                        <p:attrNameLst>
                                          <p:attrName>style.visibility</p:attrName>
                                        </p:attrNameLst>
                                      </p:cBhvr>
                                      <p:to>
                                        <p:strVal val="visible"/>
                                      </p:to>
                                    </p:set>
                                    <p:anim calcmode="lin" valueType="num">
                                      <p:cBhvr additive="base">
                                        <p:cTn id="18" dur="500" fill="hold"/>
                                        <p:tgtEl>
                                          <p:spTgt spid="8"/>
                                        </p:tgtEl>
                                        <p:attrNameLst>
                                          <p:attrName>ppt_x</p:attrName>
                                        </p:attrNameLst>
                                      </p:cBhvr>
                                      <p:tavLst>
                                        <p:tav tm="0">
                                          <p:val>
                                            <p:strVal val="#ppt_x"/>
                                          </p:val>
                                        </p:tav>
                                        <p:tav tm="100000">
                                          <p:val>
                                            <p:strVal val="#ppt_x"/>
                                          </p:val>
                                        </p:tav>
                                      </p:tavLst>
                                    </p:anim>
                                    <p:anim calcmode="lin" valueType="num">
                                      <p:cBhvr additive="base">
                                        <p:cTn id="19" dur="500" fill="hold"/>
                                        <p:tgtEl>
                                          <p:spTgt spid="8"/>
                                        </p:tgtEl>
                                        <p:attrNameLst>
                                          <p:attrName>ppt_y</p:attrName>
                                        </p:attrNameLst>
                                      </p:cBhvr>
                                      <p:tavLst>
                                        <p:tav tm="0">
                                          <p:val>
                                            <p:strVal val="1+#ppt_h/2"/>
                                          </p:val>
                                        </p:tav>
                                        <p:tav tm="100000">
                                          <p:val>
                                            <p:strVal val="#ppt_y"/>
                                          </p:val>
                                        </p:tav>
                                      </p:tavLst>
                                    </p:anim>
                                  </p:childTnLst>
                                </p:cTn>
                              </p:par>
                              <p:par>
                                <p:cTn id="20" presetID="2" presetClass="entr" presetSubtype="4"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 calcmode="lin" valueType="num">
                                      <p:cBhvr additive="base">
                                        <p:cTn id="22" dur="500" fill="hold"/>
                                        <p:tgtEl>
                                          <p:spTgt spid="9"/>
                                        </p:tgtEl>
                                        <p:attrNameLst>
                                          <p:attrName>ppt_x</p:attrName>
                                        </p:attrNameLst>
                                      </p:cBhvr>
                                      <p:tavLst>
                                        <p:tav tm="0">
                                          <p:val>
                                            <p:strVal val="#ppt_x"/>
                                          </p:val>
                                        </p:tav>
                                        <p:tav tm="100000">
                                          <p:val>
                                            <p:strVal val="#ppt_x"/>
                                          </p:val>
                                        </p:tav>
                                      </p:tavLst>
                                    </p:anim>
                                    <p:anim calcmode="lin" valueType="num">
                                      <p:cBhvr additive="base">
                                        <p:cTn id="23"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P spid="1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2EB97F26-A8B8-44D5-B438-A24E3BDCB5E3}" type="slidenum">
              <a:rPr lang="zh-CN" altLang="zh-CN" smtClean="0"/>
              <a:pPr>
                <a:defRPr/>
              </a:pPr>
              <a:t>11</a:t>
            </a:fld>
            <a:endParaRPr lang="zh-CN" altLang="zh-CN" dirty="0"/>
          </a:p>
        </p:txBody>
      </p:sp>
      <p:pic>
        <p:nvPicPr>
          <p:cNvPr id="5" name="Picture 4" descr="http://upload.wikimedia.org/wikipedia/commons/8/84/Pi_30K.gif"/>
          <p:cNvPicPr>
            <a:picLocks noChangeAspect="1" noChangeArrowheads="1" noCrop="1"/>
          </p:cNvPicPr>
          <p:nvPr/>
        </p:nvPicPr>
        <p:blipFill>
          <a:blip r:embed="rId2" cstate="print"/>
          <a:srcRect/>
          <a:stretch>
            <a:fillRect/>
          </a:stretch>
        </p:blipFill>
        <p:spPr bwMode="auto">
          <a:xfrm>
            <a:off x="1828800" y="1905000"/>
            <a:ext cx="4896000" cy="4896000"/>
          </a:xfrm>
          <a:prstGeom prst="rect">
            <a:avLst/>
          </a:prstGeom>
          <a:noFill/>
          <a:ln w="9525">
            <a:noFill/>
            <a:miter lim="800000"/>
            <a:headEnd/>
            <a:tailEnd/>
          </a:ln>
        </p:spPr>
      </p:pic>
      <p:sp>
        <p:nvSpPr>
          <p:cNvPr id="6" name="TextBox 4"/>
          <p:cNvSpPr txBox="1">
            <a:spLocks noChangeArrowheads="1"/>
          </p:cNvSpPr>
          <p:nvPr/>
        </p:nvSpPr>
        <p:spPr bwMode="auto">
          <a:xfrm>
            <a:off x="717550" y="1295400"/>
            <a:ext cx="2842445" cy="461665"/>
          </a:xfrm>
          <a:prstGeom prst="rect">
            <a:avLst/>
          </a:prstGeom>
          <a:noFill/>
          <a:ln w="9525">
            <a:noFill/>
            <a:miter lim="800000"/>
            <a:headEnd/>
            <a:tailEnd/>
          </a:ln>
        </p:spPr>
        <p:txBody>
          <a:bodyPr wrap="none">
            <a:spAutoFit/>
          </a:bodyPr>
          <a:lstStyle/>
          <a:p>
            <a:r>
              <a:rPr lang="en-US" altLang="zh-CN" sz="2400" b="1" dirty="0" smtClean="0">
                <a:solidFill>
                  <a:srgbClr val="333300"/>
                </a:solidFill>
                <a:latin typeface="Times New Roman" pitchFamily="18" charset="0"/>
                <a:ea typeface="楷体" pitchFamily="49" charset="-122"/>
              </a:rPr>
              <a:t>(1) Buffon </a:t>
            </a:r>
            <a:r>
              <a:rPr lang="zh-CN" altLang="en-US" sz="2400" b="1" dirty="0">
                <a:solidFill>
                  <a:srgbClr val="333300"/>
                </a:solidFill>
                <a:latin typeface="Times New Roman" pitchFamily="18" charset="0"/>
                <a:ea typeface="楷体" pitchFamily="49" charset="-122"/>
              </a:rPr>
              <a:t>投针实验</a:t>
            </a:r>
          </a:p>
        </p:txBody>
      </p:sp>
      <p:sp>
        <p:nvSpPr>
          <p:cNvPr id="7" name="Line 5"/>
          <p:cNvSpPr>
            <a:spLocks noChangeShapeType="1"/>
          </p:cNvSpPr>
          <p:nvPr/>
        </p:nvSpPr>
        <p:spPr bwMode="auto">
          <a:xfrm>
            <a:off x="0" y="762000"/>
            <a:ext cx="7916863" cy="0"/>
          </a:xfrm>
          <a:prstGeom prst="line">
            <a:avLst/>
          </a:prstGeom>
          <a:noFill/>
          <a:ln w="12700">
            <a:solidFill>
              <a:srgbClr val="FF9900"/>
            </a:solidFill>
            <a:miter lim="800000"/>
            <a:headEnd/>
            <a:tailEnd/>
          </a:ln>
          <a:effectLst>
            <a:prstShdw prst="shdw17" dist="17961" dir="2700000">
              <a:srgbClr val="995C00"/>
            </a:prstShdw>
          </a:effectLst>
        </p:spPr>
        <p:txBody>
          <a:bodyPr lIns="90000" tIns="46800" rIns="90000" bIns="46800"/>
          <a:lstStyle/>
          <a:p>
            <a:endParaRPr lang="zh-CN" altLang="en-US"/>
          </a:p>
        </p:txBody>
      </p:sp>
      <p:sp>
        <p:nvSpPr>
          <p:cNvPr id="8" name="矩形 10"/>
          <p:cNvSpPr>
            <a:spLocks noChangeArrowheads="1"/>
          </p:cNvSpPr>
          <p:nvPr/>
        </p:nvSpPr>
        <p:spPr bwMode="auto">
          <a:xfrm>
            <a:off x="228600" y="228600"/>
            <a:ext cx="5532284" cy="523220"/>
          </a:xfrm>
          <a:prstGeom prst="rect">
            <a:avLst/>
          </a:prstGeom>
          <a:noFill/>
          <a:ln w="9525">
            <a:noFill/>
            <a:miter lim="800000"/>
            <a:headEnd/>
            <a:tailEnd/>
          </a:ln>
        </p:spPr>
        <p:txBody>
          <a:bodyPr wrap="none">
            <a:spAutoFit/>
          </a:bodyPr>
          <a:lstStyle/>
          <a:p>
            <a:r>
              <a:rPr lang="en-US" altLang="zh-CN" sz="2800" b="1" dirty="0">
                <a:solidFill>
                  <a:srgbClr val="333300"/>
                </a:solidFill>
                <a:latin typeface="Times New Roman" pitchFamily="18" charset="0"/>
                <a:ea typeface="楷体" pitchFamily="49" charset="-122"/>
              </a:rPr>
              <a:t>2.1 </a:t>
            </a:r>
            <a:r>
              <a:rPr lang="zh-CN" altLang="en-US" sz="2800" b="1" dirty="0">
                <a:solidFill>
                  <a:srgbClr val="333300"/>
                </a:solidFill>
                <a:latin typeface="Times New Roman" pitchFamily="18" charset="0"/>
                <a:ea typeface="楷体" pitchFamily="49" charset="-122"/>
              </a:rPr>
              <a:t>蒙特卡洛方</a:t>
            </a:r>
            <a:r>
              <a:rPr lang="zh-CN" altLang="en-US" sz="2800" b="1" dirty="0" smtClean="0">
                <a:solidFill>
                  <a:srgbClr val="333300"/>
                </a:solidFill>
                <a:latin typeface="Times New Roman" pitchFamily="18" charset="0"/>
                <a:ea typeface="楷体" pitchFamily="49" charset="-122"/>
              </a:rPr>
              <a:t>法概述</a:t>
            </a:r>
            <a:r>
              <a:rPr lang="en-US" altLang="zh-CN" sz="2800" b="1" dirty="0" smtClean="0">
                <a:solidFill>
                  <a:srgbClr val="333300"/>
                </a:solidFill>
                <a:latin typeface="Times New Roman" pitchFamily="18" charset="0"/>
                <a:ea typeface="楷体" pitchFamily="49" charset="-122"/>
              </a:rPr>
              <a:t>----</a:t>
            </a:r>
            <a:r>
              <a:rPr lang="zh-CN" altLang="en-US" sz="2800" b="1" dirty="0" smtClean="0">
                <a:solidFill>
                  <a:srgbClr val="FF0000"/>
                </a:solidFill>
                <a:latin typeface="Times New Roman" pitchFamily="18" charset="0"/>
                <a:ea typeface="楷体" pitchFamily="49" charset="-122"/>
              </a:rPr>
              <a:t>基本思想</a:t>
            </a:r>
            <a:endParaRPr lang="zh-CN" altLang="en-US" sz="2800" dirty="0">
              <a:solidFill>
                <a:srgbClr val="FF0000"/>
              </a:solidFill>
            </a:endParaRPr>
          </a:p>
        </p:txBody>
      </p:sp>
      <p:sp>
        <p:nvSpPr>
          <p:cNvPr id="10" name="TextBox 9"/>
          <p:cNvSpPr txBox="1"/>
          <p:nvPr/>
        </p:nvSpPr>
        <p:spPr>
          <a:xfrm>
            <a:off x="3429000" y="1504890"/>
            <a:ext cx="1709122" cy="400110"/>
          </a:xfrm>
          <a:prstGeom prst="rect">
            <a:avLst/>
          </a:prstGeom>
          <a:noFill/>
        </p:spPr>
        <p:txBody>
          <a:bodyPr wrap="none" rtlCol="0">
            <a:spAutoFit/>
          </a:bodyPr>
          <a:lstStyle/>
          <a:p>
            <a:r>
              <a:rPr lang="en-US" altLang="zh-CN" sz="2000" b="1" dirty="0" smtClean="0">
                <a:solidFill>
                  <a:srgbClr val="333300"/>
                </a:solidFill>
                <a:latin typeface="Times New Roman" pitchFamily="18" charset="0"/>
                <a:ea typeface="楷体" pitchFamily="49" charset="-122"/>
                <a:sym typeface="Symbol"/>
              </a:rPr>
              <a:t>MC </a:t>
            </a:r>
            <a:r>
              <a:rPr lang="zh-CN" altLang="en-US" sz="2000" b="1" dirty="0" smtClean="0">
                <a:solidFill>
                  <a:srgbClr val="333300"/>
                </a:solidFill>
                <a:latin typeface="Times New Roman" pitchFamily="18" charset="0"/>
                <a:ea typeface="楷体" pitchFamily="49" charset="-122"/>
                <a:sym typeface="Symbol"/>
              </a:rPr>
              <a:t>模拟结果</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84138" y="6242050"/>
            <a:ext cx="982662" cy="488950"/>
          </a:xfrm>
        </p:spPr>
        <p:txBody>
          <a:bodyPr/>
          <a:lstStyle/>
          <a:p>
            <a:pPr>
              <a:defRPr/>
            </a:pPr>
            <a:fld id="{8AC87D6E-D9F6-48C9-B067-5C26C7E539F4}" type="slidenum">
              <a:rPr lang="zh-CN" altLang="zh-CN" smtClean="0"/>
              <a:pPr>
                <a:defRPr/>
              </a:pPr>
              <a:t>110</a:t>
            </a:fld>
            <a:endParaRPr lang="zh-CN" altLang="zh-CN" dirty="0"/>
          </a:p>
        </p:txBody>
      </p:sp>
      <p:sp>
        <p:nvSpPr>
          <p:cNvPr id="52227" name="Line 5"/>
          <p:cNvSpPr>
            <a:spLocks noChangeShapeType="1"/>
          </p:cNvSpPr>
          <p:nvPr/>
        </p:nvSpPr>
        <p:spPr bwMode="auto">
          <a:xfrm>
            <a:off x="0" y="762000"/>
            <a:ext cx="7916863" cy="0"/>
          </a:xfrm>
          <a:prstGeom prst="line">
            <a:avLst/>
          </a:prstGeom>
          <a:noFill/>
          <a:ln w="12700">
            <a:solidFill>
              <a:srgbClr val="FF9900"/>
            </a:solidFill>
            <a:miter lim="800000"/>
            <a:headEnd/>
            <a:tailEnd/>
          </a:ln>
          <a:effectLst>
            <a:prstShdw prst="shdw17" dist="17961" dir="2700000">
              <a:srgbClr val="995C00"/>
            </a:prstShdw>
          </a:effectLst>
        </p:spPr>
        <p:txBody>
          <a:bodyPr lIns="90000" tIns="46800" rIns="90000" bIns="46800"/>
          <a:lstStyle/>
          <a:p>
            <a:endParaRPr lang="zh-CN" altLang="en-US"/>
          </a:p>
        </p:txBody>
      </p:sp>
      <p:sp>
        <p:nvSpPr>
          <p:cNvPr id="52228" name="矩形 9"/>
          <p:cNvSpPr>
            <a:spLocks noChangeArrowheads="1"/>
          </p:cNvSpPr>
          <p:nvPr/>
        </p:nvSpPr>
        <p:spPr bwMode="auto">
          <a:xfrm>
            <a:off x="228600" y="228600"/>
            <a:ext cx="4330700" cy="523875"/>
          </a:xfrm>
          <a:prstGeom prst="rect">
            <a:avLst/>
          </a:prstGeom>
          <a:noFill/>
          <a:ln w="9525">
            <a:noFill/>
            <a:miter lim="800000"/>
            <a:headEnd/>
            <a:tailEnd/>
          </a:ln>
        </p:spPr>
        <p:txBody>
          <a:bodyPr wrap="none">
            <a:spAutoFit/>
          </a:bodyPr>
          <a:lstStyle/>
          <a:p>
            <a:r>
              <a:rPr lang="en-US" altLang="zh-CN" sz="2800" b="1">
                <a:solidFill>
                  <a:srgbClr val="333300"/>
                </a:solidFill>
                <a:latin typeface="Times New Roman" pitchFamily="18" charset="0"/>
                <a:ea typeface="楷体" pitchFamily="49" charset="-122"/>
              </a:rPr>
              <a:t>2.4 </a:t>
            </a:r>
            <a:r>
              <a:rPr lang="zh-CN" altLang="en-US" sz="2800" b="1">
                <a:solidFill>
                  <a:srgbClr val="333300"/>
                </a:solidFill>
                <a:latin typeface="Times New Roman" pitchFamily="18" charset="0"/>
                <a:ea typeface="楷体" pitchFamily="49" charset="-122"/>
              </a:rPr>
              <a:t>蒙特卡洛方法计算步骤</a:t>
            </a:r>
            <a:endParaRPr lang="zh-CN" altLang="en-US" sz="2800"/>
          </a:p>
        </p:txBody>
      </p:sp>
      <p:pic>
        <p:nvPicPr>
          <p:cNvPr id="23" name="Picture 5"/>
          <p:cNvPicPr>
            <a:picLocks noChangeAspect="1" noChangeArrowheads="1"/>
          </p:cNvPicPr>
          <p:nvPr/>
        </p:nvPicPr>
        <p:blipFill>
          <a:blip r:embed="rId2" cstate="print"/>
          <a:srcRect/>
          <a:stretch>
            <a:fillRect/>
          </a:stretch>
        </p:blipFill>
        <p:spPr bwMode="auto">
          <a:xfrm>
            <a:off x="5029200" y="1752600"/>
            <a:ext cx="3826475" cy="2044700"/>
          </a:xfrm>
          <a:prstGeom prst="rect">
            <a:avLst/>
          </a:prstGeom>
          <a:noFill/>
          <a:ln w="9525">
            <a:noFill/>
            <a:miter lim="800000"/>
            <a:headEnd/>
            <a:tailEnd/>
          </a:ln>
        </p:spPr>
      </p:pic>
      <p:pic>
        <p:nvPicPr>
          <p:cNvPr id="24" name="Picture 6"/>
          <p:cNvPicPr>
            <a:picLocks noChangeAspect="1" noChangeArrowheads="1"/>
          </p:cNvPicPr>
          <p:nvPr/>
        </p:nvPicPr>
        <p:blipFill>
          <a:blip r:embed="rId3" cstate="print"/>
          <a:srcRect/>
          <a:stretch>
            <a:fillRect/>
          </a:stretch>
        </p:blipFill>
        <p:spPr bwMode="auto">
          <a:xfrm>
            <a:off x="5029200" y="3898287"/>
            <a:ext cx="3790950" cy="2016738"/>
          </a:xfrm>
          <a:prstGeom prst="rect">
            <a:avLst/>
          </a:prstGeom>
          <a:noFill/>
          <a:ln w="9525">
            <a:noFill/>
            <a:miter lim="800000"/>
            <a:headEnd/>
            <a:tailEnd/>
          </a:ln>
        </p:spPr>
      </p:pic>
      <p:sp>
        <p:nvSpPr>
          <p:cNvPr id="25" name="Rectangle 8"/>
          <p:cNvSpPr>
            <a:spLocks noChangeArrowheads="1"/>
          </p:cNvSpPr>
          <p:nvPr/>
        </p:nvSpPr>
        <p:spPr bwMode="auto">
          <a:xfrm>
            <a:off x="250825" y="4876800"/>
            <a:ext cx="3940175" cy="830997"/>
          </a:xfrm>
          <a:prstGeom prst="rect">
            <a:avLst/>
          </a:prstGeom>
          <a:noFill/>
          <a:ln w="9525">
            <a:noFill/>
            <a:miter lim="800000"/>
            <a:headEnd/>
            <a:tailEnd/>
          </a:ln>
        </p:spPr>
        <p:txBody>
          <a:bodyPr wrap="square">
            <a:spAutoFit/>
          </a:bodyPr>
          <a:lstStyle/>
          <a:p>
            <a:r>
              <a:rPr lang="zh-CN" altLang="en-US" sz="2400" b="1" dirty="0">
                <a:solidFill>
                  <a:srgbClr val="000000"/>
                </a:solidFill>
                <a:latin typeface="Times New Roman" pitchFamily="18" charset="0"/>
                <a:ea typeface="楷体" pitchFamily="49" charset="-122"/>
                <a:sym typeface="Symbol"/>
              </a:rPr>
              <a:t>反铁磁自旋系统的</a:t>
            </a:r>
            <a:r>
              <a:rPr lang="en-US" altLang="zh-CN" sz="2400" b="1" dirty="0">
                <a:solidFill>
                  <a:srgbClr val="000000"/>
                </a:solidFill>
                <a:latin typeface="Times New Roman" pitchFamily="18" charset="0"/>
                <a:ea typeface="楷体" pitchFamily="49" charset="-122"/>
                <a:sym typeface="Symbol"/>
              </a:rPr>
              <a:t>KT </a:t>
            </a:r>
            <a:r>
              <a:rPr lang="zh-CN" altLang="en-US" sz="2400" b="1" dirty="0">
                <a:solidFill>
                  <a:srgbClr val="000000"/>
                </a:solidFill>
                <a:latin typeface="Times New Roman" pitchFamily="18" charset="0"/>
                <a:ea typeface="楷体" pitchFamily="49" charset="-122"/>
                <a:sym typeface="Symbol"/>
              </a:rPr>
              <a:t>相变，在高温下涡旋对发生解离。</a:t>
            </a:r>
          </a:p>
        </p:txBody>
      </p:sp>
      <p:sp>
        <p:nvSpPr>
          <p:cNvPr id="27" name="Rectangle 9"/>
          <p:cNvSpPr>
            <a:spLocks noChangeArrowheads="1"/>
          </p:cNvSpPr>
          <p:nvPr/>
        </p:nvSpPr>
        <p:spPr bwMode="auto">
          <a:xfrm>
            <a:off x="179388" y="1520825"/>
            <a:ext cx="4316412" cy="2677656"/>
          </a:xfrm>
          <a:prstGeom prst="rect">
            <a:avLst/>
          </a:prstGeom>
          <a:noFill/>
          <a:ln w="9525">
            <a:noFill/>
            <a:miter lim="800000"/>
            <a:headEnd/>
            <a:tailEnd/>
          </a:ln>
        </p:spPr>
        <p:txBody>
          <a:bodyPr wrap="square">
            <a:spAutoFit/>
          </a:bodyPr>
          <a:lstStyle/>
          <a:p>
            <a:pPr algn="just"/>
            <a:r>
              <a:rPr lang="zh-CN" altLang="en-US" sz="2400" b="1" dirty="0">
                <a:solidFill>
                  <a:srgbClr val="000000"/>
                </a:solidFill>
                <a:latin typeface="Times New Roman" pitchFamily="18" charset="0"/>
                <a:ea typeface="楷体" pitchFamily="49" charset="-122"/>
                <a:sym typeface="Symbol"/>
              </a:rPr>
              <a:t>对于三维</a:t>
            </a:r>
            <a:r>
              <a:rPr lang="en-US" altLang="zh-CN" sz="2400" b="1" dirty="0">
                <a:solidFill>
                  <a:srgbClr val="000000"/>
                </a:solidFill>
                <a:latin typeface="Times New Roman" pitchFamily="18" charset="0"/>
                <a:ea typeface="楷体" pitchFamily="49" charset="-122"/>
                <a:sym typeface="Symbol"/>
              </a:rPr>
              <a:t>Heisenberg </a:t>
            </a:r>
            <a:r>
              <a:rPr lang="zh-CN" altLang="en-US" sz="2400" b="1" dirty="0">
                <a:solidFill>
                  <a:srgbClr val="000000"/>
                </a:solidFill>
                <a:latin typeface="Times New Roman" pitchFamily="18" charset="0"/>
                <a:ea typeface="楷体" pitchFamily="49" charset="-122"/>
                <a:sym typeface="Symbol"/>
              </a:rPr>
              <a:t>模型，其中的一个自旋分量在外加磁场下呈现有序，而另外两个分量出现类似于</a:t>
            </a:r>
            <a:r>
              <a:rPr lang="en-US" altLang="zh-CN" sz="2400" b="1" dirty="0">
                <a:solidFill>
                  <a:srgbClr val="000000"/>
                </a:solidFill>
                <a:latin typeface="Times New Roman" pitchFamily="18" charset="0"/>
                <a:ea typeface="楷体" pitchFamily="49" charset="-122"/>
                <a:sym typeface="Symbol"/>
              </a:rPr>
              <a:t>Kosterlitz-Touless </a:t>
            </a:r>
            <a:r>
              <a:rPr lang="zh-CN" altLang="en-US" sz="2400" b="1" dirty="0">
                <a:solidFill>
                  <a:srgbClr val="000000"/>
                </a:solidFill>
                <a:latin typeface="Times New Roman" pitchFamily="18" charset="0"/>
                <a:ea typeface="楷体" pitchFamily="49" charset="-122"/>
                <a:sym typeface="Symbol"/>
              </a:rPr>
              <a:t>相变的束缚拓扑态激发。随着温度升高，涡度增加但正负涡旋束缚态开始解离</a:t>
            </a:r>
            <a:r>
              <a:rPr lang="en-US" altLang="zh-CN" sz="2400" b="1" dirty="0">
                <a:solidFill>
                  <a:srgbClr val="000000"/>
                </a:solidFill>
                <a:latin typeface="Times New Roman" pitchFamily="18" charset="0"/>
                <a:ea typeface="楷体" pitchFamily="49" charset="-122"/>
                <a:sym typeface="Symbol"/>
              </a:rPr>
              <a:t>.</a:t>
            </a:r>
          </a:p>
        </p:txBody>
      </p:sp>
      <p:sp>
        <p:nvSpPr>
          <p:cNvPr id="9" name="Rectangle 4"/>
          <p:cNvSpPr>
            <a:spLocks noChangeArrowheads="1"/>
          </p:cNvSpPr>
          <p:nvPr/>
        </p:nvSpPr>
        <p:spPr bwMode="auto">
          <a:xfrm>
            <a:off x="3132138" y="762000"/>
            <a:ext cx="2808287" cy="461665"/>
          </a:xfrm>
          <a:prstGeom prst="rect">
            <a:avLst/>
          </a:prstGeom>
          <a:noFill/>
          <a:ln w="9525">
            <a:noFill/>
            <a:miter lim="800000"/>
            <a:headEnd/>
            <a:tailEnd/>
          </a:ln>
        </p:spPr>
        <p:txBody>
          <a:bodyPr>
            <a:spAutoFit/>
          </a:bodyPr>
          <a:lstStyle/>
          <a:p>
            <a:r>
              <a:rPr lang="en-US" altLang="zh-CN" sz="2400" b="1" dirty="0">
                <a:solidFill>
                  <a:srgbClr val="FF0000"/>
                </a:solidFill>
                <a:latin typeface="Times New Roman" pitchFamily="18" charset="0"/>
                <a:ea typeface="楷体" pitchFamily="49" charset="-122"/>
                <a:sym typeface="Symbol"/>
              </a:rPr>
              <a:t>Heisenberg </a:t>
            </a:r>
            <a:r>
              <a:rPr lang="zh-CN" altLang="en-US" sz="2400" b="1" dirty="0">
                <a:solidFill>
                  <a:srgbClr val="FF0000"/>
                </a:solidFill>
                <a:latin typeface="Times New Roman" pitchFamily="18" charset="0"/>
                <a:ea typeface="楷体" pitchFamily="49" charset="-122"/>
                <a:sym typeface="Symbol"/>
              </a:rPr>
              <a:t>模型</a:t>
            </a:r>
          </a:p>
        </p:txBody>
      </p:sp>
    </p:spTree>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84138" y="6318071"/>
            <a:ext cx="830262" cy="488950"/>
          </a:xfrm>
        </p:spPr>
        <p:txBody>
          <a:bodyPr/>
          <a:lstStyle/>
          <a:p>
            <a:pPr>
              <a:defRPr/>
            </a:pPr>
            <a:fld id="{2EB97F26-A8B8-44D5-B438-A24E3BDCB5E3}" type="slidenum">
              <a:rPr lang="zh-CN" altLang="zh-CN" smtClean="0"/>
              <a:pPr>
                <a:defRPr/>
              </a:pPr>
              <a:t>111</a:t>
            </a:fld>
            <a:endParaRPr lang="zh-CN" altLang="zh-CN" dirty="0"/>
          </a:p>
        </p:txBody>
      </p:sp>
      <p:sp>
        <p:nvSpPr>
          <p:cNvPr id="5" name="Line 5"/>
          <p:cNvSpPr>
            <a:spLocks noChangeShapeType="1"/>
          </p:cNvSpPr>
          <p:nvPr/>
        </p:nvSpPr>
        <p:spPr bwMode="auto">
          <a:xfrm>
            <a:off x="0" y="762000"/>
            <a:ext cx="7916863" cy="0"/>
          </a:xfrm>
          <a:prstGeom prst="line">
            <a:avLst/>
          </a:prstGeom>
          <a:noFill/>
          <a:ln w="12700">
            <a:solidFill>
              <a:srgbClr val="FF9900"/>
            </a:solidFill>
            <a:miter lim="800000"/>
            <a:headEnd/>
            <a:tailEnd/>
          </a:ln>
          <a:effectLst>
            <a:prstShdw prst="shdw17" dist="17961" dir="2700000">
              <a:srgbClr val="995C00"/>
            </a:prstShdw>
          </a:effectLst>
        </p:spPr>
        <p:txBody>
          <a:bodyPr lIns="90000" tIns="46800" rIns="90000" bIns="46800"/>
          <a:lstStyle/>
          <a:p>
            <a:endParaRPr lang="zh-CN" altLang="en-US"/>
          </a:p>
        </p:txBody>
      </p:sp>
      <p:sp>
        <p:nvSpPr>
          <p:cNvPr id="6" name="矩形 9"/>
          <p:cNvSpPr>
            <a:spLocks noChangeArrowheads="1"/>
          </p:cNvSpPr>
          <p:nvPr/>
        </p:nvSpPr>
        <p:spPr bwMode="auto">
          <a:xfrm>
            <a:off x="228600" y="228600"/>
            <a:ext cx="3608680" cy="523220"/>
          </a:xfrm>
          <a:prstGeom prst="rect">
            <a:avLst/>
          </a:prstGeom>
          <a:noFill/>
          <a:ln w="9525">
            <a:noFill/>
            <a:miter lim="800000"/>
            <a:headEnd/>
            <a:tailEnd/>
          </a:ln>
        </p:spPr>
        <p:txBody>
          <a:bodyPr wrap="none">
            <a:spAutoFit/>
          </a:bodyPr>
          <a:lstStyle/>
          <a:p>
            <a:r>
              <a:rPr lang="en-US" altLang="zh-CN" sz="2800" b="1" dirty="0" smtClean="0">
                <a:solidFill>
                  <a:srgbClr val="333300"/>
                </a:solidFill>
                <a:latin typeface="Times New Roman" pitchFamily="18" charset="0"/>
                <a:ea typeface="楷体" pitchFamily="49" charset="-122"/>
              </a:rPr>
              <a:t>2.5 </a:t>
            </a:r>
            <a:r>
              <a:rPr lang="zh-CN" altLang="en-US" sz="2800" b="1" dirty="0">
                <a:solidFill>
                  <a:srgbClr val="333300"/>
                </a:solidFill>
                <a:latin typeface="Times New Roman" pitchFamily="18" charset="0"/>
                <a:ea typeface="楷体" pitchFamily="49" charset="-122"/>
              </a:rPr>
              <a:t>蒙特卡洛</a:t>
            </a:r>
            <a:r>
              <a:rPr lang="zh-CN" altLang="en-US" sz="2800" b="1" dirty="0" smtClean="0">
                <a:solidFill>
                  <a:srgbClr val="333300"/>
                </a:solidFill>
                <a:latin typeface="Times New Roman" pitchFamily="18" charset="0"/>
                <a:ea typeface="楷体" pitchFamily="49" charset="-122"/>
              </a:rPr>
              <a:t>方法应用</a:t>
            </a:r>
            <a:endParaRPr lang="zh-CN" altLang="en-US" sz="2800" dirty="0"/>
          </a:p>
        </p:txBody>
      </p:sp>
      <p:sp>
        <p:nvSpPr>
          <p:cNvPr id="7" name="Rectangle 2"/>
          <p:cNvSpPr>
            <a:spLocks noChangeArrowheads="1"/>
          </p:cNvSpPr>
          <p:nvPr/>
        </p:nvSpPr>
        <p:spPr bwMode="auto">
          <a:xfrm>
            <a:off x="1981200" y="1839913"/>
            <a:ext cx="6858000" cy="1512887"/>
          </a:xfrm>
          <a:prstGeom prst="rect">
            <a:avLst/>
          </a:prstGeom>
          <a:solidFill>
            <a:srgbClr val="CCFFFF"/>
          </a:solidFill>
          <a:ln w="25400">
            <a:solidFill>
              <a:srgbClr val="FF0000"/>
            </a:solidFill>
            <a:miter lim="800000"/>
            <a:headEnd/>
            <a:tailEnd/>
          </a:ln>
        </p:spPr>
        <p:txBody>
          <a:bodyPr wrap="none" anchor="ctr"/>
          <a:lstStyle/>
          <a:p>
            <a:endParaRPr lang="zh-CN" altLang="en-US"/>
          </a:p>
        </p:txBody>
      </p:sp>
      <p:pic>
        <p:nvPicPr>
          <p:cNvPr id="8" name="Picture 3"/>
          <p:cNvPicPr>
            <a:picLocks noChangeAspect="1" noChangeArrowheads="1"/>
          </p:cNvPicPr>
          <p:nvPr/>
        </p:nvPicPr>
        <p:blipFill>
          <a:blip r:embed="rId2" cstate="print"/>
          <a:srcRect l="3644" t="2373" r="2368" b="1004"/>
          <a:stretch>
            <a:fillRect/>
          </a:stretch>
        </p:blipFill>
        <p:spPr bwMode="auto">
          <a:xfrm>
            <a:off x="6588125" y="3433584"/>
            <a:ext cx="2232025" cy="2287587"/>
          </a:xfrm>
          <a:prstGeom prst="rect">
            <a:avLst/>
          </a:prstGeom>
          <a:noFill/>
          <a:ln w="25400" cap="rnd">
            <a:solidFill>
              <a:srgbClr val="FF0000"/>
            </a:solidFill>
            <a:prstDash val="sysDot"/>
            <a:miter lim="800000"/>
            <a:headEnd/>
            <a:tailEnd/>
          </a:ln>
        </p:spPr>
      </p:pic>
      <p:sp>
        <p:nvSpPr>
          <p:cNvPr id="9" name="Text Box 4"/>
          <p:cNvSpPr txBox="1">
            <a:spLocks noChangeArrowheads="1"/>
          </p:cNvSpPr>
          <p:nvPr/>
        </p:nvSpPr>
        <p:spPr bwMode="auto">
          <a:xfrm>
            <a:off x="6172200" y="5810071"/>
            <a:ext cx="2895600" cy="830997"/>
          </a:xfrm>
          <a:prstGeom prst="rect">
            <a:avLst/>
          </a:prstGeom>
          <a:noFill/>
          <a:ln w="9525">
            <a:noFill/>
            <a:miter lim="800000"/>
            <a:headEnd/>
            <a:tailEnd/>
          </a:ln>
        </p:spPr>
        <p:txBody>
          <a:bodyPr wrap="square">
            <a:spAutoFit/>
          </a:bodyPr>
          <a:lstStyle/>
          <a:p>
            <a:pPr algn="just"/>
            <a:r>
              <a:rPr lang="zh-CN" altLang="en-US" sz="2400" b="1" dirty="0">
                <a:solidFill>
                  <a:srgbClr val="000000"/>
                </a:solidFill>
                <a:latin typeface="Times New Roman" pitchFamily="18" charset="0"/>
                <a:ea typeface="楷体" pitchFamily="49" charset="-122"/>
                <a:sym typeface="Symbol"/>
              </a:rPr>
              <a:t>各种温度</a:t>
            </a:r>
            <a:r>
              <a:rPr lang="zh-CN" altLang="en-US" sz="2400" b="1" dirty="0" smtClean="0">
                <a:solidFill>
                  <a:srgbClr val="000000"/>
                </a:solidFill>
                <a:latin typeface="Times New Roman" pitchFamily="18" charset="0"/>
                <a:ea typeface="楷体" pitchFamily="49" charset="-122"/>
                <a:sym typeface="Symbol"/>
              </a:rPr>
              <a:t>下</a:t>
            </a:r>
            <a:r>
              <a:rPr lang="en-US" altLang="zh-CN" sz="2400" b="1" dirty="0" smtClean="0">
                <a:solidFill>
                  <a:srgbClr val="000000"/>
                </a:solidFill>
                <a:latin typeface="Times New Roman" pitchFamily="18" charset="0"/>
                <a:ea typeface="楷体" pitchFamily="49" charset="-122"/>
                <a:sym typeface="Symbol"/>
              </a:rPr>
              <a:t>Au</a:t>
            </a:r>
            <a:r>
              <a:rPr lang="zh-CN" altLang="en-US" sz="2400" b="1" dirty="0" smtClean="0">
                <a:solidFill>
                  <a:srgbClr val="000000"/>
                </a:solidFill>
                <a:latin typeface="Times New Roman" pitchFamily="18" charset="0"/>
                <a:ea typeface="楷体" pitchFamily="49" charset="-122"/>
                <a:sym typeface="Symbol"/>
              </a:rPr>
              <a:t>薄膜</a:t>
            </a:r>
            <a:r>
              <a:rPr lang="zh-CN" altLang="en-US" sz="2400" b="1" dirty="0">
                <a:solidFill>
                  <a:srgbClr val="000000"/>
                </a:solidFill>
                <a:latin typeface="Times New Roman" pitchFamily="18" charset="0"/>
                <a:ea typeface="楷体" pitchFamily="49" charset="-122"/>
                <a:sym typeface="Symbol"/>
              </a:rPr>
              <a:t>外延</a:t>
            </a:r>
            <a:r>
              <a:rPr lang="zh-CN" altLang="en-US" sz="2400" b="1" dirty="0" smtClean="0">
                <a:solidFill>
                  <a:srgbClr val="000000"/>
                </a:solidFill>
                <a:latin typeface="Times New Roman" pitchFamily="18" charset="0"/>
                <a:ea typeface="楷体" pitchFamily="49" charset="-122"/>
                <a:sym typeface="Symbol"/>
              </a:rPr>
              <a:t>生长</a:t>
            </a:r>
            <a:r>
              <a:rPr lang="en-US" altLang="zh-CN" sz="2400" b="1" dirty="0" smtClean="0">
                <a:solidFill>
                  <a:srgbClr val="000000"/>
                </a:solidFill>
                <a:latin typeface="Times New Roman" pitchFamily="18" charset="0"/>
                <a:ea typeface="楷体" pitchFamily="49" charset="-122"/>
                <a:sym typeface="Symbol"/>
              </a:rPr>
              <a:t>KMC</a:t>
            </a:r>
            <a:r>
              <a:rPr lang="zh-CN" altLang="en-US" sz="2400" b="1" dirty="0">
                <a:solidFill>
                  <a:srgbClr val="000000"/>
                </a:solidFill>
                <a:latin typeface="Times New Roman" pitchFamily="18" charset="0"/>
                <a:ea typeface="楷体" pitchFamily="49" charset="-122"/>
                <a:sym typeface="Symbol"/>
              </a:rPr>
              <a:t>模拟</a:t>
            </a:r>
          </a:p>
        </p:txBody>
      </p:sp>
      <p:sp>
        <p:nvSpPr>
          <p:cNvPr id="10" name="Text Box 6"/>
          <p:cNvSpPr txBox="1">
            <a:spLocks noChangeArrowheads="1"/>
          </p:cNvSpPr>
          <p:nvPr/>
        </p:nvSpPr>
        <p:spPr bwMode="auto">
          <a:xfrm>
            <a:off x="1981200" y="1824038"/>
            <a:ext cx="6858000" cy="707886"/>
          </a:xfrm>
          <a:prstGeom prst="rect">
            <a:avLst/>
          </a:prstGeom>
          <a:noFill/>
          <a:ln w="9525">
            <a:noFill/>
            <a:miter lim="800000"/>
            <a:headEnd/>
            <a:tailEnd/>
          </a:ln>
        </p:spPr>
        <p:txBody>
          <a:bodyPr>
            <a:spAutoFit/>
          </a:bodyPr>
          <a:lstStyle/>
          <a:p>
            <a:pPr>
              <a:spcBef>
                <a:spcPct val="50000"/>
              </a:spcBef>
            </a:pPr>
            <a:r>
              <a:rPr lang="zh-CN" altLang="en-US" sz="2000" b="1" dirty="0">
                <a:solidFill>
                  <a:srgbClr val="000000"/>
                </a:solidFill>
                <a:latin typeface="Times New Roman" pitchFamily="18" charset="0"/>
                <a:ea typeface="楷体" pitchFamily="49" charset="-122"/>
                <a:sym typeface="Symbol"/>
              </a:rPr>
              <a:t>结构特性：材料生长过程、径向分布函数，原子数密度分布，体系晶体结构，键角分布，健对分布等</a:t>
            </a:r>
          </a:p>
        </p:txBody>
      </p:sp>
      <p:sp>
        <p:nvSpPr>
          <p:cNvPr id="11" name="Text Box 7"/>
          <p:cNvSpPr txBox="1">
            <a:spLocks noChangeArrowheads="1"/>
          </p:cNvSpPr>
          <p:nvPr/>
        </p:nvSpPr>
        <p:spPr bwMode="auto">
          <a:xfrm>
            <a:off x="1981200" y="1250951"/>
            <a:ext cx="6911975" cy="461665"/>
          </a:xfrm>
          <a:prstGeom prst="rect">
            <a:avLst/>
          </a:prstGeom>
          <a:solidFill>
            <a:srgbClr val="CCFFFF"/>
          </a:solidFill>
          <a:ln w="25400">
            <a:solidFill>
              <a:srgbClr val="FF0000"/>
            </a:solidFill>
            <a:miter lim="800000"/>
            <a:headEnd/>
            <a:tailEnd/>
          </a:ln>
        </p:spPr>
        <p:txBody>
          <a:bodyPr>
            <a:spAutoFit/>
          </a:bodyPr>
          <a:lstStyle/>
          <a:p>
            <a:pPr>
              <a:spcBef>
                <a:spcPct val="50000"/>
              </a:spcBef>
            </a:pPr>
            <a:r>
              <a:rPr lang="zh-CN" altLang="en-US" sz="2400" b="1" dirty="0">
                <a:solidFill>
                  <a:srgbClr val="000000"/>
                </a:solidFill>
                <a:latin typeface="Times New Roman" pitchFamily="18" charset="0"/>
                <a:ea typeface="楷体" pitchFamily="49" charset="-122"/>
                <a:sym typeface="Symbol"/>
              </a:rPr>
              <a:t>团簇结构，薄膜生长，合金偏析，高分子材料等</a:t>
            </a:r>
          </a:p>
        </p:txBody>
      </p:sp>
      <p:sp>
        <p:nvSpPr>
          <p:cNvPr id="12" name="Rectangle 8"/>
          <p:cNvSpPr>
            <a:spLocks noChangeArrowheads="1"/>
          </p:cNvSpPr>
          <p:nvPr/>
        </p:nvSpPr>
        <p:spPr bwMode="auto">
          <a:xfrm>
            <a:off x="1981200" y="2525713"/>
            <a:ext cx="5399088" cy="396875"/>
          </a:xfrm>
          <a:prstGeom prst="rect">
            <a:avLst/>
          </a:prstGeom>
          <a:noFill/>
          <a:ln w="9525">
            <a:noFill/>
            <a:miter lim="800000"/>
            <a:headEnd/>
            <a:tailEnd/>
          </a:ln>
        </p:spPr>
        <p:txBody>
          <a:bodyPr>
            <a:spAutoFit/>
          </a:bodyPr>
          <a:lstStyle/>
          <a:p>
            <a:pPr>
              <a:spcBef>
                <a:spcPct val="50000"/>
              </a:spcBef>
            </a:pPr>
            <a:r>
              <a:rPr lang="zh-CN" altLang="en-US" sz="2000" b="1" dirty="0">
                <a:solidFill>
                  <a:srgbClr val="000000"/>
                </a:solidFill>
                <a:latin typeface="Times New Roman" pitchFamily="18" charset="0"/>
                <a:ea typeface="楷体" pitchFamily="49" charset="-122"/>
                <a:sym typeface="Symbol"/>
              </a:rPr>
              <a:t>热学性质：</a:t>
            </a:r>
            <a:r>
              <a:rPr lang="en-US" altLang="zh-CN" sz="2000" b="1" dirty="0" err="1">
                <a:solidFill>
                  <a:srgbClr val="000000"/>
                </a:solidFill>
                <a:latin typeface="Times New Roman" pitchFamily="18" charset="0"/>
                <a:ea typeface="楷体" pitchFamily="49" charset="-122"/>
                <a:sym typeface="Symbol"/>
              </a:rPr>
              <a:t>Lindemann</a:t>
            </a:r>
            <a:r>
              <a:rPr lang="zh-CN" altLang="en-US" sz="2000" b="1" dirty="0">
                <a:solidFill>
                  <a:srgbClr val="000000"/>
                </a:solidFill>
                <a:latin typeface="Times New Roman" pitchFamily="18" charset="0"/>
                <a:ea typeface="楷体" pitchFamily="49" charset="-122"/>
                <a:sym typeface="Symbol"/>
              </a:rPr>
              <a:t>指数，热容量，熔点等</a:t>
            </a:r>
          </a:p>
        </p:txBody>
      </p:sp>
      <p:pic>
        <p:nvPicPr>
          <p:cNvPr id="13" name="Picture 9"/>
          <p:cNvPicPr>
            <a:picLocks noChangeAspect="1" noChangeArrowheads="1"/>
          </p:cNvPicPr>
          <p:nvPr/>
        </p:nvPicPr>
        <p:blipFill>
          <a:blip r:embed="rId3" cstate="print"/>
          <a:srcRect t="5714"/>
          <a:stretch>
            <a:fillRect/>
          </a:stretch>
        </p:blipFill>
        <p:spPr bwMode="auto">
          <a:xfrm>
            <a:off x="257175" y="3360559"/>
            <a:ext cx="1647825" cy="2514600"/>
          </a:xfrm>
          <a:prstGeom prst="rect">
            <a:avLst/>
          </a:prstGeom>
          <a:noFill/>
          <a:ln w="9525">
            <a:noFill/>
            <a:miter lim="800000"/>
            <a:headEnd/>
            <a:tailEnd/>
          </a:ln>
        </p:spPr>
      </p:pic>
      <p:sp>
        <p:nvSpPr>
          <p:cNvPr id="14" name="Text Box 10"/>
          <p:cNvSpPr txBox="1">
            <a:spLocks noChangeArrowheads="1"/>
          </p:cNvSpPr>
          <p:nvPr/>
        </p:nvSpPr>
        <p:spPr bwMode="auto">
          <a:xfrm>
            <a:off x="457200" y="5810071"/>
            <a:ext cx="1524000" cy="461665"/>
          </a:xfrm>
          <a:prstGeom prst="rect">
            <a:avLst/>
          </a:prstGeom>
          <a:noFill/>
          <a:ln w="9525">
            <a:noFill/>
            <a:miter lim="800000"/>
            <a:headEnd/>
            <a:tailEnd/>
          </a:ln>
        </p:spPr>
        <p:txBody>
          <a:bodyPr wrap="square">
            <a:spAutoFit/>
          </a:bodyPr>
          <a:lstStyle/>
          <a:p>
            <a:pPr>
              <a:spcBef>
                <a:spcPct val="50000"/>
              </a:spcBef>
            </a:pPr>
            <a:r>
              <a:rPr lang="en-US" altLang="zh-CN" sz="2400" b="1" dirty="0">
                <a:solidFill>
                  <a:srgbClr val="000000"/>
                </a:solidFill>
                <a:latin typeface="Times New Roman" pitchFamily="18" charset="0"/>
                <a:ea typeface="楷体" pitchFamily="49" charset="-122"/>
                <a:sym typeface="Symbol"/>
              </a:rPr>
              <a:t>Cu</a:t>
            </a:r>
            <a:r>
              <a:rPr lang="en-US" altLang="zh-CN" sz="2400" b="1" baseline="-25000" dirty="0">
                <a:solidFill>
                  <a:srgbClr val="000000"/>
                </a:solidFill>
                <a:latin typeface="Times New Roman" pitchFamily="18" charset="0"/>
                <a:ea typeface="楷体" pitchFamily="49" charset="-122"/>
                <a:sym typeface="Symbol"/>
              </a:rPr>
              <a:t>19</a:t>
            </a:r>
            <a:r>
              <a:rPr lang="zh-CN" altLang="en-US" sz="2400" b="1" dirty="0">
                <a:solidFill>
                  <a:srgbClr val="000000"/>
                </a:solidFill>
                <a:latin typeface="Times New Roman" pitchFamily="18" charset="0"/>
                <a:ea typeface="楷体" pitchFamily="49" charset="-122"/>
                <a:sym typeface="Symbol"/>
              </a:rPr>
              <a:t>团簇</a:t>
            </a:r>
          </a:p>
        </p:txBody>
      </p:sp>
      <p:pic>
        <p:nvPicPr>
          <p:cNvPr id="15" name="Picture 11" descr="Polymer2005_2006825134734573"/>
          <p:cNvPicPr>
            <a:picLocks noChangeAspect="1" noChangeArrowheads="1"/>
          </p:cNvPicPr>
          <p:nvPr/>
        </p:nvPicPr>
        <p:blipFill>
          <a:blip r:embed="rId4" cstate="print"/>
          <a:srcRect b="13010"/>
          <a:stretch>
            <a:fillRect/>
          </a:stretch>
        </p:blipFill>
        <p:spPr bwMode="auto">
          <a:xfrm>
            <a:off x="1981200" y="3429000"/>
            <a:ext cx="4394200" cy="2209800"/>
          </a:xfrm>
          <a:prstGeom prst="rect">
            <a:avLst/>
          </a:prstGeom>
          <a:noFill/>
          <a:ln w="9525">
            <a:noFill/>
            <a:miter lim="800000"/>
            <a:headEnd/>
            <a:tailEnd/>
          </a:ln>
        </p:spPr>
      </p:pic>
      <p:sp>
        <p:nvSpPr>
          <p:cNvPr id="16" name="Rectangle 12"/>
          <p:cNvSpPr>
            <a:spLocks noChangeArrowheads="1"/>
          </p:cNvSpPr>
          <p:nvPr/>
        </p:nvSpPr>
        <p:spPr bwMode="auto">
          <a:xfrm>
            <a:off x="2057400" y="5665609"/>
            <a:ext cx="4038600" cy="1200329"/>
          </a:xfrm>
          <a:prstGeom prst="rect">
            <a:avLst/>
          </a:prstGeom>
          <a:noFill/>
          <a:ln w="9525">
            <a:noFill/>
            <a:miter lim="800000"/>
            <a:headEnd/>
            <a:tailEnd/>
          </a:ln>
        </p:spPr>
        <p:txBody>
          <a:bodyPr anchor="ctr">
            <a:spAutoFit/>
          </a:bodyPr>
          <a:lstStyle/>
          <a:p>
            <a:pPr algn="just"/>
            <a:r>
              <a:rPr lang="zh-CN" altLang="en-US" sz="2400" b="1" dirty="0">
                <a:solidFill>
                  <a:srgbClr val="000000"/>
                </a:solidFill>
                <a:latin typeface="Times New Roman" pitchFamily="18" charset="0"/>
                <a:ea typeface="楷体" pitchFamily="49" charset="-122"/>
                <a:sym typeface="Symbol"/>
              </a:rPr>
              <a:t>随着温度的降低，体系发生微相分离，左：</a:t>
            </a:r>
            <a:r>
              <a:rPr lang="en-US" altLang="zh-CN" sz="2400" b="1" dirty="0">
                <a:solidFill>
                  <a:srgbClr val="000000"/>
                </a:solidFill>
                <a:latin typeface="Times New Roman" pitchFamily="18" charset="0"/>
                <a:ea typeface="楷体" pitchFamily="49" charset="-122"/>
                <a:sym typeface="Symbol"/>
              </a:rPr>
              <a:t>Micelle </a:t>
            </a:r>
            <a:r>
              <a:rPr lang="zh-CN" altLang="en-US" sz="2400" b="1" dirty="0">
                <a:solidFill>
                  <a:srgbClr val="000000"/>
                </a:solidFill>
                <a:latin typeface="Times New Roman" pitchFamily="18" charset="0"/>
                <a:ea typeface="楷体" pitchFamily="49" charset="-122"/>
                <a:sym typeface="Symbol"/>
              </a:rPr>
              <a:t>右：</a:t>
            </a:r>
            <a:r>
              <a:rPr lang="en-US" altLang="zh-CN" sz="2400" b="1" dirty="0">
                <a:solidFill>
                  <a:srgbClr val="000000"/>
                </a:solidFill>
                <a:latin typeface="Times New Roman" pitchFamily="18" charset="0"/>
                <a:ea typeface="楷体" pitchFamily="49" charset="-122"/>
                <a:sym typeface="Symbol"/>
              </a:rPr>
              <a:t>lamellar </a:t>
            </a:r>
          </a:p>
        </p:txBody>
      </p:sp>
      <p:sp>
        <p:nvSpPr>
          <p:cNvPr id="17" name="Text Box 13"/>
          <p:cNvSpPr txBox="1">
            <a:spLocks noChangeArrowheads="1"/>
          </p:cNvSpPr>
          <p:nvPr/>
        </p:nvSpPr>
        <p:spPr bwMode="auto">
          <a:xfrm>
            <a:off x="152400" y="1268413"/>
            <a:ext cx="1524000" cy="461665"/>
          </a:xfrm>
          <a:prstGeom prst="rect">
            <a:avLst/>
          </a:prstGeom>
          <a:solidFill>
            <a:srgbClr val="CCFFCC"/>
          </a:solidFill>
          <a:ln w="25400">
            <a:solidFill>
              <a:srgbClr val="FF0000"/>
            </a:solidFill>
            <a:miter lim="800000"/>
            <a:headEnd/>
            <a:tailEnd/>
          </a:ln>
        </p:spPr>
        <p:txBody>
          <a:bodyPr>
            <a:spAutoFit/>
          </a:bodyPr>
          <a:lstStyle/>
          <a:p>
            <a:pPr>
              <a:spcBef>
                <a:spcPct val="50000"/>
              </a:spcBef>
            </a:pPr>
            <a:r>
              <a:rPr lang="zh-CN" altLang="en-US" sz="2400" b="1" dirty="0">
                <a:solidFill>
                  <a:srgbClr val="000000"/>
                </a:solidFill>
                <a:latin typeface="Times New Roman" pitchFamily="18" charset="0"/>
                <a:ea typeface="楷体" pitchFamily="49" charset="-122"/>
                <a:sym typeface="Symbol"/>
              </a:rPr>
              <a:t>研究对象</a:t>
            </a:r>
          </a:p>
        </p:txBody>
      </p:sp>
      <p:sp>
        <p:nvSpPr>
          <p:cNvPr id="18" name="Text Box 14"/>
          <p:cNvSpPr txBox="1">
            <a:spLocks noChangeArrowheads="1"/>
          </p:cNvSpPr>
          <p:nvPr/>
        </p:nvSpPr>
        <p:spPr bwMode="auto">
          <a:xfrm>
            <a:off x="152400" y="2297113"/>
            <a:ext cx="1524000" cy="461665"/>
          </a:xfrm>
          <a:prstGeom prst="rect">
            <a:avLst/>
          </a:prstGeom>
          <a:solidFill>
            <a:srgbClr val="CCFFCC"/>
          </a:solidFill>
          <a:ln w="25400">
            <a:solidFill>
              <a:srgbClr val="FF0000"/>
            </a:solidFill>
            <a:miter lim="800000"/>
            <a:headEnd/>
            <a:tailEnd/>
          </a:ln>
        </p:spPr>
        <p:txBody>
          <a:bodyPr>
            <a:spAutoFit/>
          </a:bodyPr>
          <a:lstStyle/>
          <a:p>
            <a:pPr>
              <a:spcBef>
                <a:spcPct val="50000"/>
              </a:spcBef>
            </a:pPr>
            <a:r>
              <a:rPr lang="zh-CN" altLang="en-US" sz="2400" b="1" dirty="0">
                <a:solidFill>
                  <a:srgbClr val="000000"/>
                </a:solidFill>
                <a:latin typeface="Times New Roman" pitchFamily="18" charset="0"/>
                <a:ea typeface="楷体" pitchFamily="49" charset="-122"/>
                <a:sym typeface="Symbol"/>
              </a:rPr>
              <a:t>研究性质</a:t>
            </a:r>
          </a:p>
        </p:txBody>
      </p:sp>
      <p:sp>
        <p:nvSpPr>
          <p:cNvPr id="19" name="Rectangle 15"/>
          <p:cNvSpPr>
            <a:spLocks noChangeArrowheads="1"/>
          </p:cNvSpPr>
          <p:nvPr/>
        </p:nvSpPr>
        <p:spPr bwMode="auto">
          <a:xfrm>
            <a:off x="1981200" y="2944813"/>
            <a:ext cx="5111750" cy="396875"/>
          </a:xfrm>
          <a:prstGeom prst="rect">
            <a:avLst/>
          </a:prstGeom>
          <a:noFill/>
          <a:ln w="9525">
            <a:noFill/>
            <a:miter lim="800000"/>
            <a:headEnd/>
            <a:tailEnd/>
          </a:ln>
        </p:spPr>
        <p:txBody>
          <a:bodyPr>
            <a:spAutoFit/>
          </a:bodyPr>
          <a:lstStyle/>
          <a:p>
            <a:pPr>
              <a:spcBef>
                <a:spcPct val="50000"/>
              </a:spcBef>
            </a:pPr>
            <a:r>
              <a:rPr lang="zh-CN" altLang="en-US" sz="2000" b="1" dirty="0">
                <a:solidFill>
                  <a:srgbClr val="000000"/>
                </a:solidFill>
                <a:latin typeface="Times New Roman" pitchFamily="18" charset="0"/>
                <a:ea typeface="楷体" pitchFamily="49" charset="-122"/>
                <a:sym typeface="Symbol"/>
              </a:rPr>
              <a:t>磁学性质：磁滞回线，矫顽力，居里点等</a:t>
            </a:r>
          </a:p>
        </p:txBody>
      </p:sp>
      <p:sp>
        <p:nvSpPr>
          <p:cNvPr id="20" name="Rectangle 4"/>
          <p:cNvSpPr>
            <a:spLocks noChangeArrowheads="1"/>
          </p:cNvSpPr>
          <p:nvPr/>
        </p:nvSpPr>
        <p:spPr bwMode="auto">
          <a:xfrm>
            <a:off x="2057400" y="762000"/>
            <a:ext cx="4945062" cy="461665"/>
          </a:xfrm>
          <a:prstGeom prst="rect">
            <a:avLst/>
          </a:prstGeom>
          <a:noFill/>
          <a:ln w="9525">
            <a:noFill/>
            <a:miter lim="800000"/>
            <a:headEnd/>
            <a:tailEnd/>
          </a:ln>
        </p:spPr>
        <p:txBody>
          <a:bodyPr wrap="square">
            <a:spAutoFit/>
          </a:bodyPr>
          <a:lstStyle/>
          <a:p>
            <a:r>
              <a:rPr lang="en-US" altLang="zh-CN" sz="2400" b="1" dirty="0" smtClean="0">
                <a:solidFill>
                  <a:srgbClr val="FF0000"/>
                </a:solidFill>
                <a:latin typeface="Times New Roman" pitchFamily="18" charset="0"/>
                <a:ea typeface="楷体" pitchFamily="49" charset="-122"/>
                <a:sym typeface="Symbol"/>
              </a:rPr>
              <a:t>MC</a:t>
            </a:r>
            <a:r>
              <a:rPr lang="zh-CN" altLang="en-US" sz="2400" b="1" dirty="0" smtClean="0">
                <a:solidFill>
                  <a:srgbClr val="FF0000"/>
                </a:solidFill>
                <a:latin typeface="Times New Roman" pitchFamily="18" charset="0"/>
                <a:ea typeface="楷体" pitchFamily="49" charset="-122"/>
                <a:sym typeface="Symbol"/>
              </a:rPr>
              <a:t>模拟在原子层面模拟应用</a:t>
            </a:r>
            <a:endParaRPr lang="zh-CN" altLang="en-US" sz="2400" b="1" dirty="0">
              <a:solidFill>
                <a:srgbClr val="FF0000"/>
              </a:solidFill>
              <a:latin typeface="Times New Roman" pitchFamily="18" charset="0"/>
              <a:ea typeface="楷体" pitchFamily="49" charset="-122"/>
              <a:sym typeface="Symbo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20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20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20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box(in)">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box(in)">
                                      <p:cBhvr>
                                        <p:cTn id="27" dur="500"/>
                                        <p:tgtEl>
                                          <p:spTgt spid="19"/>
                                        </p:tgtEl>
                                      </p:cBhvr>
                                    </p:animEffect>
                                  </p:childTnLst>
                                </p:cTn>
                              </p:par>
                            </p:childTnLst>
                          </p:cTn>
                        </p:par>
                      </p:childTnLst>
                    </p:cTn>
                  </p:par>
                  <p:par>
                    <p:cTn id="28" fill="hold">
                      <p:stCondLst>
                        <p:cond delay="indefinite"/>
                      </p:stCondLst>
                      <p:childTnLst>
                        <p:par>
                          <p:cTn id="29" fill="hold">
                            <p:stCondLst>
                              <p:cond delay="0"/>
                            </p:stCondLst>
                            <p:childTnLst>
                              <p:par>
                                <p:cTn id="30" presetID="31" presetClass="entr" presetSubtype="0" fill="hold" nodeType="clickEffect">
                                  <p:stCondLst>
                                    <p:cond delay="0"/>
                                  </p:stCondLst>
                                  <p:iterate type="lt">
                                    <p:tmPct val="5000"/>
                                  </p:iterate>
                                  <p:childTnLst>
                                    <p:set>
                                      <p:cBhvr>
                                        <p:cTn id="31" dur="1" fill="hold">
                                          <p:stCondLst>
                                            <p:cond delay="0"/>
                                          </p:stCondLst>
                                        </p:cTn>
                                        <p:tgtEl>
                                          <p:spTgt spid="13"/>
                                        </p:tgtEl>
                                        <p:attrNameLst>
                                          <p:attrName>style.visibility</p:attrName>
                                        </p:attrNameLst>
                                      </p:cBhvr>
                                      <p:to>
                                        <p:strVal val="visible"/>
                                      </p:to>
                                    </p:set>
                                    <p:anim calcmode="lin" valueType="num">
                                      <p:cBhvr>
                                        <p:cTn id="32" dur="1000" fill="hold"/>
                                        <p:tgtEl>
                                          <p:spTgt spid="13"/>
                                        </p:tgtEl>
                                        <p:attrNameLst>
                                          <p:attrName>ppt_w</p:attrName>
                                        </p:attrNameLst>
                                      </p:cBhvr>
                                      <p:tavLst>
                                        <p:tav tm="0">
                                          <p:val>
                                            <p:fltVal val="0"/>
                                          </p:val>
                                        </p:tav>
                                        <p:tav tm="100000">
                                          <p:val>
                                            <p:strVal val="#ppt_w"/>
                                          </p:val>
                                        </p:tav>
                                      </p:tavLst>
                                    </p:anim>
                                    <p:anim calcmode="lin" valueType="num">
                                      <p:cBhvr>
                                        <p:cTn id="33" dur="1000" fill="hold"/>
                                        <p:tgtEl>
                                          <p:spTgt spid="13"/>
                                        </p:tgtEl>
                                        <p:attrNameLst>
                                          <p:attrName>ppt_h</p:attrName>
                                        </p:attrNameLst>
                                      </p:cBhvr>
                                      <p:tavLst>
                                        <p:tav tm="0">
                                          <p:val>
                                            <p:fltVal val="0"/>
                                          </p:val>
                                        </p:tav>
                                        <p:tav tm="100000">
                                          <p:val>
                                            <p:strVal val="#ppt_h"/>
                                          </p:val>
                                        </p:tav>
                                      </p:tavLst>
                                    </p:anim>
                                    <p:anim calcmode="lin" valueType="num">
                                      <p:cBhvr>
                                        <p:cTn id="34" dur="1000" fill="hold"/>
                                        <p:tgtEl>
                                          <p:spTgt spid="13"/>
                                        </p:tgtEl>
                                        <p:attrNameLst>
                                          <p:attrName>style.rotation</p:attrName>
                                        </p:attrNameLst>
                                      </p:cBhvr>
                                      <p:tavLst>
                                        <p:tav tm="0">
                                          <p:val>
                                            <p:fltVal val="90"/>
                                          </p:val>
                                        </p:tav>
                                        <p:tav tm="100000">
                                          <p:val>
                                            <p:fltVal val="0"/>
                                          </p:val>
                                        </p:tav>
                                      </p:tavLst>
                                    </p:anim>
                                    <p:animEffect transition="in" filter="fade">
                                      <p:cBhvr>
                                        <p:cTn id="35" dur="1000"/>
                                        <p:tgtEl>
                                          <p:spTgt spid="13"/>
                                        </p:tgtEl>
                                      </p:cBhvr>
                                    </p:animEffect>
                                  </p:childTnLst>
                                </p:cTn>
                              </p:par>
                              <p:par>
                                <p:cTn id="36" presetID="31" presetClass="entr" presetSubtype="0" fill="hold" grpId="0" nodeType="withEffect">
                                  <p:stCondLst>
                                    <p:cond delay="0"/>
                                  </p:stCondLst>
                                  <p:iterate type="lt">
                                    <p:tmPct val="5000"/>
                                  </p:iterate>
                                  <p:childTnLst>
                                    <p:set>
                                      <p:cBhvr>
                                        <p:cTn id="37" dur="1" fill="hold">
                                          <p:stCondLst>
                                            <p:cond delay="0"/>
                                          </p:stCondLst>
                                        </p:cTn>
                                        <p:tgtEl>
                                          <p:spTgt spid="14"/>
                                        </p:tgtEl>
                                        <p:attrNameLst>
                                          <p:attrName>style.visibility</p:attrName>
                                        </p:attrNameLst>
                                      </p:cBhvr>
                                      <p:to>
                                        <p:strVal val="visible"/>
                                      </p:to>
                                    </p:set>
                                    <p:anim calcmode="lin" valueType="num">
                                      <p:cBhvr>
                                        <p:cTn id="38" dur="1000" fill="hold"/>
                                        <p:tgtEl>
                                          <p:spTgt spid="14"/>
                                        </p:tgtEl>
                                        <p:attrNameLst>
                                          <p:attrName>ppt_w</p:attrName>
                                        </p:attrNameLst>
                                      </p:cBhvr>
                                      <p:tavLst>
                                        <p:tav tm="0">
                                          <p:val>
                                            <p:fltVal val="0"/>
                                          </p:val>
                                        </p:tav>
                                        <p:tav tm="100000">
                                          <p:val>
                                            <p:strVal val="#ppt_w"/>
                                          </p:val>
                                        </p:tav>
                                      </p:tavLst>
                                    </p:anim>
                                    <p:anim calcmode="lin" valueType="num">
                                      <p:cBhvr>
                                        <p:cTn id="39" dur="1000" fill="hold"/>
                                        <p:tgtEl>
                                          <p:spTgt spid="14"/>
                                        </p:tgtEl>
                                        <p:attrNameLst>
                                          <p:attrName>ppt_h</p:attrName>
                                        </p:attrNameLst>
                                      </p:cBhvr>
                                      <p:tavLst>
                                        <p:tav tm="0">
                                          <p:val>
                                            <p:fltVal val="0"/>
                                          </p:val>
                                        </p:tav>
                                        <p:tav tm="100000">
                                          <p:val>
                                            <p:strVal val="#ppt_h"/>
                                          </p:val>
                                        </p:tav>
                                      </p:tavLst>
                                    </p:anim>
                                    <p:anim calcmode="lin" valueType="num">
                                      <p:cBhvr>
                                        <p:cTn id="40" dur="1000" fill="hold"/>
                                        <p:tgtEl>
                                          <p:spTgt spid="14"/>
                                        </p:tgtEl>
                                        <p:attrNameLst>
                                          <p:attrName>style.rotation</p:attrName>
                                        </p:attrNameLst>
                                      </p:cBhvr>
                                      <p:tavLst>
                                        <p:tav tm="0">
                                          <p:val>
                                            <p:fltVal val="90"/>
                                          </p:val>
                                        </p:tav>
                                        <p:tav tm="100000">
                                          <p:val>
                                            <p:fltVal val="0"/>
                                          </p:val>
                                        </p:tav>
                                      </p:tavLst>
                                    </p:anim>
                                    <p:animEffect transition="in" filter="fade">
                                      <p:cBhvr>
                                        <p:cTn id="41" dur="1000"/>
                                        <p:tgtEl>
                                          <p:spTgt spid="14"/>
                                        </p:tgtEl>
                                      </p:cBhvr>
                                    </p:animEffect>
                                  </p:childTnLst>
                                </p:cTn>
                              </p:par>
                            </p:childTnLst>
                          </p:cTn>
                        </p:par>
                      </p:childTnLst>
                    </p:cTn>
                  </p:par>
                  <p:par>
                    <p:cTn id="42" fill="hold">
                      <p:stCondLst>
                        <p:cond delay="indefinite"/>
                      </p:stCondLst>
                      <p:childTnLst>
                        <p:par>
                          <p:cTn id="43" fill="hold">
                            <p:stCondLst>
                              <p:cond delay="0"/>
                            </p:stCondLst>
                            <p:childTnLst>
                              <p:par>
                                <p:cTn id="44" presetID="31" presetClass="entr" presetSubtype="0" fill="hold" nodeType="clickEffect">
                                  <p:stCondLst>
                                    <p:cond delay="0"/>
                                  </p:stCondLst>
                                  <p:iterate type="lt">
                                    <p:tmPct val="5000"/>
                                  </p:iterate>
                                  <p:childTnLst>
                                    <p:set>
                                      <p:cBhvr>
                                        <p:cTn id="45" dur="1" fill="hold">
                                          <p:stCondLst>
                                            <p:cond delay="0"/>
                                          </p:stCondLst>
                                        </p:cTn>
                                        <p:tgtEl>
                                          <p:spTgt spid="15"/>
                                        </p:tgtEl>
                                        <p:attrNameLst>
                                          <p:attrName>style.visibility</p:attrName>
                                        </p:attrNameLst>
                                      </p:cBhvr>
                                      <p:to>
                                        <p:strVal val="visible"/>
                                      </p:to>
                                    </p:set>
                                    <p:anim calcmode="lin" valueType="num">
                                      <p:cBhvr>
                                        <p:cTn id="46" dur="1000" fill="hold"/>
                                        <p:tgtEl>
                                          <p:spTgt spid="15"/>
                                        </p:tgtEl>
                                        <p:attrNameLst>
                                          <p:attrName>ppt_w</p:attrName>
                                        </p:attrNameLst>
                                      </p:cBhvr>
                                      <p:tavLst>
                                        <p:tav tm="0">
                                          <p:val>
                                            <p:fltVal val="0"/>
                                          </p:val>
                                        </p:tav>
                                        <p:tav tm="100000">
                                          <p:val>
                                            <p:strVal val="#ppt_w"/>
                                          </p:val>
                                        </p:tav>
                                      </p:tavLst>
                                    </p:anim>
                                    <p:anim calcmode="lin" valueType="num">
                                      <p:cBhvr>
                                        <p:cTn id="47" dur="1000" fill="hold"/>
                                        <p:tgtEl>
                                          <p:spTgt spid="15"/>
                                        </p:tgtEl>
                                        <p:attrNameLst>
                                          <p:attrName>ppt_h</p:attrName>
                                        </p:attrNameLst>
                                      </p:cBhvr>
                                      <p:tavLst>
                                        <p:tav tm="0">
                                          <p:val>
                                            <p:fltVal val="0"/>
                                          </p:val>
                                        </p:tav>
                                        <p:tav tm="100000">
                                          <p:val>
                                            <p:strVal val="#ppt_h"/>
                                          </p:val>
                                        </p:tav>
                                      </p:tavLst>
                                    </p:anim>
                                    <p:anim calcmode="lin" valueType="num">
                                      <p:cBhvr>
                                        <p:cTn id="48" dur="1000" fill="hold"/>
                                        <p:tgtEl>
                                          <p:spTgt spid="15"/>
                                        </p:tgtEl>
                                        <p:attrNameLst>
                                          <p:attrName>style.rotation</p:attrName>
                                        </p:attrNameLst>
                                      </p:cBhvr>
                                      <p:tavLst>
                                        <p:tav tm="0">
                                          <p:val>
                                            <p:fltVal val="90"/>
                                          </p:val>
                                        </p:tav>
                                        <p:tav tm="100000">
                                          <p:val>
                                            <p:fltVal val="0"/>
                                          </p:val>
                                        </p:tav>
                                      </p:tavLst>
                                    </p:anim>
                                    <p:animEffect transition="in" filter="fade">
                                      <p:cBhvr>
                                        <p:cTn id="49" dur="1000"/>
                                        <p:tgtEl>
                                          <p:spTgt spid="15"/>
                                        </p:tgtEl>
                                      </p:cBhvr>
                                    </p:animEffect>
                                  </p:childTnLst>
                                </p:cTn>
                              </p:par>
                              <p:par>
                                <p:cTn id="50" presetID="31" presetClass="entr" presetSubtype="0" fill="hold" grpId="0" nodeType="withEffect">
                                  <p:stCondLst>
                                    <p:cond delay="0"/>
                                  </p:stCondLst>
                                  <p:iterate type="lt">
                                    <p:tmPct val="5000"/>
                                  </p:iterate>
                                  <p:childTnLst>
                                    <p:set>
                                      <p:cBhvr>
                                        <p:cTn id="51" dur="1" fill="hold">
                                          <p:stCondLst>
                                            <p:cond delay="0"/>
                                          </p:stCondLst>
                                        </p:cTn>
                                        <p:tgtEl>
                                          <p:spTgt spid="16"/>
                                        </p:tgtEl>
                                        <p:attrNameLst>
                                          <p:attrName>style.visibility</p:attrName>
                                        </p:attrNameLst>
                                      </p:cBhvr>
                                      <p:to>
                                        <p:strVal val="visible"/>
                                      </p:to>
                                    </p:set>
                                    <p:anim calcmode="lin" valueType="num">
                                      <p:cBhvr>
                                        <p:cTn id="52" dur="1000" fill="hold"/>
                                        <p:tgtEl>
                                          <p:spTgt spid="16"/>
                                        </p:tgtEl>
                                        <p:attrNameLst>
                                          <p:attrName>ppt_w</p:attrName>
                                        </p:attrNameLst>
                                      </p:cBhvr>
                                      <p:tavLst>
                                        <p:tav tm="0">
                                          <p:val>
                                            <p:fltVal val="0"/>
                                          </p:val>
                                        </p:tav>
                                        <p:tav tm="100000">
                                          <p:val>
                                            <p:strVal val="#ppt_w"/>
                                          </p:val>
                                        </p:tav>
                                      </p:tavLst>
                                    </p:anim>
                                    <p:anim calcmode="lin" valueType="num">
                                      <p:cBhvr>
                                        <p:cTn id="53" dur="1000" fill="hold"/>
                                        <p:tgtEl>
                                          <p:spTgt spid="16"/>
                                        </p:tgtEl>
                                        <p:attrNameLst>
                                          <p:attrName>ppt_h</p:attrName>
                                        </p:attrNameLst>
                                      </p:cBhvr>
                                      <p:tavLst>
                                        <p:tav tm="0">
                                          <p:val>
                                            <p:fltVal val="0"/>
                                          </p:val>
                                        </p:tav>
                                        <p:tav tm="100000">
                                          <p:val>
                                            <p:strVal val="#ppt_h"/>
                                          </p:val>
                                        </p:tav>
                                      </p:tavLst>
                                    </p:anim>
                                    <p:anim calcmode="lin" valueType="num">
                                      <p:cBhvr>
                                        <p:cTn id="54" dur="1000" fill="hold"/>
                                        <p:tgtEl>
                                          <p:spTgt spid="16"/>
                                        </p:tgtEl>
                                        <p:attrNameLst>
                                          <p:attrName>style.rotation</p:attrName>
                                        </p:attrNameLst>
                                      </p:cBhvr>
                                      <p:tavLst>
                                        <p:tav tm="0">
                                          <p:val>
                                            <p:fltVal val="90"/>
                                          </p:val>
                                        </p:tav>
                                        <p:tav tm="100000">
                                          <p:val>
                                            <p:fltVal val="0"/>
                                          </p:val>
                                        </p:tav>
                                      </p:tavLst>
                                    </p:anim>
                                    <p:animEffect transition="in" filter="fade">
                                      <p:cBhvr>
                                        <p:cTn id="55" dur="1000"/>
                                        <p:tgtEl>
                                          <p:spTgt spid="16"/>
                                        </p:tgtEl>
                                      </p:cBhvr>
                                    </p:animEffect>
                                  </p:childTnLst>
                                </p:cTn>
                              </p:par>
                            </p:childTnLst>
                          </p:cTn>
                        </p:par>
                      </p:childTnLst>
                    </p:cTn>
                  </p:par>
                  <p:par>
                    <p:cTn id="56" fill="hold">
                      <p:stCondLst>
                        <p:cond delay="indefinite"/>
                      </p:stCondLst>
                      <p:childTnLst>
                        <p:par>
                          <p:cTn id="57" fill="hold">
                            <p:stCondLst>
                              <p:cond delay="0"/>
                            </p:stCondLst>
                            <p:childTnLst>
                              <p:par>
                                <p:cTn id="58" presetID="2" presetClass="entr" presetSubtype="4" fill="hold" nodeType="clickEffect">
                                  <p:stCondLst>
                                    <p:cond delay="0"/>
                                  </p:stCondLst>
                                  <p:childTnLst>
                                    <p:set>
                                      <p:cBhvr>
                                        <p:cTn id="59" dur="1" fill="hold">
                                          <p:stCondLst>
                                            <p:cond delay="0"/>
                                          </p:stCondLst>
                                        </p:cTn>
                                        <p:tgtEl>
                                          <p:spTgt spid="8"/>
                                        </p:tgtEl>
                                        <p:attrNameLst>
                                          <p:attrName>style.visibility</p:attrName>
                                        </p:attrNameLst>
                                      </p:cBhvr>
                                      <p:to>
                                        <p:strVal val="visible"/>
                                      </p:to>
                                    </p:set>
                                    <p:anim calcmode="lin" valueType="num">
                                      <p:cBhvr additive="base">
                                        <p:cTn id="60" dur="500" fill="hold"/>
                                        <p:tgtEl>
                                          <p:spTgt spid="8"/>
                                        </p:tgtEl>
                                        <p:attrNameLst>
                                          <p:attrName>ppt_x</p:attrName>
                                        </p:attrNameLst>
                                      </p:cBhvr>
                                      <p:tavLst>
                                        <p:tav tm="0">
                                          <p:val>
                                            <p:strVal val="#ppt_x"/>
                                          </p:val>
                                        </p:tav>
                                        <p:tav tm="100000">
                                          <p:val>
                                            <p:strVal val="#ppt_x"/>
                                          </p:val>
                                        </p:tav>
                                      </p:tavLst>
                                    </p:anim>
                                    <p:anim calcmode="lin" valueType="num">
                                      <p:cBhvr additive="base">
                                        <p:cTn id="61" dur="500" fill="hold"/>
                                        <p:tgtEl>
                                          <p:spTgt spid="8"/>
                                        </p:tgtEl>
                                        <p:attrNameLst>
                                          <p:attrName>ppt_y</p:attrName>
                                        </p:attrNameLst>
                                      </p:cBhvr>
                                      <p:tavLst>
                                        <p:tav tm="0">
                                          <p:val>
                                            <p:strVal val="1+#ppt_h/2"/>
                                          </p:val>
                                        </p:tav>
                                        <p:tav tm="100000">
                                          <p:val>
                                            <p:strVal val="#ppt_y"/>
                                          </p:val>
                                        </p:tav>
                                      </p:tavLst>
                                    </p:anim>
                                  </p:childTnLst>
                                </p:cTn>
                              </p:par>
                              <p:par>
                                <p:cTn id="62" presetID="2" presetClass="entr" presetSubtype="4" fill="hold" grpId="0" nodeType="withEffect">
                                  <p:stCondLst>
                                    <p:cond delay="0"/>
                                  </p:stCondLst>
                                  <p:childTnLst>
                                    <p:set>
                                      <p:cBhvr>
                                        <p:cTn id="63" dur="1" fill="hold">
                                          <p:stCondLst>
                                            <p:cond delay="0"/>
                                          </p:stCondLst>
                                        </p:cTn>
                                        <p:tgtEl>
                                          <p:spTgt spid="9"/>
                                        </p:tgtEl>
                                        <p:attrNameLst>
                                          <p:attrName>style.visibility</p:attrName>
                                        </p:attrNameLst>
                                      </p:cBhvr>
                                      <p:to>
                                        <p:strVal val="visible"/>
                                      </p:to>
                                    </p:set>
                                    <p:anim calcmode="lin" valueType="num">
                                      <p:cBhvr additive="base">
                                        <p:cTn id="64" dur="500" fill="hold"/>
                                        <p:tgtEl>
                                          <p:spTgt spid="9"/>
                                        </p:tgtEl>
                                        <p:attrNameLst>
                                          <p:attrName>ppt_x</p:attrName>
                                        </p:attrNameLst>
                                      </p:cBhvr>
                                      <p:tavLst>
                                        <p:tav tm="0">
                                          <p:val>
                                            <p:strVal val="#ppt_x"/>
                                          </p:val>
                                        </p:tav>
                                        <p:tav tm="100000">
                                          <p:val>
                                            <p:strVal val="#ppt_x"/>
                                          </p:val>
                                        </p:tav>
                                      </p:tavLst>
                                    </p:anim>
                                    <p:anim calcmode="lin" valueType="num">
                                      <p:cBhvr additive="base">
                                        <p:cTn id="65"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p:bldP spid="10" grpId="0"/>
      <p:bldP spid="11" grpId="0" animBg="1"/>
      <p:bldP spid="12" grpId="0"/>
      <p:bldP spid="14" grpId="0"/>
      <p:bldP spid="16" grpId="0"/>
      <p:bldP spid="19" grpId="0"/>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84138" y="6242050"/>
            <a:ext cx="906462" cy="488950"/>
          </a:xfrm>
        </p:spPr>
        <p:txBody>
          <a:bodyPr/>
          <a:lstStyle/>
          <a:p>
            <a:pPr>
              <a:defRPr/>
            </a:pPr>
            <a:fld id="{2EB97F26-A8B8-44D5-B438-A24E3BDCB5E3}" type="slidenum">
              <a:rPr lang="zh-CN" altLang="zh-CN" smtClean="0"/>
              <a:pPr>
                <a:defRPr/>
              </a:pPr>
              <a:t>112</a:t>
            </a:fld>
            <a:endParaRPr lang="zh-CN" altLang="zh-CN" dirty="0"/>
          </a:p>
        </p:txBody>
      </p:sp>
      <p:sp>
        <p:nvSpPr>
          <p:cNvPr id="5" name="Line 5"/>
          <p:cNvSpPr>
            <a:spLocks noChangeShapeType="1"/>
          </p:cNvSpPr>
          <p:nvPr/>
        </p:nvSpPr>
        <p:spPr bwMode="auto">
          <a:xfrm>
            <a:off x="0" y="762000"/>
            <a:ext cx="7916863" cy="0"/>
          </a:xfrm>
          <a:prstGeom prst="line">
            <a:avLst/>
          </a:prstGeom>
          <a:noFill/>
          <a:ln w="12700">
            <a:solidFill>
              <a:srgbClr val="FF9900"/>
            </a:solidFill>
            <a:miter lim="800000"/>
            <a:headEnd/>
            <a:tailEnd/>
          </a:ln>
          <a:effectLst>
            <a:prstShdw prst="shdw17" dist="17961" dir="2700000">
              <a:srgbClr val="995C00"/>
            </a:prstShdw>
          </a:effectLst>
        </p:spPr>
        <p:txBody>
          <a:bodyPr lIns="90000" tIns="46800" rIns="90000" bIns="46800"/>
          <a:lstStyle/>
          <a:p>
            <a:endParaRPr lang="zh-CN" altLang="en-US"/>
          </a:p>
        </p:txBody>
      </p:sp>
      <p:sp>
        <p:nvSpPr>
          <p:cNvPr id="6" name="矩形 9"/>
          <p:cNvSpPr>
            <a:spLocks noChangeArrowheads="1"/>
          </p:cNvSpPr>
          <p:nvPr/>
        </p:nvSpPr>
        <p:spPr bwMode="auto">
          <a:xfrm>
            <a:off x="228600" y="228600"/>
            <a:ext cx="3608680" cy="523220"/>
          </a:xfrm>
          <a:prstGeom prst="rect">
            <a:avLst/>
          </a:prstGeom>
          <a:noFill/>
          <a:ln w="9525">
            <a:noFill/>
            <a:miter lim="800000"/>
            <a:headEnd/>
            <a:tailEnd/>
          </a:ln>
        </p:spPr>
        <p:txBody>
          <a:bodyPr wrap="none">
            <a:spAutoFit/>
          </a:bodyPr>
          <a:lstStyle/>
          <a:p>
            <a:r>
              <a:rPr lang="en-US" altLang="zh-CN" sz="2800" b="1" dirty="0" smtClean="0">
                <a:solidFill>
                  <a:srgbClr val="333300"/>
                </a:solidFill>
                <a:latin typeface="Times New Roman" pitchFamily="18" charset="0"/>
                <a:ea typeface="楷体" pitchFamily="49" charset="-122"/>
              </a:rPr>
              <a:t>2.5 </a:t>
            </a:r>
            <a:r>
              <a:rPr lang="zh-CN" altLang="en-US" sz="2800" b="1" dirty="0">
                <a:solidFill>
                  <a:srgbClr val="333300"/>
                </a:solidFill>
                <a:latin typeface="Times New Roman" pitchFamily="18" charset="0"/>
                <a:ea typeface="楷体" pitchFamily="49" charset="-122"/>
              </a:rPr>
              <a:t>蒙特卡洛</a:t>
            </a:r>
            <a:r>
              <a:rPr lang="zh-CN" altLang="en-US" sz="2800" b="1" dirty="0" smtClean="0">
                <a:solidFill>
                  <a:srgbClr val="333300"/>
                </a:solidFill>
                <a:latin typeface="Times New Roman" pitchFamily="18" charset="0"/>
                <a:ea typeface="楷体" pitchFamily="49" charset="-122"/>
              </a:rPr>
              <a:t>方法应用</a:t>
            </a:r>
            <a:endParaRPr lang="zh-CN" altLang="en-US" sz="2800" dirty="0"/>
          </a:p>
        </p:txBody>
      </p:sp>
      <p:sp>
        <p:nvSpPr>
          <p:cNvPr id="100353" name="AutoShape 1" descr="C:\Users\Liu\AppData\Roaming\Tencent\Users\1071875611\QQ\WinTemp\RichOle\HOJQ{8Y@AHD9`TLXI1%1.jpg"/>
          <p:cNvSpPr>
            <a:spLocks noChangeAspect="1" noChangeArrowheads="1"/>
          </p:cNvSpPr>
          <p:nvPr/>
        </p:nvSpPr>
        <p:spPr bwMode="auto">
          <a:xfrm>
            <a:off x="0" y="0"/>
            <a:ext cx="304800" cy="304800"/>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7" name="Text Box 3"/>
          <p:cNvSpPr txBox="1">
            <a:spLocks noChangeArrowheads="1"/>
          </p:cNvSpPr>
          <p:nvPr/>
        </p:nvSpPr>
        <p:spPr bwMode="auto">
          <a:xfrm>
            <a:off x="304800" y="1119188"/>
            <a:ext cx="3906838" cy="923330"/>
          </a:xfrm>
          <a:prstGeom prst="rect">
            <a:avLst/>
          </a:prstGeom>
          <a:solidFill>
            <a:srgbClr val="CCFFCC"/>
          </a:solidFill>
          <a:ln w="25400">
            <a:solidFill>
              <a:srgbClr val="FF0000"/>
            </a:solidFill>
            <a:miter lim="800000"/>
            <a:headEnd/>
            <a:tailEnd/>
          </a:ln>
        </p:spPr>
        <p:txBody>
          <a:bodyPr>
            <a:spAutoFit/>
          </a:bodyPr>
          <a:lstStyle/>
          <a:p>
            <a:pPr algn="ctr">
              <a:spcBef>
                <a:spcPct val="50000"/>
              </a:spcBef>
            </a:pPr>
            <a:r>
              <a:rPr lang="zh-CN" altLang="en-US" b="1" dirty="0">
                <a:solidFill>
                  <a:srgbClr val="000000"/>
                </a:solidFill>
                <a:latin typeface="Times New Roman" pitchFamily="18" charset="0"/>
                <a:ea typeface="楷体" pitchFamily="49" charset="-122"/>
                <a:sym typeface="Symbol"/>
              </a:rPr>
              <a:t>一个由</a:t>
            </a:r>
            <a:r>
              <a:rPr lang="en-US" altLang="zh-CN" b="1" dirty="0">
                <a:solidFill>
                  <a:srgbClr val="000000"/>
                </a:solidFill>
                <a:latin typeface="Times New Roman" pitchFamily="18" charset="0"/>
                <a:ea typeface="楷体" pitchFamily="49" charset="-122"/>
                <a:sym typeface="Symbol"/>
              </a:rPr>
              <a:t>N</a:t>
            </a:r>
            <a:r>
              <a:rPr lang="zh-CN" altLang="en-US" b="1" dirty="0">
                <a:solidFill>
                  <a:srgbClr val="000000"/>
                </a:solidFill>
                <a:latin typeface="Times New Roman" pitchFamily="18" charset="0"/>
                <a:ea typeface="楷体" pitchFamily="49" charset="-122"/>
                <a:sym typeface="Symbol"/>
              </a:rPr>
              <a:t>个原子构成的系统，通过势函数计算总能，总能</a:t>
            </a:r>
            <a:r>
              <a:rPr lang="en-US" altLang="zh-CN" b="1" dirty="0">
                <a:solidFill>
                  <a:srgbClr val="000000"/>
                </a:solidFill>
                <a:latin typeface="Times New Roman" pitchFamily="18" charset="0"/>
                <a:ea typeface="楷体" pitchFamily="49" charset="-122"/>
                <a:sym typeface="Symbol"/>
              </a:rPr>
              <a:t>E</a:t>
            </a:r>
            <a:r>
              <a:rPr lang="zh-CN" altLang="en-US" b="1" dirty="0">
                <a:solidFill>
                  <a:srgbClr val="000000"/>
                </a:solidFill>
                <a:latin typeface="Times New Roman" pitchFamily="18" charset="0"/>
                <a:ea typeface="楷体" pitchFamily="49" charset="-122"/>
                <a:sym typeface="Symbol"/>
              </a:rPr>
              <a:t>是系统构型</a:t>
            </a:r>
            <a:r>
              <a:rPr lang="en-US" altLang="zh-CN" b="1" dirty="0">
                <a:solidFill>
                  <a:srgbClr val="000000"/>
                </a:solidFill>
                <a:latin typeface="Times New Roman" pitchFamily="18" charset="0"/>
                <a:ea typeface="楷体" pitchFamily="49" charset="-122"/>
                <a:sym typeface="Symbol"/>
              </a:rPr>
              <a:t>R(r)</a:t>
            </a:r>
            <a:r>
              <a:rPr lang="zh-CN" altLang="en-US" b="1" dirty="0">
                <a:solidFill>
                  <a:srgbClr val="000000"/>
                </a:solidFill>
                <a:latin typeface="Times New Roman" pitchFamily="18" charset="0"/>
                <a:ea typeface="楷体" pitchFamily="49" charset="-122"/>
                <a:sym typeface="Symbol"/>
              </a:rPr>
              <a:t>的函数</a:t>
            </a:r>
          </a:p>
        </p:txBody>
      </p:sp>
      <p:sp>
        <p:nvSpPr>
          <p:cNvPr id="8" name="Text Box 4"/>
          <p:cNvSpPr txBox="1">
            <a:spLocks noChangeArrowheads="1"/>
          </p:cNvSpPr>
          <p:nvPr/>
        </p:nvSpPr>
        <p:spPr bwMode="auto">
          <a:xfrm>
            <a:off x="304800" y="2324100"/>
            <a:ext cx="3962400" cy="666750"/>
          </a:xfrm>
          <a:prstGeom prst="rect">
            <a:avLst/>
          </a:prstGeom>
          <a:solidFill>
            <a:srgbClr val="CCFFCC"/>
          </a:solidFill>
          <a:ln w="25400">
            <a:solidFill>
              <a:srgbClr val="FF0000"/>
            </a:solidFill>
            <a:miter lim="800000"/>
            <a:headEnd/>
            <a:tailEnd/>
          </a:ln>
        </p:spPr>
        <p:txBody>
          <a:bodyPr>
            <a:spAutoFit/>
          </a:bodyPr>
          <a:lstStyle/>
          <a:p>
            <a:pPr algn="ctr">
              <a:spcBef>
                <a:spcPct val="50000"/>
              </a:spcBef>
            </a:pPr>
            <a:r>
              <a:rPr lang="zh-CN" altLang="en-US" b="1" dirty="0">
                <a:solidFill>
                  <a:srgbClr val="000000"/>
                </a:solidFill>
                <a:latin typeface="Times New Roman" pitchFamily="18" charset="0"/>
                <a:ea typeface="楷体" pitchFamily="49" charset="-122"/>
                <a:sym typeface="Symbol"/>
              </a:rPr>
              <a:t>制造随机数，使原子产生随机尝试运动，将原状态</a:t>
            </a:r>
            <a:r>
              <a:rPr lang="en-US" altLang="zh-CN" b="1" dirty="0">
                <a:solidFill>
                  <a:srgbClr val="000000"/>
                </a:solidFill>
                <a:latin typeface="Times New Roman" pitchFamily="18" charset="0"/>
                <a:ea typeface="楷体" pitchFamily="49" charset="-122"/>
                <a:sym typeface="Symbol"/>
              </a:rPr>
              <a:t>R</a:t>
            </a:r>
            <a:r>
              <a:rPr lang="zh-CN" altLang="en-US" b="1" dirty="0">
                <a:solidFill>
                  <a:srgbClr val="000000"/>
                </a:solidFill>
                <a:latin typeface="Times New Roman" pitchFamily="18" charset="0"/>
                <a:ea typeface="楷体" pitchFamily="49" charset="-122"/>
                <a:sym typeface="Symbol"/>
              </a:rPr>
              <a:t>更新为新状态</a:t>
            </a:r>
            <a:r>
              <a:rPr lang="en-US" altLang="zh-CN" b="1" dirty="0">
                <a:solidFill>
                  <a:srgbClr val="000000"/>
                </a:solidFill>
                <a:latin typeface="Times New Roman" pitchFamily="18" charset="0"/>
                <a:ea typeface="楷体" pitchFamily="49" charset="-122"/>
                <a:sym typeface="Symbol"/>
              </a:rPr>
              <a:t>R’</a:t>
            </a:r>
          </a:p>
        </p:txBody>
      </p:sp>
      <p:sp>
        <p:nvSpPr>
          <p:cNvPr id="9" name="Text Box 5"/>
          <p:cNvSpPr txBox="1">
            <a:spLocks noChangeArrowheads="1"/>
          </p:cNvSpPr>
          <p:nvPr/>
        </p:nvSpPr>
        <p:spPr bwMode="auto">
          <a:xfrm>
            <a:off x="304800" y="3332163"/>
            <a:ext cx="3962400" cy="666750"/>
          </a:xfrm>
          <a:prstGeom prst="rect">
            <a:avLst/>
          </a:prstGeom>
          <a:solidFill>
            <a:srgbClr val="CCFFCC"/>
          </a:solidFill>
          <a:ln w="25400">
            <a:solidFill>
              <a:srgbClr val="FF0000"/>
            </a:solidFill>
            <a:miter lim="800000"/>
            <a:headEnd/>
            <a:tailEnd/>
          </a:ln>
        </p:spPr>
        <p:txBody>
          <a:bodyPr>
            <a:spAutoFit/>
          </a:bodyPr>
          <a:lstStyle/>
          <a:p>
            <a:pPr algn="ctr">
              <a:spcBef>
                <a:spcPct val="50000"/>
              </a:spcBef>
            </a:pPr>
            <a:r>
              <a:rPr lang="zh-CN" altLang="en-US" b="1" dirty="0">
                <a:solidFill>
                  <a:srgbClr val="000000"/>
                </a:solidFill>
                <a:latin typeface="Times New Roman" pitchFamily="18" charset="0"/>
                <a:ea typeface="楷体" pitchFamily="49" charset="-122"/>
                <a:sym typeface="Symbol"/>
              </a:rPr>
              <a:t>通过势能函数计算出新状态与原状态的系统总能量差</a:t>
            </a:r>
            <a:r>
              <a:rPr lang="el-GR" altLang="zh-CN" b="1" dirty="0">
                <a:solidFill>
                  <a:srgbClr val="000000"/>
                </a:solidFill>
                <a:latin typeface="Times New Roman" pitchFamily="18" charset="0"/>
                <a:ea typeface="楷体" pitchFamily="49" charset="-122"/>
                <a:sym typeface="Symbol"/>
              </a:rPr>
              <a:t>δ</a:t>
            </a:r>
            <a:r>
              <a:rPr lang="en-US" altLang="zh-CN" b="1" dirty="0">
                <a:solidFill>
                  <a:srgbClr val="000000"/>
                </a:solidFill>
                <a:latin typeface="Times New Roman" pitchFamily="18" charset="0"/>
                <a:ea typeface="楷体" pitchFamily="49" charset="-122"/>
                <a:sym typeface="Symbol"/>
              </a:rPr>
              <a:t>E</a:t>
            </a:r>
            <a:endParaRPr lang="el-GR" altLang="zh-CN" b="1" dirty="0">
              <a:solidFill>
                <a:srgbClr val="000000"/>
              </a:solidFill>
              <a:latin typeface="Times New Roman" pitchFamily="18" charset="0"/>
              <a:ea typeface="楷体" pitchFamily="49" charset="-122"/>
              <a:sym typeface="Symbol"/>
            </a:endParaRPr>
          </a:p>
        </p:txBody>
      </p:sp>
      <p:sp>
        <p:nvSpPr>
          <p:cNvPr id="10" name="Text Box 6"/>
          <p:cNvSpPr txBox="1">
            <a:spLocks noChangeArrowheads="1"/>
          </p:cNvSpPr>
          <p:nvPr/>
        </p:nvSpPr>
        <p:spPr bwMode="auto">
          <a:xfrm>
            <a:off x="304800" y="4341813"/>
            <a:ext cx="3962400" cy="666750"/>
          </a:xfrm>
          <a:prstGeom prst="rect">
            <a:avLst/>
          </a:prstGeom>
          <a:solidFill>
            <a:srgbClr val="CCFFCC"/>
          </a:solidFill>
          <a:ln w="25400">
            <a:solidFill>
              <a:srgbClr val="FF0000"/>
            </a:solidFill>
            <a:miter lim="800000"/>
            <a:headEnd/>
            <a:tailEnd/>
          </a:ln>
        </p:spPr>
        <p:txBody>
          <a:bodyPr>
            <a:spAutoFit/>
          </a:bodyPr>
          <a:lstStyle/>
          <a:p>
            <a:pPr algn="ctr">
              <a:spcBef>
                <a:spcPct val="50000"/>
              </a:spcBef>
            </a:pPr>
            <a:r>
              <a:rPr lang="zh-CN" altLang="en-US" b="1" dirty="0">
                <a:solidFill>
                  <a:srgbClr val="000000"/>
                </a:solidFill>
                <a:latin typeface="Times New Roman" pitchFamily="18" charset="0"/>
                <a:ea typeface="楷体" pitchFamily="49" charset="-122"/>
                <a:sym typeface="Symbol"/>
              </a:rPr>
              <a:t>在某一温度下，系统从</a:t>
            </a:r>
            <a:r>
              <a:rPr lang="en-US" altLang="zh-CN" b="1" dirty="0">
                <a:solidFill>
                  <a:srgbClr val="000000"/>
                </a:solidFill>
                <a:latin typeface="Times New Roman" pitchFamily="18" charset="0"/>
                <a:ea typeface="楷体" pitchFamily="49" charset="-122"/>
                <a:sym typeface="Symbol"/>
              </a:rPr>
              <a:t>R</a:t>
            </a:r>
            <a:r>
              <a:rPr lang="zh-CN" altLang="en-US" b="1" dirty="0">
                <a:solidFill>
                  <a:srgbClr val="000000"/>
                </a:solidFill>
                <a:latin typeface="Times New Roman" pitchFamily="18" charset="0"/>
                <a:ea typeface="楷体" pitchFamily="49" charset="-122"/>
                <a:sym typeface="Symbol"/>
              </a:rPr>
              <a:t>构型到</a:t>
            </a:r>
            <a:r>
              <a:rPr lang="en-US" altLang="zh-CN" b="1" dirty="0">
                <a:solidFill>
                  <a:srgbClr val="000000"/>
                </a:solidFill>
                <a:latin typeface="Times New Roman" pitchFamily="18" charset="0"/>
                <a:ea typeface="楷体" pitchFamily="49" charset="-122"/>
                <a:sym typeface="Symbol"/>
              </a:rPr>
              <a:t>R’</a:t>
            </a:r>
            <a:r>
              <a:rPr lang="zh-CN" altLang="en-US" b="1" dirty="0">
                <a:solidFill>
                  <a:srgbClr val="000000"/>
                </a:solidFill>
                <a:latin typeface="Times New Roman" pitchFamily="18" charset="0"/>
                <a:ea typeface="楷体" pitchFamily="49" charset="-122"/>
                <a:sym typeface="Symbol"/>
              </a:rPr>
              <a:t>构型的接受概率为：</a:t>
            </a:r>
            <a:r>
              <a:rPr lang="en-US" altLang="zh-CN" b="1" dirty="0">
                <a:solidFill>
                  <a:srgbClr val="000000"/>
                </a:solidFill>
                <a:latin typeface="Times New Roman" pitchFamily="18" charset="0"/>
                <a:ea typeface="楷体" pitchFamily="49" charset="-122"/>
                <a:sym typeface="Symbol"/>
              </a:rPr>
              <a:t>P=exp(-</a:t>
            </a:r>
            <a:r>
              <a:rPr lang="el-GR" altLang="zh-CN" b="1" dirty="0">
                <a:solidFill>
                  <a:srgbClr val="000000"/>
                </a:solidFill>
                <a:latin typeface="Times New Roman" pitchFamily="18" charset="0"/>
                <a:ea typeface="楷体" pitchFamily="49" charset="-122"/>
                <a:sym typeface="Symbol"/>
              </a:rPr>
              <a:t>Δ</a:t>
            </a:r>
            <a:r>
              <a:rPr lang="en-US" altLang="zh-CN" b="1" dirty="0">
                <a:solidFill>
                  <a:srgbClr val="000000"/>
                </a:solidFill>
                <a:latin typeface="Times New Roman" pitchFamily="18" charset="0"/>
                <a:ea typeface="楷体" pitchFamily="49" charset="-122"/>
                <a:sym typeface="Symbol"/>
              </a:rPr>
              <a:t>E/</a:t>
            </a:r>
            <a:r>
              <a:rPr lang="en-US" altLang="zh-CN" b="1" dirty="0" err="1">
                <a:solidFill>
                  <a:srgbClr val="000000"/>
                </a:solidFill>
                <a:latin typeface="Times New Roman" pitchFamily="18" charset="0"/>
                <a:ea typeface="楷体" pitchFamily="49" charset="-122"/>
                <a:sym typeface="Symbol"/>
              </a:rPr>
              <a:t>k</a:t>
            </a:r>
            <a:r>
              <a:rPr lang="en-US" altLang="zh-CN" b="1" baseline="-25000" dirty="0" err="1">
                <a:solidFill>
                  <a:srgbClr val="000000"/>
                </a:solidFill>
                <a:latin typeface="Times New Roman" pitchFamily="18" charset="0"/>
                <a:ea typeface="楷体" pitchFamily="49" charset="-122"/>
                <a:sym typeface="Symbol"/>
              </a:rPr>
              <a:t>B</a:t>
            </a:r>
            <a:r>
              <a:rPr lang="en-US" altLang="zh-CN" b="1" dirty="0" err="1">
                <a:solidFill>
                  <a:srgbClr val="000000"/>
                </a:solidFill>
                <a:latin typeface="Times New Roman" pitchFamily="18" charset="0"/>
                <a:ea typeface="楷体" pitchFamily="49" charset="-122"/>
                <a:sym typeface="Symbol"/>
              </a:rPr>
              <a:t>T</a:t>
            </a:r>
            <a:r>
              <a:rPr lang="en-US" altLang="zh-CN" b="1" dirty="0">
                <a:solidFill>
                  <a:srgbClr val="000000"/>
                </a:solidFill>
                <a:latin typeface="Times New Roman" pitchFamily="18" charset="0"/>
                <a:ea typeface="楷体" pitchFamily="49" charset="-122"/>
                <a:sym typeface="Symbol"/>
              </a:rPr>
              <a:t>)</a:t>
            </a:r>
            <a:endParaRPr lang="el-GR" altLang="zh-CN" b="1" dirty="0">
              <a:solidFill>
                <a:srgbClr val="000000"/>
              </a:solidFill>
              <a:latin typeface="Times New Roman" pitchFamily="18" charset="0"/>
              <a:ea typeface="楷体" pitchFamily="49" charset="-122"/>
              <a:sym typeface="Symbol"/>
            </a:endParaRPr>
          </a:p>
        </p:txBody>
      </p:sp>
      <p:sp>
        <p:nvSpPr>
          <p:cNvPr id="11" name="Rectangle 7"/>
          <p:cNvSpPr>
            <a:spLocks noChangeArrowheads="1"/>
          </p:cNvSpPr>
          <p:nvPr/>
        </p:nvSpPr>
        <p:spPr bwMode="auto">
          <a:xfrm>
            <a:off x="395288" y="5367338"/>
            <a:ext cx="3810000" cy="954107"/>
          </a:xfrm>
          <a:prstGeom prst="rect">
            <a:avLst/>
          </a:prstGeom>
          <a:solidFill>
            <a:srgbClr val="CCFFCC"/>
          </a:solidFill>
          <a:ln w="25400">
            <a:solidFill>
              <a:srgbClr val="FF0000"/>
            </a:solidFill>
            <a:miter lim="800000"/>
            <a:headEnd/>
            <a:tailEnd/>
          </a:ln>
        </p:spPr>
        <p:txBody>
          <a:bodyPr wrap="square">
            <a:spAutoFit/>
          </a:bodyPr>
          <a:lstStyle/>
          <a:p>
            <a:pPr algn="just"/>
            <a:r>
              <a:rPr lang="zh-CN" altLang="en-US" sz="2800" b="1" baseline="-25000" dirty="0">
                <a:solidFill>
                  <a:srgbClr val="000000"/>
                </a:solidFill>
                <a:latin typeface="楷体" pitchFamily="49" charset="-122"/>
                <a:ea typeface="楷体" pitchFamily="49" charset="-122"/>
                <a:sym typeface="Symbol"/>
              </a:rPr>
              <a:t>产生</a:t>
            </a:r>
            <a:r>
              <a:rPr lang="el-GR" altLang="zh-CN" sz="2800" b="1" baseline="-25000" dirty="0">
                <a:solidFill>
                  <a:srgbClr val="000000"/>
                </a:solidFill>
                <a:latin typeface="楷体" pitchFamily="49" charset="-122"/>
                <a:ea typeface="楷体" pitchFamily="49" charset="-122"/>
                <a:sym typeface="Symbol"/>
              </a:rPr>
              <a:t>η</a:t>
            </a:r>
            <a:r>
              <a:rPr lang="el-GR" altLang="zh-CN" sz="2800" b="1" baseline="-25000" dirty="0" smtClean="0">
                <a:solidFill>
                  <a:srgbClr val="000000"/>
                </a:solidFill>
                <a:latin typeface="楷体" pitchFamily="49" charset="-122"/>
                <a:ea typeface="楷体" pitchFamily="49" charset="-122"/>
                <a:sym typeface="Symbol"/>
              </a:rPr>
              <a:t>∈</a:t>
            </a:r>
            <a:r>
              <a:rPr lang="en-US" altLang="zh-CN" sz="2800" b="1" baseline="-25000" dirty="0" smtClean="0">
                <a:solidFill>
                  <a:srgbClr val="000000"/>
                </a:solidFill>
                <a:latin typeface="楷体" pitchFamily="49" charset="-122"/>
                <a:ea typeface="楷体" pitchFamily="49" charset="-122"/>
                <a:sym typeface="Symbol"/>
              </a:rPr>
              <a:t>(0</a:t>
            </a:r>
            <a:r>
              <a:rPr lang="zh-CN" altLang="en-US" sz="2800" b="1" baseline="-25000" dirty="0">
                <a:solidFill>
                  <a:srgbClr val="000000"/>
                </a:solidFill>
                <a:latin typeface="楷体" pitchFamily="49" charset="-122"/>
                <a:ea typeface="楷体" pitchFamily="49" charset="-122"/>
                <a:sym typeface="Symbol"/>
              </a:rPr>
              <a:t>，</a:t>
            </a:r>
            <a:r>
              <a:rPr lang="en-US" altLang="zh-CN" sz="2800" b="1" baseline="-25000" dirty="0" smtClean="0">
                <a:solidFill>
                  <a:srgbClr val="000000"/>
                </a:solidFill>
                <a:latin typeface="楷体" pitchFamily="49" charset="-122"/>
                <a:ea typeface="楷体" pitchFamily="49" charset="-122"/>
                <a:sym typeface="Symbol"/>
              </a:rPr>
              <a:t>1)</a:t>
            </a:r>
            <a:r>
              <a:rPr lang="zh-CN" altLang="en-US" sz="2800" b="1" baseline="-25000" dirty="0" smtClean="0">
                <a:solidFill>
                  <a:srgbClr val="000000"/>
                </a:solidFill>
                <a:latin typeface="楷体" pitchFamily="49" charset="-122"/>
                <a:ea typeface="楷体" pitchFamily="49" charset="-122"/>
                <a:sym typeface="Symbol"/>
              </a:rPr>
              <a:t>之间</a:t>
            </a:r>
            <a:r>
              <a:rPr lang="zh-CN" altLang="en-US" sz="2800" b="1" baseline="-25000" dirty="0">
                <a:solidFill>
                  <a:srgbClr val="000000"/>
                </a:solidFill>
                <a:latin typeface="楷体" pitchFamily="49" charset="-122"/>
                <a:ea typeface="楷体" pitchFamily="49" charset="-122"/>
                <a:sym typeface="Symbol"/>
              </a:rPr>
              <a:t>的随机数，</a:t>
            </a:r>
          </a:p>
          <a:p>
            <a:pPr algn="just"/>
            <a:r>
              <a:rPr lang="zh-CN" altLang="en-US" sz="2800" b="1" baseline="-25000" dirty="0">
                <a:solidFill>
                  <a:srgbClr val="000000"/>
                </a:solidFill>
                <a:latin typeface="楷体" pitchFamily="49" charset="-122"/>
                <a:ea typeface="楷体" pitchFamily="49" charset="-122"/>
                <a:sym typeface="Symbol"/>
              </a:rPr>
              <a:t>如果</a:t>
            </a:r>
            <a:r>
              <a:rPr lang="en-US" altLang="zh-CN" sz="2800" b="1" baseline="-25000" dirty="0">
                <a:solidFill>
                  <a:srgbClr val="000000"/>
                </a:solidFill>
                <a:latin typeface="楷体" pitchFamily="49" charset="-122"/>
                <a:ea typeface="楷体" pitchFamily="49" charset="-122"/>
                <a:sym typeface="Symbol"/>
              </a:rPr>
              <a:t>P&gt; </a:t>
            </a:r>
            <a:r>
              <a:rPr lang="el-GR" altLang="zh-CN" sz="2800" b="1" baseline="-25000" dirty="0">
                <a:solidFill>
                  <a:srgbClr val="000000"/>
                </a:solidFill>
                <a:latin typeface="楷体" pitchFamily="49" charset="-122"/>
                <a:ea typeface="楷体" pitchFamily="49" charset="-122"/>
                <a:sym typeface="Symbol"/>
              </a:rPr>
              <a:t>η</a:t>
            </a:r>
            <a:r>
              <a:rPr lang="en-US" altLang="zh-CN" sz="2800" b="1" baseline="-25000" dirty="0">
                <a:solidFill>
                  <a:srgbClr val="000000"/>
                </a:solidFill>
                <a:latin typeface="楷体" pitchFamily="49" charset="-122"/>
                <a:ea typeface="楷体" pitchFamily="49" charset="-122"/>
                <a:sym typeface="Symbol"/>
              </a:rPr>
              <a:t> </a:t>
            </a:r>
            <a:r>
              <a:rPr lang="zh-CN" altLang="en-US" sz="2800" b="1" baseline="-25000" dirty="0">
                <a:solidFill>
                  <a:srgbClr val="000000"/>
                </a:solidFill>
                <a:latin typeface="楷体" pitchFamily="49" charset="-122"/>
                <a:ea typeface="楷体" pitchFamily="49" charset="-122"/>
                <a:sym typeface="Symbol"/>
              </a:rPr>
              <a:t>，更新状态</a:t>
            </a:r>
            <a:r>
              <a:rPr lang="en-US" altLang="zh-CN" sz="2800" b="1" baseline="-25000" dirty="0">
                <a:solidFill>
                  <a:srgbClr val="000000"/>
                </a:solidFill>
                <a:latin typeface="楷体" pitchFamily="49" charset="-122"/>
                <a:ea typeface="楷体" pitchFamily="49" charset="-122"/>
                <a:sym typeface="Symbol"/>
              </a:rPr>
              <a:t>R→R’</a:t>
            </a:r>
          </a:p>
          <a:p>
            <a:pPr algn="just"/>
            <a:r>
              <a:rPr lang="zh-CN" altLang="en-US" sz="2800" b="1" baseline="-25000" dirty="0">
                <a:solidFill>
                  <a:srgbClr val="000000"/>
                </a:solidFill>
                <a:latin typeface="楷体" pitchFamily="49" charset="-122"/>
                <a:ea typeface="楷体" pitchFamily="49" charset="-122"/>
                <a:sym typeface="Symbol"/>
              </a:rPr>
              <a:t>如果</a:t>
            </a:r>
            <a:r>
              <a:rPr lang="en-US" altLang="zh-CN" sz="2800" b="1" baseline="-25000" dirty="0">
                <a:solidFill>
                  <a:srgbClr val="000000"/>
                </a:solidFill>
                <a:latin typeface="楷体" pitchFamily="49" charset="-122"/>
                <a:ea typeface="楷体" pitchFamily="49" charset="-122"/>
                <a:sym typeface="Symbol"/>
              </a:rPr>
              <a:t>P</a:t>
            </a:r>
            <a:r>
              <a:rPr lang="en-US" altLang="zh-CN" sz="2800" b="1" baseline="-25000" dirty="0" smtClean="0">
                <a:solidFill>
                  <a:srgbClr val="000000"/>
                </a:solidFill>
                <a:latin typeface="楷体" pitchFamily="49" charset="-122"/>
                <a:ea typeface="楷体" pitchFamily="49" charset="-122"/>
                <a:sym typeface="Symbol"/>
              </a:rPr>
              <a:t>&lt;</a:t>
            </a:r>
            <a:r>
              <a:rPr lang="el-GR" altLang="zh-CN" sz="2800" b="1" baseline="-25000" dirty="0" smtClean="0">
                <a:solidFill>
                  <a:srgbClr val="000000"/>
                </a:solidFill>
                <a:latin typeface="楷体" pitchFamily="49" charset="-122"/>
                <a:ea typeface="楷体" pitchFamily="49" charset="-122"/>
                <a:sym typeface="Symbol"/>
              </a:rPr>
              <a:t> η </a:t>
            </a:r>
            <a:r>
              <a:rPr lang="zh-CN" altLang="en-US" sz="2800" b="1" baseline="-25000" dirty="0" smtClean="0">
                <a:solidFill>
                  <a:srgbClr val="000000"/>
                </a:solidFill>
                <a:latin typeface="楷体" pitchFamily="49" charset="-122"/>
                <a:ea typeface="楷体" pitchFamily="49" charset="-122"/>
                <a:sym typeface="Symbol"/>
              </a:rPr>
              <a:t>，</a:t>
            </a:r>
            <a:r>
              <a:rPr lang="zh-CN" altLang="en-US" sz="2800" b="1" baseline="-25000" dirty="0">
                <a:solidFill>
                  <a:srgbClr val="000000"/>
                </a:solidFill>
                <a:latin typeface="楷体" pitchFamily="49" charset="-122"/>
                <a:ea typeface="楷体" pitchFamily="49" charset="-122"/>
                <a:sym typeface="Symbol"/>
              </a:rPr>
              <a:t>保持原状态</a:t>
            </a:r>
            <a:r>
              <a:rPr lang="en-US" altLang="zh-CN" sz="2800" b="1" baseline="-25000" dirty="0">
                <a:solidFill>
                  <a:srgbClr val="000000"/>
                </a:solidFill>
                <a:latin typeface="楷体" pitchFamily="49" charset="-122"/>
                <a:ea typeface="楷体" pitchFamily="49" charset="-122"/>
                <a:sym typeface="Symbol"/>
              </a:rPr>
              <a:t>R</a:t>
            </a:r>
          </a:p>
        </p:txBody>
      </p:sp>
      <p:graphicFrame>
        <p:nvGraphicFramePr>
          <p:cNvPr id="12" name="Object 8"/>
          <p:cNvGraphicFramePr>
            <a:graphicFrameLocks noChangeAspect="1"/>
          </p:cNvGraphicFramePr>
          <p:nvPr>
            <p:ph/>
          </p:nvPr>
        </p:nvGraphicFramePr>
        <p:xfrm>
          <a:off x="4949825" y="1128713"/>
          <a:ext cx="3294063" cy="782637"/>
        </p:xfrm>
        <a:graphic>
          <a:graphicData uri="http://schemas.openxmlformats.org/presentationml/2006/ole">
            <p:oleObj spid="_x0000_s337922" name="Equation" r:id="rId3" imgW="1701800" imgH="431800" progId="Equation.DSMT4">
              <p:embed/>
            </p:oleObj>
          </a:graphicData>
        </a:graphic>
      </p:graphicFrame>
      <p:sp>
        <p:nvSpPr>
          <p:cNvPr id="13" name="Text Box 9"/>
          <p:cNvSpPr txBox="1">
            <a:spLocks noChangeArrowheads="1"/>
          </p:cNvSpPr>
          <p:nvPr/>
        </p:nvSpPr>
        <p:spPr bwMode="auto">
          <a:xfrm>
            <a:off x="4932363" y="5367338"/>
            <a:ext cx="3886200" cy="830997"/>
          </a:xfrm>
          <a:prstGeom prst="rect">
            <a:avLst/>
          </a:prstGeom>
          <a:solidFill>
            <a:srgbClr val="CCFFFF"/>
          </a:solidFill>
          <a:ln w="25400">
            <a:solidFill>
              <a:srgbClr val="FF00FF"/>
            </a:solidFill>
            <a:miter lim="800000"/>
            <a:headEnd/>
            <a:tailEnd/>
          </a:ln>
        </p:spPr>
        <p:txBody>
          <a:bodyPr>
            <a:spAutoFit/>
          </a:bodyPr>
          <a:lstStyle/>
          <a:p>
            <a:pPr>
              <a:spcBef>
                <a:spcPct val="50000"/>
              </a:spcBef>
            </a:pPr>
            <a:r>
              <a:rPr lang="zh-CN" altLang="en-US" sz="2400" b="1" baseline="-25000" dirty="0">
                <a:solidFill>
                  <a:srgbClr val="000000"/>
                </a:solidFill>
                <a:latin typeface="Times New Roman" pitchFamily="18" charset="0"/>
                <a:ea typeface="楷体" pitchFamily="49" charset="-122"/>
                <a:sym typeface="Symbol"/>
              </a:rPr>
              <a:t>通过各种方法产生随机数，经过大量的蒙特卡洛模拟步，系统将达到一个稳定的平衡状态</a:t>
            </a:r>
          </a:p>
        </p:txBody>
      </p:sp>
      <p:sp>
        <p:nvSpPr>
          <p:cNvPr id="14" name="Text Box 10"/>
          <p:cNvSpPr txBox="1">
            <a:spLocks noChangeArrowheads="1"/>
          </p:cNvSpPr>
          <p:nvPr/>
        </p:nvSpPr>
        <p:spPr bwMode="auto">
          <a:xfrm>
            <a:off x="6804025" y="2570163"/>
            <a:ext cx="1600200" cy="369332"/>
          </a:xfrm>
          <a:prstGeom prst="rect">
            <a:avLst/>
          </a:prstGeom>
          <a:solidFill>
            <a:srgbClr val="CCFFFF"/>
          </a:solidFill>
          <a:ln w="25400">
            <a:solidFill>
              <a:srgbClr val="FF00FF"/>
            </a:solidFill>
            <a:miter lim="800000"/>
            <a:headEnd/>
            <a:tailEnd/>
          </a:ln>
        </p:spPr>
        <p:txBody>
          <a:bodyPr>
            <a:spAutoFit/>
          </a:bodyPr>
          <a:lstStyle/>
          <a:p>
            <a:pPr>
              <a:spcBef>
                <a:spcPct val="50000"/>
              </a:spcBef>
            </a:pPr>
            <a:r>
              <a:rPr lang="zh-CN" altLang="en-US" b="1" dirty="0">
                <a:solidFill>
                  <a:srgbClr val="000000"/>
                </a:solidFill>
                <a:latin typeface="Times New Roman" pitchFamily="18" charset="0"/>
                <a:ea typeface="楷体" pitchFamily="49" charset="-122"/>
                <a:sym typeface="Symbol"/>
              </a:rPr>
              <a:t>原子随机交换</a:t>
            </a:r>
          </a:p>
        </p:txBody>
      </p:sp>
      <p:sp>
        <p:nvSpPr>
          <p:cNvPr id="15" name="Text Box 11"/>
          <p:cNvSpPr txBox="1">
            <a:spLocks noChangeArrowheads="1"/>
          </p:cNvSpPr>
          <p:nvPr/>
        </p:nvSpPr>
        <p:spPr bwMode="auto">
          <a:xfrm>
            <a:off x="6804025" y="2036763"/>
            <a:ext cx="1600200" cy="369332"/>
          </a:xfrm>
          <a:prstGeom prst="rect">
            <a:avLst/>
          </a:prstGeom>
          <a:solidFill>
            <a:srgbClr val="CCFFFF"/>
          </a:solidFill>
          <a:ln w="25400">
            <a:solidFill>
              <a:srgbClr val="FF00FF"/>
            </a:solidFill>
            <a:miter lim="800000"/>
            <a:headEnd/>
            <a:tailEnd/>
          </a:ln>
        </p:spPr>
        <p:txBody>
          <a:bodyPr>
            <a:spAutoFit/>
          </a:bodyPr>
          <a:lstStyle/>
          <a:p>
            <a:pPr>
              <a:spcBef>
                <a:spcPct val="50000"/>
              </a:spcBef>
            </a:pPr>
            <a:r>
              <a:rPr lang="zh-CN" altLang="en-US" b="1" dirty="0">
                <a:solidFill>
                  <a:srgbClr val="000000"/>
                </a:solidFill>
                <a:latin typeface="Times New Roman" pitchFamily="18" charset="0"/>
                <a:ea typeface="楷体" pitchFamily="49" charset="-122"/>
                <a:sym typeface="Symbol"/>
              </a:rPr>
              <a:t>原子随机运动</a:t>
            </a:r>
          </a:p>
        </p:txBody>
      </p:sp>
      <p:sp>
        <p:nvSpPr>
          <p:cNvPr id="16" name="Text Box 12"/>
          <p:cNvSpPr txBox="1">
            <a:spLocks noChangeArrowheads="1"/>
          </p:cNvSpPr>
          <p:nvPr/>
        </p:nvSpPr>
        <p:spPr bwMode="auto">
          <a:xfrm>
            <a:off x="4932363" y="2341563"/>
            <a:ext cx="1676400" cy="369332"/>
          </a:xfrm>
          <a:prstGeom prst="rect">
            <a:avLst/>
          </a:prstGeom>
          <a:solidFill>
            <a:srgbClr val="CCFFFF"/>
          </a:solidFill>
          <a:ln w="25400">
            <a:solidFill>
              <a:srgbClr val="FF00FF"/>
            </a:solidFill>
            <a:miter lim="800000"/>
            <a:headEnd/>
            <a:tailEnd/>
          </a:ln>
        </p:spPr>
        <p:txBody>
          <a:bodyPr>
            <a:spAutoFit/>
          </a:bodyPr>
          <a:lstStyle/>
          <a:p>
            <a:pPr>
              <a:spcBef>
                <a:spcPct val="50000"/>
              </a:spcBef>
            </a:pPr>
            <a:r>
              <a:rPr lang="zh-CN" altLang="en-US" b="1" dirty="0">
                <a:solidFill>
                  <a:srgbClr val="000000"/>
                </a:solidFill>
                <a:latin typeface="Times New Roman" pitchFamily="18" charset="0"/>
                <a:ea typeface="楷体" pitchFamily="49" charset="-122"/>
                <a:sym typeface="Symbol"/>
              </a:rPr>
              <a:t>两种尝试运动</a:t>
            </a:r>
          </a:p>
        </p:txBody>
      </p:sp>
      <p:sp>
        <p:nvSpPr>
          <p:cNvPr id="17" name="Text Box 13"/>
          <p:cNvSpPr txBox="1">
            <a:spLocks noChangeArrowheads="1"/>
          </p:cNvSpPr>
          <p:nvPr/>
        </p:nvSpPr>
        <p:spPr bwMode="auto">
          <a:xfrm>
            <a:off x="4932363" y="3190875"/>
            <a:ext cx="3671887" cy="941388"/>
          </a:xfrm>
          <a:prstGeom prst="rect">
            <a:avLst/>
          </a:prstGeom>
          <a:solidFill>
            <a:srgbClr val="CCFFFF"/>
          </a:solidFill>
          <a:ln w="25400">
            <a:solidFill>
              <a:srgbClr val="FF00FF"/>
            </a:solidFill>
            <a:miter lim="800000"/>
            <a:headEnd/>
            <a:tailEnd/>
          </a:ln>
        </p:spPr>
        <p:txBody>
          <a:bodyPr>
            <a:spAutoFit/>
          </a:bodyPr>
          <a:lstStyle/>
          <a:p>
            <a:pPr>
              <a:spcBef>
                <a:spcPct val="50000"/>
              </a:spcBef>
            </a:pPr>
            <a:r>
              <a:rPr lang="zh-CN" altLang="en-US" b="1" dirty="0">
                <a:solidFill>
                  <a:srgbClr val="000000"/>
                </a:solidFill>
                <a:latin typeface="Times New Roman" pitchFamily="18" charset="0"/>
                <a:ea typeface="楷体" pitchFamily="49" charset="-122"/>
                <a:sym typeface="Symbol"/>
              </a:rPr>
              <a:t>如果体系较大，可以通过局部能量变化计算整个体系的能量差，以减少计算量</a:t>
            </a:r>
          </a:p>
        </p:txBody>
      </p:sp>
      <p:sp>
        <p:nvSpPr>
          <p:cNvPr id="18" name="Text Box 14"/>
          <p:cNvSpPr txBox="1">
            <a:spLocks noChangeArrowheads="1"/>
          </p:cNvSpPr>
          <p:nvPr/>
        </p:nvSpPr>
        <p:spPr bwMode="auto">
          <a:xfrm>
            <a:off x="4932363" y="4429125"/>
            <a:ext cx="3962400" cy="666750"/>
          </a:xfrm>
          <a:prstGeom prst="rect">
            <a:avLst/>
          </a:prstGeom>
          <a:solidFill>
            <a:srgbClr val="CCFFFF"/>
          </a:solidFill>
          <a:ln w="25400">
            <a:solidFill>
              <a:srgbClr val="FF00FF"/>
            </a:solidFill>
            <a:miter lim="800000"/>
            <a:headEnd/>
            <a:tailEnd/>
          </a:ln>
        </p:spPr>
        <p:txBody>
          <a:bodyPr>
            <a:spAutoFit/>
          </a:bodyPr>
          <a:lstStyle/>
          <a:p>
            <a:pPr>
              <a:spcBef>
                <a:spcPct val="50000"/>
              </a:spcBef>
            </a:pPr>
            <a:r>
              <a:rPr lang="zh-CN" altLang="en-US" b="1" dirty="0">
                <a:solidFill>
                  <a:srgbClr val="000000"/>
                </a:solidFill>
                <a:latin typeface="Times New Roman" pitchFamily="18" charset="0"/>
                <a:ea typeface="楷体" pitchFamily="49" charset="-122"/>
                <a:sym typeface="Symbol"/>
              </a:rPr>
              <a:t>若为</a:t>
            </a:r>
            <a:r>
              <a:rPr lang="en-US" altLang="zh-CN" b="1" dirty="0">
                <a:solidFill>
                  <a:srgbClr val="000000"/>
                </a:solidFill>
                <a:latin typeface="Times New Roman" pitchFamily="18" charset="0"/>
                <a:ea typeface="楷体" pitchFamily="49" charset="-122"/>
                <a:sym typeface="Symbol"/>
              </a:rPr>
              <a:t>Bath</a:t>
            </a:r>
            <a:r>
              <a:rPr lang="zh-CN" altLang="en-US" b="1" dirty="0">
                <a:solidFill>
                  <a:srgbClr val="000000"/>
                </a:solidFill>
                <a:latin typeface="Times New Roman" pitchFamily="18" charset="0"/>
                <a:ea typeface="楷体" pitchFamily="49" charset="-122"/>
                <a:sym typeface="Symbol"/>
              </a:rPr>
              <a:t>算法则：                      </a:t>
            </a:r>
            <a:r>
              <a:rPr lang="en-US" altLang="zh-CN" b="1" dirty="0">
                <a:solidFill>
                  <a:srgbClr val="000000"/>
                </a:solidFill>
                <a:latin typeface="Times New Roman" pitchFamily="18" charset="0"/>
                <a:ea typeface="楷体" pitchFamily="49" charset="-122"/>
                <a:sym typeface="Symbol"/>
              </a:rPr>
              <a:t>P=exp(-</a:t>
            </a:r>
            <a:r>
              <a:rPr lang="el-GR" altLang="zh-CN" b="1" dirty="0">
                <a:solidFill>
                  <a:srgbClr val="000000"/>
                </a:solidFill>
                <a:latin typeface="Times New Roman" pitchFamily="18" charset="0"/>
                <a:ea typeface="楷体" pitchFamily="49" charset="-122"/>
                <a:sym typeface="Symbol"/>
              </a:rPr>
              <a:t>Δ</a:t>
            </a:r>
            <a:r>
              <a:rPr lang="en-US" altLang="zh-CN" b="1" dirty="0">
                <a:solidFill>
                  <a:srgbClr val="000000"/>
                </a:solidFill>
                <a:latin typeface="Times New Roman" pitchFamily="18" charset="0"/>
                <a:ea typeface="楷体" pitchFamily="49" charset="-122"/>
                <a:sym typeface="Symbol"/>
              </a:rPr>
              <a:t>E/</a:t>
            </a:r>
            <a:r>
              <a:rPr lang="en-US" altLang="zh-CN" b="1" dirty="0" err="1">
                <a:solidFill>
                  <a:srgbClr val="000000"/>
                </a:solidFill>
                <a:latin typeface="Times New Roman" pitchFamily="18" charset="0"/>
                <a:ea typeface="楷体" pitchFamily="49" charset="-122"/>
                <a:sym typeface="Symbol"/>
              </a:rPr>
              <a:t>k</a:t>
            </a:r>
            <a:r>
              <a:rPr lang="en-US" altLang="zh-CN" b="1" baseline="-25000" dirty="0" err="1">
                <a:solidFill>
                  <a:srgbClr val="000000"/>
                </a:solidFill>
                <a:latin typeface="Times New Roman" pitchFamily="18" charset="0"/>
                <a:ea typeface="楷体" pitchFamily="49" charset="-122"/>
                <a:sym typeface="Symbol"/>
              </a:rPr>
              <a:t>B</a:t>
            </a:r>
            <a:r>
              <a:rPr lang="en-US" altLang="zh-CN" b="1" dirty="0" err="1">
                <a:solidFill>
                  <a:srgbClr val="000000"/>
                </a:solidFill>
                <a:latin typeface="Times New Roman" pitchFamily="18" charset="0"/>
                <a:ea typeface="楷体" pitchFamily="49" charset="-122"/>
                <a:sym typeface="Symbol"/>
              </a:rPr>
              <a:t>T</a:t>
            </a:r>
            <a:r>
              <a:rPr lang="en-US" altLang="zh-CN" b="1" dirty="0">
                <a:solidFill>
                  <a:srgbClr val="000000"/>
                </a:solidFill>
                <a:latin typeface="Times New Roman" pitchFamily="18" charset="0"/>
                <a:ea typeface="楷体" pitchFamily="49" charset="-122"/>
                <a:sym typeface="Symbol"/>
              </a:rPr>
              <a:t>)/[1+exp(-</a:t>
            </a:r>
            <a:r>
              <a:rPr lang="el-GR" altLang="zh-CN" b="1" dirty="0">
                <a:solidFill>
                  <a:srgbClr val="000000"/>
                </a:solidFill>
                <a:latin typeface="Times New Roman" pitchFamily="18" charset="0"/>
                <a:ea typeface="楷体" pitchFamily="49" charset="-122"/>
                <a:sym typeface="Symbol"/>
              </a:rPr>
              <a:t>Δ</a:t>
            </a:r>
            <a:r>
              <a:rPr lang="en-US" altLang="zh-CN" b="1" dirty="0">
                <a:solidFill>
                  <a:srgbClr val="000000"/>
                </a:solidFill>
                <a:latin typeface="Times New Roman" pitchFamily="18" charset="0"/>
                <a:ea typeface="楷体" pitchFamily="49" charset="-122"/>
                <a:sym typeface="Symbol"/>
              </a:rPr>
              <a:t>E/</a:t>
            </a:r>
            <a:r>
              <a:rPr lang="en-US" altLang="zh-CN" b="1" dirty="0" err="1">
                <a:solidFill>
                  <a:srgbClr val="000000"/>
                </a:solidFill>
                <a:latin typeface="Times New Roman" pitchFamily="18" charset="0"/>
                <a:ea typeface="楷体" pitchFamily="49" charset="-122"/>
                <a:sym typeface="Symbol"/>
              </a:rPr>
              <a:t>k</a:t>
            </a:r>
            <a:r>
              <a:rPr lang="en-US" altLang="zh-CN" b="1" baseline="-25000" dirty="0" err="1">
                <a:solidFill>
                  <a:srgbClr val="000000"/>
                </a:solidFill>
                <a:latin typeface="Times New Roman" pitchFamily="18" charset="0"/>
                <a:ea typeface="楷体" pitchFamily="49" charset="-122"/>
                <a:sym typeface="Symbol"/>
              </a:rPr>
              <a:t>B</a:t>
            </a:r>
            <a:r>
              <a:rPr lang="en-US" altLang="zh-CN" b="1" dirty="0" err="1">
                <a:solidFill>
                  <a:srgbClr val="000000"/>
                </a:solidFill>
                <a:latin typeface="Times New Roman" pitchFamily="18" charset="0"/>
                <a:ea typeface="楷体" pitchFamily="49" charset="-122"/>
                <a:sym typeface="Symbol"/>
              </a:rPr>
              <a:t>T</a:t>
            </a:r>
            <a:r>
              <a:rPr lang="en-US" altLang="zh-CN" b="1" dirty="0">
                <a:solidFill>
                  <a:srgbClr val="000000"/>
                </a:solidFill>
                <a:latin typeface="Times New Roman" pitchFamily="18" charset="0"/>
                <a:ea typeface="楷体" pitchFamily="49" charset="-122"/>
                <a:sym typeface="Symbol"/>
              </a:rPr>
              <a:t>)]</a:t>
            </a:r>
          </a:p>
        </p:txBody>
      </p:sp>
      <p:sp>
        <p:nvSpPr>
          <p:cNvPr id="19" name="AutoShape 15"/>
          <p:cNvSpPr>
            <a:spLocks noChangeArrowheads="1"/>
          </p:cNvSpPr>
          <p:nvPr/>
        </p:nvSpPr>
        <p:spPr bwMode="auto">
          <a:xfrm>
            <a:off x="1908175" y="2055813"/>
            <a:ext cx="609600" cy="228600"/>
          </a:xfrm>
          <a:prstGeom prst="downArrow">
            <a:avLst>
              <a:gd name="adj1" fmla="val 50000"/>
              <a:gd name="adj2" fmla="val 25000"/>
            </a:avLst>
          </a:prstGeom>
          <a:solidFill>
            <a:srgbClr val="FF0000"/>
          </a:solidFill>
          <a:ln w="9525">
            <a:solidFill>
              <a:schemeClr val="tx1"/>
            </a:solidFill>
            <a:miter lim="800000"/>
            <a:headEnd/>
            <a:tailEnd/>
          </a:ln>
        </p:spPr>
        <p:txBody>
          <a:bodyPr vert="eaVert" wrap="none" anchor="ctr"/>
          <a:lstStyle/>
          <a:p>
            <a:endParaRPr lang="zh-CN" altLang="en-US"/>
          </a:p>
        </p:txBody>
      </p:sp>
      <p:sp>
        <p:nvSpPr>
          <p:cNvPr id="20" name="AutoShape 16"/>
          <p:cNvSpPr>
            <a:spLocks noChangeArrowheads="1"/>
          </p:cNvSpPr>
          <p:nvPr/>
        </p:nvSpPr>
        <p:spPr bwMode="auto">
          <a:xfrm>
            <a:off x="1905000" y="3051175"/>
            <a:ext cx="609600" cy="228600"/>
          </a:xfrm>
          <a:prstGeom prst="downArrow">
            <a:avLst>
              <a:gd name="adj1" fmla="val 50000"/>
              <a:gd name="adj2" fmla="val 25000"/>
            </a:avLst>
          </a:prstGeom>
          <a:solidFill>
            <a:srgbClr val="FF0000"/>
          </a:solidFill>
          <a:ln w="9525">
            <a:solidFill>
              <a:schemeClr val="tx1"/>
            </a:solidFill>
            <a:miter lim="800000"/>
            <a:headEnd/>
            <a:tailEnd/>
          </a:ln>
        </p:spPr>
        <p:txBody>
          <a:bodyPr vert="eaVert" wrap="none" anchor="ctr"/>
          <a:lstStyle/>
          <a:p>
            <a:endParaRPr lang="zh-CN" altLang="en-US"/>
          </a:p>
        </p:txBody>
      </p:sp>
      <p:sp>
        <p:nvSpPr>
          <p:cNvPr id="21" name="AutoShape 17"/>
          <p:cNvSpPr>
            <a:spLocks noChangeArrowheads="1"/>
          </p:cNvSpPr>
          <p:nvPr/>
        </p:nvSpPr>
        <p:spPr bwMode="auto">
          <a:xfrm>
            <a:off x="1905000" y="4059238"/>
            <a:ext cx="609600" cy="228600"/>
          </a:xfrm>
          <a:prstGeom prst="downArrow">
            <a:avLst>
              <a:gd name="adj1" fmla="val 50000"/>
              <a:gd name="adj2" fmla="val 25000"/>
            </a:avLst>
          </a:prstGeom>
          <a:solidFill>
            <a:srgbClr val="FF0000"/>
          </a:solidFill>
          <a:ln w="9525">
            <a:solidFill>
              <a:schemeClr val="tx1"/>
            </a:solidFill>
            <a:miter lim="800000"/>
            <a:headEnd/>
            <a:tailEnd/>
          </a:ln>
        </p:spPr>
        <p:txBody>
          <a:bodyPr vert="eaVert" wrap="none" anchor="ctr"/>
          <a:lstStyle/>
          <a:p>
            <a:endParaRPr lang="zh-CN" altLang="en-US"/>
          </a:p>
        </p:txBody>
      </p:sp>
      <p:sp>
        <p:nvSpPr>
          <p:cNvPr id="22" name="AutoShape 18"/>
          <p:cNvSpPr>
            <a:spLocks noChangeArrowheads="1"/>
          </p:cNvSpPr>
          <p:nvPr/>
        </p:nvSpPr>
        <p:spPr bwMode="auto">
          <a:xfrm>
            <a:off x="1905000" y="5080000"/>
            <a:ext cx="609600" cy="228600"/>
          </a:xfrm>
          <a:prstGeom prst="downArrow">
            <a:avLst>
              <a:gd name="adj1" fmla="val 50000"/>
              <a:gd name="adj2" fmla="val 25000"/>
            </a:avLst>
          </a:prstGeom>
          <a:solidFill>
            <a:srgbClr val="FF0000"/>
          </a:solidFill>
          <a:ln w="9525">
            <a:solidFill>
              <a:schemeClr val="tx1"/>
            </a:solidFill>
            <a:miter lim="800000"/>
            <a:headEnd/>
            <a:tailEnd/>
          </a:ln>
        </p:spPr>
        <p:txBody>
          <a:bodyPr vert="eaVert" wrap="none" anchor="ctr"/>
          <a:lstStyle/>
          <a:p>
            <a:endParaRPr lang="zh-CN" altLang="en-US"/>
          </a:p>
        </p:txBody>
      </p:sp>
      <p:sp>
        <p:nvSpPr>
          <p:cNvPr id="23" name="AutoShape 19"/>
          <p:cNvSpPr>
            <a:spLocks noChangeArrowheads="1"/>
          </p:cNvSpPr>
          <p:nvPr/>
        </p:nvSpPr>
        <p:spPr bwMode="auto">
          <a:xfrm>
            <a:off x="4267200" y="1285875"/>
            <a:ext cx="520700" cy="304800"/>
          </a:xfrm>
          <a:prstGeom prst="rightArrow">
            <a:avLst>
              <a:gd name="adj1" fmla="val 50000"/>
              <a:gd name="adj2" fmla="val 42708"/>
            </a:avLst>
          </a:prstGeom>
          <a:solidFill>
            <a:srgbClr val="FF0000"/>
          </a:solidFill>
          <a:ln w="9525">
            <a:solidFill>
              <a:schemeClr val="tx1"/>
            </a:solidFill>
            <a:miter lim="800000"/>
            <a:headEnd/>
            <a:tailEnd/>
          </a:ln>
        </p:spPr>
        <p:txBody>
          <a:bodyPr wrap="none" anchor="ctr"/>
          <a:lstStyle/>
          <a:p>
            <a:endParaRPr lang="zh-CN" altLang="en-US"/>
          </a:p>
        </p:txBody>
      </p:sp>
      <p:sp>
        <p:nvSpPr>
          <p:cNvPr id="24" name="AutoShape 20"/>
          <p:cNvSpPr>
            <a:spLocks noChangeArrowheads="1"/>
          </p:cNvSpPr>
          <p:nvPr/>
        </p:nvSpPr>
        <p:spPr bwMode="auto">
          <a:xfrm>
            <a:off x="4343400" y="2428875"/>
            <a:ext cx="515938" cy="304800"/>
          </a:xfrm>
          <a:prstGeom prst="rightArrow">
            <a:avLst>
              <a:gd name="adj1" fmla="val 50000"/>
              <a:gd name="adj2" fmla="val 42318"/>
            </a:avLst>
          </a:prstGeom>
          <a:solidFill>
            <a:srgbClr val="FF0000"/>
          </a:solidFill>
          <a:ln w="9525">
            <a:solidFill>
              <a:schemeClr val="tx1"/>
            </a:solidFill>
            <a:miter lim="800000"/>
            <a:headEnd/>
            <a:tailEnd/>
          </a:ln>
        </p:spPr>
        <p:txBody>
          <a:bodyPr wrap="none" anchor="ctr"/>
          <a:lstStyle/>
          <a:p>
            <a:endParaRPr lang="zh-CN" altLang="en-US"/>
          </a:p>
        </p:txBody>
      </p:sp>
      <p:sp>
        <p:nvSpPr>
          <p:cNvPr id="25" name="AutoShape 21"/>
          <p:cNvSpPr>
            <a:spLocks noChangeArrowheads="1"/>
          </p:cNvSpPr>
          <p:nvPr/>
        </p:nvSpPr>
        <p:spPr bwMode="auto">
          <a:xfrm>
            <a:off x="4343400" y="3495675"/>
            <a:ext cx="515938" cy="304800"/>
          </a:xfrm>
          <a:prstGeom prst="rightArrow">
            <a:avLst>
              <a:gd name="adj1" fmla="val 50000"/>
              <a:gd name="adj2" fmla="val 42318"/>
            </a:avLst>
          </a:prstGeom>
          <a:solidFill>
            <a:srgbClr val="FF0000"/>
          </a:solidFill>
          <a:ln w="9525">
            <a:solidFill>
              <a:schemeClr val="tx1"/>
            </a:solidFill>
            <a:miter lim="800000"/>
            <a:headEnd/>
            <a:tailEnd/>
          </a:ln>
        </p:spPr>
        <p:txBody>
          <a:bodyPr wrap="none" anchor="ctr"/>
          <a:lstStyle/>
          <a:p>
            <a:endParaRPr lang="zh-CN" altLang="en-US"/>
          </a:p>
        </p:txBody>
      </p:sp>
      <p:sp>
        <p:nvSpPr>
          <p:cNvPr id="26" name="AutoShape 22"/>
          <p:cNvSpPr>
            <a:spLocks noChangeArrowheads="1"/>
          </p:cNvSpPr>
          <p:nvPr/>
        </p:nvSpPr>
        <p:spPr bwMode="auto">
          <a:xfrm>
            <a:off x="4343400" y="4638675"/>
            <a:ext cx="515938" cy="304800"/>
          </a:xfrm>
          <a:prstGeom prst="rightArrow">
            <a:avLst>
              <a:gd name="adj1" fmla="val 50000"/>
              <a:gd name="adj2" fmla="val 42318"/>
            </a:avLst>
          </a:prstGeom>
          <a:solidFill>
            <a:srgbClr val="FF0000"/>
          </a:solidFill>
          <a:ln w="9525">
            <a:solidFill>
              <a:schemeClr val="tx1"/>
            </a:solidFill>
            <a:miter lim="800000"/>
            <a:headEnd/>
            <a:tailEnd/>
          </a:ln>
        </p:spPr>
        <p:txBody>
          <a:bodyPr wrap="none" anchor="ctr"/>
          <a:lstStyle/>
          <a:p>
            <a:endParaRPr lang="zh-CN" altLang="en-US"/>
          </a:p>
        </p:txBody>
      </p:sp>
      <p:sp>
        <p:nvSpPr>
          <p:cNvPr id="27" name="AutoShape 23"/>
          <p:cNvSpPr>
            <a:spLocks noChangeArrowheads="1"/>
          </p:cNvSpPr>
          <p:nvPr/>
        </p:nvSpPr>
        <p:spPr bwMode="auto">
          <a:xfrm>
            <a:off x="4343400" y="5727700"/>
            <a:ext cx="515938" cy="304800"/>
          </a:xfrm>
          <a:prstGeom prst="rightArrow">
            <a:avLst>
              <a:gd name="adj1" fmla="val 50000"/>
              <a:gd name="adj2" fmla="val 42318"/>
            </a:avLst>
          </a:prstGeom>
          <a:solidFill>
            <a:srgbClr val="FF0000"/>
          </a:solidFill>
          <a:ln w="9525">
            <a:solidFill>
              <a:schemeClr val="tx1"/>
            </a:solidFill>
            <a:miter lim="800000"/>
            <a:headEnd/>
            <a:tailEnd/>
          </a:ln>
        </p:spPr>
        <p:txBody>
          <a:bodyPr wrap="none" anchor="ctr"/>
          <a:lstStyle/>
          <a:p>
            <a:endParaRPr lang="zh-CN" altLang="en-US"/>
          </a:p>
        </p:txBody>
      </p:sp>
      <p:sp>
        <p:nvSpPr>
          <p:cNvPr id="28" name="Rectangle 4"/>
          <p:cNvSpPr>
            <a:spLocks noChangeArrowheads="1"/>
          </p:cNvSpPr>
          <p:nvPr/>
        </p:nvSpPr>
        <p:spPr bwMode="auto">
          <a:xfrm>
            <a:off x="2057400" y="762000"/>
            <a:ext cx="4945062" cy="461665"/>
          </a:xfrm>
          <a:prstGeom prst="rect">
            <a:avLst/>
          </a:prstGeom>
          <a:noFill/>
          <a:ln w="9525">
            <a:noFill/>
            <a:miter lim="800000"/>
            <a:headEnd/>
            <a:tailEnd/>
          </a:ln>
        </p:spPr>
        <p:txBody>
          <a:bodyPr wrap="square">
            <a:spAutoFit/>
          </a:bodyPr>
          <a:lstStyle/>
          <a:p>
            <a:r>
              <a:rPr lang="en-US" altLang="zh-CN" sz="2400" b="1" dirty="0" smtClean="0">
                <a:solidFill>
                  <a:srgbClr val="FF0000"/>
                </a:solidFill>
                <a:latin typeface="Times New Roman" pitchFamily="18" charset="0"/>
                <a:ea typeface="楷体" pitchFamily="49" charset="-122"/>
                <a:sym typeface="Symbol"/>
              </a:rPr>
              <a:t>MC</a:t>
            </a:r>
            <a:r>
              <a:rPr lang="zh-CN" altLang="en-US" sz="2400" b="1" dirty="0" smtClean="0">
                <a:solidFill>
                  <a:srgbClr val="FF0000"/>
                </a:solidFill>
                <a:latin typeface="Times New Roman" pitchFamily="18" charset="0"/>
                <a:ea typeface="楷体" pitchFamily="49" charset="-122"/>
                <a:sym typeface="Symbol"/>
              </a:rPr>
              <a:t>模拟在原子层面模拟应用</a:t>
            </a:r>
            <a:endParaRPr lang="zh-CN" altLang="en-US" sz="2400" b="1" dirty="0">
              <a:solidFill>
                <a:srgbClr val="FF0000"/>
              </a:solidFill>
              <a:latin typeface="Times New Roman" pitchFamily="18" charset="0"/>
              <a:ea typeface="楷体" pitchFamily="49" charset="-122"/>
              <a:sym typeface="Symbo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ox(in)">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box(in)">
                                      <p:cBhvr>
                                        <p:cTn id="12" dur="500"/>
                                        <p:tgtEl>
                                          <p:spTgt spid="12"/>
                                        </p:tgtEl>
                                      </p:cBhvr>
                                    </p:animEffect>
                                  </p:childTnLst>
                                </p:cTn>
                              </p:par>
                              <p:par>
                                <p:cTn id="13" presetID="4" presetClass="entr" presetSubtype="16"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box(in)">
                                      <p:cBhvr>
                                        <p:cTn id="15" dur="500"/>
                                        <p:tgtEl>
                                          <p:spTgt spid="23"/>
                                        </p:tgtEl>
                                      </p:cBhvr>
                                    </p:animEffect>
                                  </p:childTnLst>
                                </p:cTn>
                              </p:par>
                            </p:childTnLst>
                          </p:cTn>
                        </p:par>
                      </p:childTnLst>
                    </p:cTn>
                  </p:par>
                  <p:par>
                    <p:cTn id="16" fill="hold">
                      <p:stCondLst>
                        <p:cond delay="indefinite"/>
                      </p:stCondLst>
                      <p:childTnLst>
                        <p:par>
                          <p:cTn id="17" fill="hold">
                            <p:stCondLst>
                              <p:cond delay="0"/>
                            </p:stCondLst>
                            <p:childTnLst>
                              <p:par>
                                <p:cTn id="18" presetID="4" presetClass="entr" presetSubtype="16" fill="hold" grpId="0" nodeType="click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box(in)">
                                      <p:cBhvr>
                                        <p:cTn id="20" dur="500"/>
                                        <p:tgtEl>
                                          <p:spTgt spid="19"/>
                                        </p:tgtEl>
                                      </p:cBhvr>
                                    </p:animEffect>
                                  </p:childTnLst>
                                </p:cTn>
                              </p:par>
                              <p:par>
                                <p:cTn id="21" presetID="4" presetClass="entr" presetSubtype="16"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box(in)">
                                      <p:cBhvr>
                                        <p:cTn id="23" dur="500"/>
                                        <p:tgtEl>
                                          <p:spTgt spid="8"/>
                                        </p:tgtEl>
                                      </p:cBhvr>
                                    </p:animEffect>
                                  </p:childTnLst>
                                </p:cTn>
                              </p:par>
                            </p:childTnLst>
                          </p:cTn>
                        </p:par>
                      </p:childTnLst>
                    </p:cTn>
                  </p:par>
                  <p:par>
                    <p:cTn id="24" fill="hold">
                      <p:stCondLst>
                        <p:cond delay="indefinite"/>
                      </p:stCondLst>
                      <p:childTnLst>
                        <p:par>
                          <p:cTn id="25" fill="hold">
                            <p:stCondLst>
                              <p:cond delay="0"/>
                            </p:stCondLst>
                            <p:childTnLst>
                              <p:par>
                                <p:cTn id="26" presetID="4" presetClass="entr" presetSubtype="16" fill="hold" grpId="0" nodeType="clickEffect">
                                  <p:stCondLst>
                                    <p:cond delay="0"/>
                                  </p:stCondLst>
                                  <p:childTnLst>
                                    <p:set>
                                      <p:cBhvr>
                                        <p:cTn id="27" dur="1" fill="hold">
                                          <p:stCondLst>
                                            <p:cond delay="0"/>
                                          </p:stCondLst>
                                        </p:cTn>
                                        <p:tgtEl>
                                          <p:spTgt spid="24"/>
                                        </p:tgtEl>
                                        <p:attrNameLst>
                                          <p:attrName>style.visibility</p:attrName>
                                        </p:attrNameLst>
                                      </p:cBhvr>
                                      <p:to>
                                        <p:strVal val="visible"/>
                                      </p:to>
                                    </p:set>
                                    <p:animEffect transition="in" filter="box(in)">
                                      <p:cBhvr>
                                        <p:cTn id="28" dur="500"/>
                                        <p:tgtEl>
                                          <p:spTgt spid="24"/>
                                        </p:tgtEl>
                                      </p:cBhvr>
                                    </p:animEffect>
                                  </p:childTnLst>
                                </p:cTn>
                              </p:par>
                              <p:par>
                                <p:cTn id="29" presetID="4" presetClass="entr" presetSubtype="16" fill="hold" grpId="0" nodeType="with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box(in)">
                                      <p:cBhvr>
                                        <p:cTn id="31" dur="500"/>
                                        <p:tgtEl>
                                          <p:spTgt spid="16"/>
                                        </p:tgtEl>
                                      </p:cBhvr>
                                    </p:animEffect>
                                  </p:childTnLst>
                                </p:cTn>
                              </p:par>
                              <p:par>
                                <p:cTn id="32" presetID="4" presetClass="entr" presetSubtype="16" fill="hold" grpId="0" nodeType="with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box(in)">
                                      <p:cBhvr>
                                        <p:cTn id="34" dur="500"/>
                                        <p:tgtEl>
                                          <p:spTgt spid="15"/>
                                        </p:tgtEl>
                                      </p:cBhvr>
                                    </p:animEffect>
                                  </p:childTnLst>
                                </p:cTn>
                              </p:par>
                              <p:par>
                                <p:cTn id="35" presetID="4" presetClass="entr" presetSubtype="16" fill="hold" grpId="0" nodeType="with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box(in)">
                                      <p:cBhvr>
                                        <p:cTn id="37" dur="500"/>
                                        <p:tgtEl>
                                          <p:spTgt spid="14"/>
                                        </p:tgtEl>
                                      </p:cBhvr>
                                    </p:animEffect>
                                  </p:childTnLst>
                                </p:cTn>
                              </p:par>
                            </p:childTnLst>
                          </p:cTn>
                        </p:par>
                      </p:childTnLst>
                    </p:cTn>
                  </p:par>
                  <p:par>
                    <p:cTn id="38" fill="hold">
                      <p:stCondLst>
                        <p:cond delay="indefinite"/>
                      </p:stCondLst>
                      <p:childTnLst>
                        <p:par>
                          <p:cTn id="39" fill="hold">
                            <p:stCondLst>
                              <p:cond delay="0"/>
                            </p:stCondLst>
                            <p:childTnLst>
                              <p:par>
                                <p:cTn id="40" presetID="4" presetClass="entr" presetSubtype="16" fill="hold" grpId="0" nodeType="click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box(in)">
                                      <p:cBhvr>
                                        <p:cTn id="42" dur="500"/>
                                        <p:tgtEl>
                                          <p:spTgt spid="20"/>
                                        </p:tgtEl>
                                      </p:cBhvr>
                                    </p:animEffect>
                                  </p:childTnLst>
                                </p:cTn>
                              </p:par>
                              <p:par>
                                <p:cTn id="43" presetID="4" presetClass="entr" presetSubtype="16" fill="hold" grpId="0" nodeType="withEffect">
                                  <p:stCondLst>
                                    <p:cond delay="0"/>
                                  </p:stCondLst>
                                  <p:childTnLst>
                                    <p:set>
                                      <p:cBhvr>
                                        <p:cTn id="44" dur="1" fill="hold">
                                          <p:stCondLst>
                                            <p:cond delay="0"/>
                                          </p:stCondLst>
                                        </p:cTn>
                                        <p:tgtEl>
                                          <p:spTgt spid="9"/>
                                        </p:tgtEl>
                                        <p:attrNameLst>
                                          <p:attrName>style.visibility</p:attrName>
                                        </p:attrNameLst>
                                      </p:cBhvr>
                                      <p:to>
                                        <p:strVal val="visible"/>
                                      </p:to>
                                    </p:set>
                                    <p:animEffect transition="in" filter="box(in)">
                                      <p:cBhvr>
                                        <p:cTn id="45" dur="500"/>
                                        <p:tgtEl>
                                          <p:spTgt spid="9"/>
                                        </p:tgtEl>
                                      </p:cBhvr>
                                    </p:animEffect>
                                  </p:childTnLst>
                                </p:cTn>
                              </p:par>
                            </p:childTnLst>
                          </p:cTn>
                        </p:par>
                      </p:childTnLst>
                    </p:cTn>
                  </p:par>
                  <p:par>
                    <p:cTn id="46" fill="hold">
                      <p:stCondLst>
                        <p:cond delay="indefinite"/>
                      </p:stCondLst>
                      <p:childTnLst>
                        <p:par>
                          <p:cTn id="47" fill="hold">
                            <p:stCondLst>
                              <p:cond delay="0"/>
                            </p:stCondLst>
                            <p:childTnLst>
                              <p:par>
                                <p:cTn id="48" presetID="4" presetClass="entr" presetSubtype="16" fill="hold" grpId="0" nodeType="clickEffect">
                                  <p:stCondLst>
                                    <p:cond delay="0"/>
                                  </p:stCondLst>
                                  <p:childTnLst>
                                    <p:set>
                                      <p:cBhvr>
                                        <p:cTn id="49" dur="1" fill="hold">
                                          <p:stCondLst>
                                            <p:cond delay="0"/>
                                          </p:stCondLst>
                                        </p:cTn>
                                        <p:tgtEl>
                                          <p:spTgt spid="25"/>
                                        </p:tgtEl>
                                        <p:attrNameLst>
                                          <p:attrName>style.visibility</p:attrName>
                                        </p:attrNameLst>
                                      </p:cBhvr>
                                      <p:to>
                                        <p:strVal val="visible"/>
                                      </p:to>
                                    </p:set>
                                    <p:animEffect transition="in" filter="box(in)">
                                      <p:cBhvr>
                                        <p:cTn id="50" dur="500"/>
                                        <p:tgtEl>
                                          <p:spTgt spid="25"/>
                                        </p:tgtEl>
                                      </p:cBhvr>
                                    </p:animEffect>
                                  </p:childTnLst>
                                </p:cTn>
                              </p:par>
                              <p:par>
                                <p:cTn id="51" presetID="4" presetClass="entr" presetSubtype="16" fill="hold" grpId="0" nodeType="withEffect">
                                  <p:stCondLst>
                                    <p:cond delay="0"/>
                                  </p:stCondLst>
                                  <p:childTnLst>
                                    <p:set>
                                      <p:cBhvr>
                                        <p:cTn id="52" dur="1" fill="hold">
                                          <p:stCondLst>
                                            <p:cond delay="0"/>
                                          </p:stCondLst>
                                        </p:cTn>
                                        <p:tgtEl>
                                          <p:spTgt spid="17"/>
                                        </p:tgtEl>
                                        <p:attrNameLst>
                                          <p:attrName>style.visibility</p:attrName>
                                        </p:attrNameLst>
                                      </p:cBhvr>
                                      <p:to>
                                        <p:strVal val="visible"/>
                                      </p:to>
                                    </p:set>
                                    <p:animEffect transition="in" filter="box(in)">
                                      <p:cBhvr>
                                        <p:cTn id="53" dur="500"/>
                                        <p:tgtEl>
                                          <p:spTgt spid="17"/>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4" fill="hold" grpId="0" nodeType="clickEffect">
                                  <p:stCondLst>
                                    <p:cond delay="0"/>
                                  </p:stCondLst>
                                  <p:childTnLst>
                                    <p:set>
                                      <p:cBhvr>
                                        <p:cTn id="57" dur="1" fill="hold">
                                          <p:stCondLst>
                                            <p:cond delay="0"/>
                                          </p:stCondLst>
                                        </p:cTn>
                                        <p:tgtEl>
                                          <p:spTgt spid="21"/>
                                        </p:tgtEl>
                                        <p:attrNameLst>
                                          <p:attrName>style.visibility</p:attrName>
                                        </p:attrNameLst>
                                      </p:cBhvr>
                                      <p:to>
                                        <p:strVal val="visible"/>
                                      </p:to>
                                    </p:set>
                                    <p:anim calcmode="lin" valueType="num">
                                      <p:cBhvr additive="base">
                                        <p:cTn id="58" dur="500" fill="hold"/>
                                        <p:tgtEl>
                                          <p:spTgt spid="21"/>
                                        </p:tgtEl>
                                        <p:attrNameLst>
                                          <p:attrName>ppt_x</p:attrName>
                                        </p:attrNameLst>
                                      </p:cBhvr>
                                      <p:tavLst>
                                        <p:tav tm="0">
                                          <p:val>
                                            <p:strVal val="#ppt_x"/>
                                          </p:val>
                                        </p:tav>
                                        <p:tav tm="100000">
                                          <p:val>
                                            <p:strVal val="#ppt_x"/>
                                          </p:val>
                                        </p:tav>
                                      </p:tavLst>
                                    </p:anim>
                                    <p:anim calcmode="lin" valueType="num">
                                      <p:cBhvr additive="base">
                                        <p:cTn id="59" dur="500" fill="hold"/>
                                        <p:tgtEl>
                                          <p:spTgt spid="21"/>
                                        </p:tgtEl>
                                        <p:attrNameLst>
                                          <p:attrName>ppt_y</p:attrName>
                                        </p:attrNameLst>
                                      </p:cBhvr>
                                      <p:tavLst>
                                        <p:tav tm="0">
                                          <p:val>
                                            <p:strVal val="1+#ppt_h/2"/>
                                          </p:val>
                                        </p:tav>
                                        <p:tav tm="100000">
                                          <p:val>
                                            <p:strVal val="#ppt_y"/>
                                          </p:val>
                                        </p:tav>
                                      </p:tavLst>
                                    </p:anim>
                                  </p:childTnLst>
                                </p:cTn>
                              </p:par>
                              <p:par>
                                <p:cTn id="60" presetID="2" presetClass="entr" presetSubtype="4" fill="hold" grpId="0" nodeType="withEffect">
                                  <p:stCondLst>
                                    <p:cond delay="0"/>
                                  </p:stCondLst>
                                  <p:childTnLst>
                                    <p:set>
                                      <p:cBhvr>
                                        <p:cTn id="61" dur="1" fill="hold">
                                          <p:stCondLst>
                                            <p:cond delay="0"/>
                                          </p:stCondLst>
                                        </p:cTn>
                                        <p:tgtEl>
                                          <p:spTgt spid="10"/>
                                        </p:tgtEl>
                                        <p:attrNameLst>
                                          <p:attrName>style.visibility</p:attrName>
                                        </p:attrNameLst>
                                      </p:cBhvr>
                                      <p:to>
                                        <p:strVal val="visible"/>
                                      </p:to>
                                    </p:set>
                                    <p:anim calcmode="lin" valueType="num">
                                      <p:cBhvr additive="base">
                                        <p:cTn id="62" dur="500" fill="hold"/>
                                        <p:tgtEl>
                                          <p:spTgt spid="10"/>
                                        </p:tgtEl>
                                        <p:attrNameLst>
                                          <p:attrName>ppt_x</p:attrName>
                                        </p:attrNameLst>
                                      </p:cBhvr>
                                      <p:tavLst>
                                        <p:tav tm="0">
                                          <p:val>
                                            <p:strVal val="#ppt_x"/>
                                          </p:val>
                                        </p:tav>
                                        <p:tav tm="100000">
                                          <p:val>
                                            <p:strVal val="#ppt_x"/>
                                          </p:val>
                                        </p:tav>
                                      </p:tavLst>
                                    </p:anim>
                                    <p:anim calcmode="lin" valueType="num">
                                      <p:cBhvr additive="base">
                                        <p:cTn id="63"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4" presetClass="entr" presetSubtype="16" fill="hold" grpId="0" nodeType="clickEffect">
                                  <p:stCondLst>
                                    <p:cond delay="0"/>
                                  </p:stCondLst>
                                  <p:childTnLst>
                                    <p:set>
                                      <p:cBhvr>
                                        <p:cTn id="67" dur="1" fill="hold">
                                          <p:stCondLst>
                                            <p:cond delay="0"/>
                                          </p:stCondLst>
                                        </p:cTn>
                                        <p:tgtEl>
                                          <p:spTgt spid="26"/>
                                        </p:tgtEl>
                                        <p:attrNameLst>
                                          <p:attrName>style.visibility</p:attrName>
                                        </p:attrNameLst>
                                      </p:cBhvr>
                                      <p:to>
                                        <p:strVal val="visible"/>
                                      </p:to>
                                    </p:set>
                                    <p:animEffect transition="in" filter="box(in)">
                                      <p:cBhvr>
                                        <p:cTn id="68" dur="500"/>
                                        <p:tgtEl>
                                          <p:spTgt spid="26"/>
                                        </p:tgtEl>
                                      </p:cBhvr>
                                    </p:animEffect>
                                  </p:childTnLst>
                                </p:cTn>
                              </p:par>
                              <p:par>
                                <p:cTn id="69" presetID="4" presetClass="entr" presetSubtype="16" fill="hold" grpId="0" nodeType="withEffect">
                                  <p:stCondLst>
                                    <p:cond delay="0"/>
                                  </p:stCondLst>
                                  <p:childTnLst>
                                    <p:set>
                                      <p:cBhvr>
                                        <p:cTn id="70" dur="1" fill="hold">
                                          <p:stCondLst>
                                            <p:cond delay="0"/>
                                          </p:stCondLst>
                                        </p:cTn>
                                        <p:tgtEl>
                                          <p:spTgt spid="18"/>
                                        </p:tgtEl>
                                        <p:attrNameLst>
                                          <p:attrName>style.visibility</p:attrName>
                                        </p:attrNameLst>
                                      </p:cBhvr>
                                      <p:to>
                                        <p:strVal val="visible"/>
                                      </p:to>
                                    </p:set>
                                    <p:animEffect transition="in" filter="box(in)">
                                      <p:cBhvr>
                                        <p:cTn id="71" dur="500"/>
                                        <p:tgtEl>
                                          <p:spTgt spid="18"/>
                                        </p:tgtEl>
                                      </p:cBhvr>
                                    </p:animEffect>
                                  </p:childTnLst>
                                </p:cTn>
                              </p:par>
                            </p:childTnLst>
                          </p:cTn>
                        </p:par>
                      </p:childTnLst>
                    </p:cTn>
                  </p:par>
                  <p:par>
                    <p:cTn id="72" fill="hold">
                      <p:stCondLst>
                        <p:cond delay="indefinite"/>
                      </p:stCondLst>
                      <p:childTnLst>
                        <p:par>
                          <p:cTn id="73" fill="hold">
                            <p:stCondLst>
                              <p:cond delay="0"/>
                            </p:stCondLst>
                            <p:childTnLst>
                              <p:par>
                                <p:cTn id="74" presetID="2" presetClass="entr" presetSubtype="4" fill="hold" grpId="0" nodeType="clickEffect">
                                  <p:stCondLst>
                                    <p:cond delay="0"/>
                                  </p:stCondLst>
                                  <p:childTnLst>
                                    <p:set>
                                      <p:cBhvr>
                                        <p:cTn id="75" dur="1" fill="hold">
                                          <p:stCondLst>
                                            <p:cond delay="0"/>
                                          </p:stCondLst>
                                        </p:cTn>
                                        <p:tgtEl>
                                          <p:spTgt spid="22"/>
                                        </p:tgtEl>
                                        <p:attrNameLst>
                                          <p:attrName>style.visibility</p:attrName>
                                        </p:attrNameLst>
                                      </p:cBhvr>
                                      <p:to>
                                        <p:strVal val="visible"/>
                                      </p:to>
                                    </p:set>
                                    <p:anim calcmode="lin" valueType="num">
                                      <p:cBhvr additive="base">
                                        <p:cTn id="76" dur="500" fill="hold"/>
                                        <p:tgtEl>
                                          <p:spTgt spid="22"/>
                                        </p:tgtEl>
                                        <p:attrNameLst>
                                          <p:attrName>ppt_x</p:attrName>
                                        </p:attrNameLst>
                                      </p:cBhvr>
                                      <p:tavLst>
                                        <p:tav tm="0">
                                          <p:val>
                                            <p:strVal val="#ppt_x"/>
                                          </p:val>
                                        </p:tav>
                                        <p:tav tm="100000">
                                          <p:val>
                                            <p:strVal val="#ppt_x"/>
                                          </p:val>
                                        </p:tav>
                                      </p:tavLst>
                                    </p:anim>
                                    <p:anim calcmode="lin" valueType="num">
                                      <p:cBhvr additive="base">
                                        <p:cTn id="77" dur="500" fill="hold"/>
                                        <p:tgtEl>
                                          <p:spTgt spid="22"/>
                                        </p:tgtEl>
                                        <p:attrNameLst>
                                          <p:attrName>ppt_y</p:attrName>
                                        </p:attrNameLst>
                                      </p:cBhvr>
                                      <p:tavLst>
                                        <p:tav tm="0">
                                          <p:val>
                                            <p:strVal val="1+#ppt_h/2"/>
                                          </p:val>
                                        </p:tav>
                                        <p:tav tm="100000">
                                          <p:val>
                                            <p:strVal val="#ppt_y"/>
                                          </p:val>
                                        </p:tav>
                                      </p:tavLst>
                                    </p:anim>
                                  </p:childTnLst>
                                </p:cTn>
                              </p:par>
                              <p:par>
                                <p:cTn id="78" presetID="2" presetClass="entr" presetSubtype="4" fill="hold" grpId="0" nodeType="withEffect">
                                  <p:stCondLst>
                                    <p:cond delay="0"/>
                                  </p:stCondLst>
                                  <p:childTnLst>
                                    <p:set>
                                      <p:cBhvr>
                                        <p:cTn id="79" dur="1" fill="hold">
                                          <p:stCondLst>
                                            <p:cond delay="0"/>
                                          </p:stCondLst>
                                        </p:cTn>
                                        <p:tgtEl>
                                          <p:spTgt spid="11"/>
                                        </p:tgtEl>
                                        <p:attrNameLst>
                                          <p:attrName>style.visibility</p:attrName>
                                        </p:attrNameLst>
                                      </p:cBhvr>
                                      <p:to>
                                        <p:strVal val="visible"/>
                                      </p:to>
                                    </p:set>
                                    <p:anim calcmode="lin" valueType="num">
                                      <p:cBhvr additive="base">
                                        <p:cTn id="80" dur="500" fill="hold"/>
                                        <p:tgtEl>
                                          <p:spTgt spid="11"/>
                                        </p:tgtEl>
                                        <p:attrNameLst>
                                          <p:attrName>ppt_x</p:attrName>
                                        </p:attrNameLst>
                                      </p:cBhvr>
                                      <p:tavLst>
                                        <p:tav tm="0">
                                          <p:val>
                                            <p:strVal val="#ppt_x"/>
                                          </p:val>
                                        </p:tav>
                                        <p:tav tm="100000">
                                          <p:val>
                                            <p:strVal val="#ppt_x"/>
                                          </p:val>
                                        </p:tav>
                                      </p:tavLst>
                                    </p:anim>
                                    <p:anim calcmode="lin" valueType="num">
                                      <p:cBhvr additive="base">
                                        <p:cTn id="81"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82" fill="hold">
                      <p:stCondLst>
                        <p:cond delay="indefinite"/>
                      </p:stCondLst>
                      <p:childTnLst>
                        <p:par>
                          <p:cTn id="83" fill="hold">
                            <p:stCondLst>
                              <p:cond delay="0"/>
                            </p:stCondLst>
                            <p:childTnLst>
                              <p:par>
                                <p:cTn id="84" presetID="2" presetClass="entr" presetSubtype="4" fill="hold" grpId="0" nodeType="clickEffect">
                                  <p:stCondLst>
                                    <p:cond delay="0"/>
                                  </p:stCondLst>
                                  <p:childTnLst>
                                    <p:set>
                                      <p:cBhvr>
                                        <p:cTn id="85" dur="1" fill="hold">
                                          <p:stCondLst>
                                            <p:cond delay="0"/>
                                          </p:stCondLst>
                                        </p:cTn>
                                        <p:tgtEl>
                                          <p:spTgt spid="27"/>
                                        </p:tgtEl>
                                        <p:attrNameLst>
                                          <p:attrName>style.visibility</p:attrName>
                                        </p:attrNameLst>
                                      </p:cBhvr>
                                      <p:to>
                                        <p:strVal val="visible"/>
                                      </p:to>
                                    </p:set>
                                    <p:anim calcmode="lin" valueType="num">
                                      <p:cBhvr additive="base">
                                        <p:cTn id="86" dur="500" fill="hold"/>
                                        <p:tgtEl>
                                          <p:spTgt spid="27"/>
                                        </p:tgtEl>
                                        <p:attrNameLst>
                                          <p:attrName>ppt_x</p:attrName>
                                        </p:attrNameLst>
                                      </p:cBhvr>
                                      <p:tavLst>
                                        <p:tav tm="0">
                                          <p:val>
                                            <p:strVal val="#ppt_x"/>
                                          </p:val>
                                        </p:tav>
                                        <p:tav tm="100000">
                                          <p:val>
                                            <p:strVal val="#ppt_x"/>
                                          </p:val>
                                        </p:tav>
                                      </p:tavLst>
                                    </p:anim>
                                    <p:anim calcmode="lin" valueType="num">
                                      <p:cBhvr additive="base">
                                        <p:cTn id="87" dur="500" fill="hold"/>
                                        <p:tgtEl>
                                          <p:spTgt spid="27"/>
                                        </p:tgtEl>
                                        <p:attrNameLst>
                                          <p:attrName>ppt_y</p:attrName>
                                        </p:attrNameLst>
                                      </p:cBhvr>
                                      <p:tavLst>
                                        <p:tav tm="0">
                                          <p:val>
                                            <p:strVal val="1+#ppt_h/2"/>
                                          </p:val>
                                        </p:tav>
                                        <p:tav tm="100000">
                                          <p:val>
                                            <p:strVal val="#ppt_y"/>
                                          </p:val>
                                        </p:tav>
                                      </p:tavLst>
                                    </p:anim>
                                  </p:childTnLst>
                                </p:cTn>
                              </p:par>
                              <p:par>
                                <p:cTn id="88" presetID="2" presetClass="entr" presetSubtype="4" fill="hold" grpId="0" nodeType="withEffect">
                                  <p:stCondLst>
                                    <p:cond delay="0"/>
                                  </p:stCondLst>
                                  <p:childTnLst>
                                    <p:set>
                                      <p:cBhvr>
                                        <p:cTn id="89" dur="1" fill="hold">
                                          <p:stCondLst>
                                            <p:cond delay="0"/>
                                          </p:stCondLst>
                                        </p:cTn>
                                        <p:tgtEl>
                                          <p:spTgt spid="13"/>
                                        </p:tgtEl>
                                        <p:attrNameLst>
                                          <p:attrName>style.visibility</p:attrName>
                                        </p:attrNameLst>
                                      </p:cBhvr>
                                      <p:to>
                                        <p:strVal val="visible"/>
                                      </p:to>
                                    </p:set>
                                    <p:anim calcmode="lin" valueType="num">
                                      <p:cBhvr additive="base">
                                        <p:cTn id="90" dur="500" fill="hold"/>
                                        <p:tgtEl>
                                          <p:spTgt spid="13"/>
                                        </p:tgtEl>
                                        <p:attrNameLst>
                                          <p:attrName>ppt_x</p:attrName>
                                        </p:attrNameLst>
                                      </p:cBhvr>
                                      <p:tavLst>
                                        <p:tav tm="0">
                                          <p:val>
                                            <p:strVal val="#ppt_x"/>
                                          </p:val>
                                        </p:tav>
                                        <p:tav tm="100000">
                                          <p:val>
                                            <p:strVal val="#ppt_x"/>
                                          </p:val>
                                        </p:tav>
                                      </p:tavLst>
                                    </p:anim>
                                    <p:anim calcmode="lin" valueType="num">
                                      <p:cBhvr additive="base">
                                        <p:cTn id="91"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84138" y="6242050"/>
            <a:ext cx="906462" cy="488950"/>
          </a:xfrm>
        </p:spPr>
        <p:txBody>
          <a:bodyPr/>
          <a:lstStyle/>
          <a:p>
            <a:pPr>
              <a:defRPr/>
            </a:pPr>
            <a:fld id="{2EB97F26-A8B8-44D5-B438-A24E3BDCB5E3}" type="slidenum">
              <a:rPr lang="zh-CN" altLang="zh-CN" smtClean="0"/>
              <a:pPr>
                <a:defRPr/>
              </a:pPr>
              <a:t>113</a:t>
            </a:fld>
            <a:endParaRPr lang="zh-CN" altLang="zh-CN" dirty="0"/>
          </a:p>
        </p:txBody>
      </p:sp>
      <p:sp>
        <p:nvSpPr>
          <p:cNvPr id="5" name="Line 5"/>
          <p:cNvSpPr>
            <a:spLocks noChangeShapeType="1"/>
          </p:cNvSpPr>
          <p:nvPr/>
        </p:nvSpPr>
        <p:spPr bwMode="auto">
          <a:xfrm>
            <a:off x="0" y="762000"/>
            <a:ext cx="7916863" cy="0"/>
          </a:xfrm>
          <a:prstGeom prst="line">
            <a:avLst/>
          </a:prstGeom>
          <a:noFill/>
          <a:ln w="12700">
            <a:solidFill>
              <a:srgbClr val="FF9900"/>
            </a:solidFill>
            <a:miter lim="800000"/>
            <a:headEnd/>
            <a:tailEnd/>
          </a:ln>
          <a:effectLst>
            <a:prstShdw prst="shdw17" dist="17961" dir="2700000">
              <a:srgbClr val="995C00"/>
            </a:prstShdw>
          </a:effectLst>
        </p:spPr>
        <p:txBody>
          <a:bodyPr lIns="90000" tIns="46800" rIns="90000" bIns="46800"/>
          <a:lstStyle/>
          <a:p>
            <a:endParaRPr lang="zh-CN" altLang="en-US"/>
          </a:p>
        </p:txBody>
      </p:sp>
      <p:sp>
        <p:nvSpPr>
          <p:cNvPr id="6" name="矩形 9"/>
          <p:cNvSpPr>
            <a:spLocks noChangeArrowheads="1"/>
          </p:cNvSpPr>
          <p:nvPr/>
        </p:nvSpPr>
        <p:spPr bwMode="auto">
          <a:xfrm>
            <a:off x="228600" y="228600"/>
            <a:ext cx="3608680" cy="523220"/>
          </a:xfrm>
          <a:prstGeom prst="rect">
            <a:avLst/>
          </a:prstGeom>
          <a:noFill/>
          <a:ln w="9525">
            <a:noFill/>
            <a:miter lim="800000"/>
            <a:headEnd/>
            <a:tailEnd/>
          </a:ln>
        </p:spPr>
        <p:txBody>
          <a:bodyPr wrap="none">
            <a:spAutoFit/>
          </a:bodyPr>
          <a:lstStyle/>
          <a:p>
            <a:r>
              <a:rPr lang="en-US" altLang="zh-CN" sz="2800" b="1" dirty="0" smtClean="0">
                <a:solidFill>
                  <a:srgbClr val="333300"/>
                </a:solidFill>
                <a:latin typeface="Times New Roman" pitchFamily="18" charset="0"/>
                <a:ea typeface="楷体" pitchFamily="49" charset="-122"/>
              </a:rPr>
              <a:t>2.5 </a:t>
            </a:r>
            <a:r>
              <a:rPr lang="zh-CN" altLang="en-US" sz="2800" b="1" dirty="0">
                <a:solidFill>
                  <a:srgbClr val="333300"/>
                </a:solidFill>
                <a:latin typeface="Times New Roman" pitchFamily="18" charset="0"/>
                <a:ea typeface="楷体" pitchFamily="49" charset="-122"/>
              </a:rPr>
              <a:t>蒙特卡洛</a:t>
            </a:r>
            <a:r>
              <a:rPr lang="zh-CN" altLang="en-US" sz="2800" b="1" dirty="0" smtClean="0">
                <a:solidFill>
                  <a:srgbClr val="333300"/>
                </a:solidFill>
                <a:latin typeface="Times New Roman" pitchFamily="18" charset="0"/>
                <a:ea typeface="楷体" pitchFamily="49" charset="-122"/>
              </a:rPr>
              <a:t>方法应用</a:t>
            </a:r>
            <a:endParaRPr lang="zh-CN" altLang="en-US" sz="2800" dirty="0"/>
          </a:p>
        </p:txBody>
      </p:sp>
      <p:sp>
        <p:nvSpPr>
          <p:cNvPr id="100353" name="AutoShape 1" descr="C:\Users\Liu\AppData\Roaming\Tencent\Users\1071875611\QQ\WinTemp\RichOle\HOJQ{8Y@AHD9`TLXI1%1.jpg"/>
          <p:cNvSpPr>
            <a:spLocks noChangeAspect="1" noChangeArrowheads="1"/>
          </p:cNvSpPr>
          <p:nvPr/>
        </p:nvSpPr>
        <p:spPr bwMode="auto">
          <a:xfrm>
            <a:off x="0" y="0"/>
            <a:ext cx="304800" cy="304800"/>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7" name="Text Box 3"/>
          <p:cNvSpPr txBox="1">
            <a:spLocks noChangeArrowheads="1"/>
          </p:cNvSpPr>
          <p:nvPr/>
        </p:nvSpPr>
        <p:spPr bwMode="auto">
          <a:xfrm>
            <a:off x="468313" y="1135063"/>
            <a:ext cx="2438400" cy="369332"/>
          </a:xfrm>
          <a:prstGeom prst="rect">
            <a:avLst/>
          </a:prstGeom>
          <a:solidFill>
            <a:srgbClr val="CCFFCC"/>
          </a:solidFill>
          <a:ln w="25400">
            <a:solidFill>
              <a:srgbClr val="FF0000"/>
            </a:solidFill>
            <a:miter lim="800000"/>
            <a:headEnd/>
            <a:tailEnd/>
          </a:ln>
        </p:spPr>
        <p:txBody>
          <a:bodyPr>
            <a:spAutoFit/>
          </a:bodyPr>
          <a:lstStyle/>
          <a:p>
            <a:pPr algn="just">
              <a:spcBef>
                <a:spcPct val="50000"/>
              </a:spcBef>
            </a:pPr>
            <a:r>
              <a:rPr lang="zh-CN" altLang="en-US" b="1" dirty="0">
                <a:solidFill>
                  <a:srgbClr val="000000"/>
                </a:solidFill>
                <a:latin typeface="Times New Roman" pitchFamily="18" charset="0"/>
                <a:ea typeface="楷体" pitchFamily="49" charset="-122"/>
                <a:sym typeface="Symbol"/>
              </a:rPr>
              <a:t>读入系统原子坐标</a:t>
            </a:r>
          </a:p>
        </p:txBody>
      </p:sp>
      <p:sp>
        <p:nvSpPr>
          <p:cNvPr id="8" name="Text Box 4"/>
          <p:cNvSpPr txBox="1">
            <a:spLocks noChangeArrowheads="1"/>
          </p:cNvSpPr>
          <p:nvPr/>
        </p:nvSpPr>
        <p:spPr bwMode="auto">
          <a:xfrm>
            <a:off x="1116013" y="2125663"/>
            <a:ext cx="1787525" cy="369332"/>
          </a:xfrm>
          <a:prstGeom prst="rect">
            <a:avLst/>
          </a:prstGeom>
          <a:solidFill>
            <a:srgbClr val="CCFFCC"/>
          </a:solidFill>
          <a:ln w="25400">
            <a:solidFill>
              <a:srgbClr val="FF0000"/>
            </a:solidFill>
            <a:miter lim="800000"/>
            <a:headEnd/>
            <a:tailEnd/>
          </a:ln>
        </p:spPr>
        <p:txBody>
          <a:bodyPr>
            <a:spAutoFit/>
          </a:bodyPr>
          <a:lstStyle/>
          <a:p>
            <a:pPr algn="just">
              <a:spcBef>
                <a:spcPct val="50000"/>
              </a:spcBef>
            </a:pPr>
            <a:r>
              <a:rPr lang="zh-CN" altLang="en-US" b="1" dirty="0">
                <a:solidFill>
                  <a:srgbClr val="000000"/>
                </a:solidFill>
                <a:latin typeface="Times New Roman" pitchFamily="18" charset="0"/>
                <a:ea typeface="楷体" pitchFamily="49" charset="-122"/>
                <a:sym typeface="Symbol"/>
              </a:rPr>
              <a:t>随机交换原子</a:t>
            </a:r>
          </a:p>
        </p:txBody>
      </p:sp>
      <p:sp>
        <p:nvSpPr>
          <p:cNvPr id="9" name="Text Box 5"/>
          <p:cNvSpPr txBox="1">
            <a:spLocks noChangeArrowheads="1"/>
          </p:cNvSpPr>
          <p:nvPr/>
        </p:nvSpPr>
        <p:spPr bwMode="auto">
          <a:xfrm>
            <a:off x="1116013" y="2708275"/>
            <a:ext cx="1789112" cy="369332"/>
          </a:xfrm>
          <a:prstGeom prst="rect">
            <a:avLst/>
          </a:prstGeom>
          <a:solidFill>
            <a:srgbClr val="CCFFCC"/>
          </a:solidFill>
          <a:ln w="25400">
            <a:solidFill>
              <a:srgbClr val="FF0000"/>
            </a:solidFill>
            <a:miter lim="800000"/>
            <a:headEnd/>
            <a:tailEnd/>
          </a:ln>
        </p:spPr>
        <p:txBody>
          <a:bodyPr>
            <a:spAutoFit/>
          </a:bodyPr>
          <a:lstStyle/>
          <a:p>
            <a:pPr algn="just">
              <a:spcBef>
                <a:spcPct val="50000"/>
              </a:spcBef>
            </a:pPr>
            <a:r>
              <a:rPr lang="zh-CN" altLang="en-US" b="1" dirty="0">
                <a:solidFill>
                  <a:srgbClr val="000000"/>
                </a:solidFill>
                <a:latin typeface="Times New Roman" pitchFamily="18" charset="0"/>
                <a:ea typeface="楷体" pitchFamily="49" charset="-122"/>
                <a:sym typeface="Symbol"/>
              </a:rPr>
              <a:t>随机移动原子</a:t>
            </a:r>
          </a:p>
        </p:txBody>
      </p:sp>
      <p:sp>
        <p:nvSpPr>
          <p:cNvPr id="10" name="Text Box 6"/>
          <p:cNvSpPr txBox="1">
            <a:spLocks noChangeArrowheads="1"/>
          </p:cNvSpPr>
          <p:nvPr/>
        </p:nvSpPr>
        <p:spPr bwMode="auto">
          <a:xfrm>
            <a:off x="3886200" y="2816225"/>
            <a:ext cx="3581400" cy="369332"/>
          </a:xfrm>
          <a:prstGeom prst="rect">
            <a:avLst/>
          </a:prstGeom>
          <a:noFill/>
          <a:ln w="9525">
            <a:noFill/>
            <a:miter lim="800000"/>
            <a:headEnd/>
            <a:tailEnd/>
          </a:ln>
        </p:spPr>
        <p:txBody>
          <a:bodyPr>
            <a:spAutoFit/>
          </a:bodyPr>
          <a:lstStyle/>
          <a:p>
            <a:pPr>
              <a:spcBef>
                <a:spcPct val="50000"/>
              </a:spcBef>
            </a:pPr>
            <a:r>
              <a:rPr lang="zh-CN" altLang="en-US" b="1" dirty="0">
                <a:solidFill>
                  <a:srgbClr val="000000"/>
                </a:solidFill>
                <a:latin typeface="Times New Roman" pitchFamily="18" charset="0"/>
                <a:ea typeface="楷体" pitchFamily="49" charset="-122"/>
                <a:sym typeface="Symbol"/>
              </a:rPr>
              <a:t>各方向随机移动距离</a:t>
            </a:r>
            <a:r>
              <a:rPr lang="en-US" altLang="zh-CN" b="1" dirty="0">
                <a:solidFill>
                  <a:srgbClr val="000000"/>
                </a:solidFill>
                <a:latin typeface="Times New Roman" pitchFamily="18" charset="0"/>
                <a:ea typeface="楷体" pitchFamily="49" charset="-122"/>
                <a:sym typeface="Symbol"/>
              </a:rPr>
              <a:t>0-0.5Å</a:t>
            </a:r>
          </a:p>
        </p:txBody>
      </p:sp>
      <p:sp>
        <p:nvSpPr>
          <p:cNvPr id="11" name="Text Box 7"/>
          <p:cNvSpPr txBox="1">
            <a:spLocks noChangeArrowheads="1"/>
          </p:cNvSpPr>
          <p:nvPr/>
        </p:nvSpPr>
        <p:spPr bwMode="auto">
          <a:xfrm>
            <a:off x="609600" y="3573463"/>
            <a:ext cx="2286000" cy="923330"/>
          </a:xfrm>
          <a:prstGeom prst="rect">
            <a:avLst/>
          </a:prstGeom>
          <a:solidFill>
            <a:srgbClr val="CCFFCC"/>
          </a:solidFill>
          <a:ln w="25400">
            <a:solidFill>
              <a:srgbClr val="FF0000"/>
            </a:solidFill>
            <a:miter lim="800000"/>
            <a:headEnd/>
            <a:tailEnd/>
          </a:ln>
        </p:spPr>
        <p:txBody>
          <a:bodyPr>
            <a:spAutoFit/>
          </a:bodyPr>
          <a:lstStyle/>
          <a:p>
            <a:pPr algn="just">
              <a:spcBef>
                <a:spcPct val="50000"/>
              </a:spcBef>
            </a:pPr>
            <a:r>
              <a:rPr lang="zh-CN" altLang="en-US" b="1" dirty="0">
                <a:solidFill>
                  <a:srgbClr val="000000"/>
                </a:solidFill>
                <a:latin typeface="Times New Roman" pitchFamily="18" charset="0"/>
                <a:ea typeface="楷体" pitchFamily="49" charset="-122"/>
                <a:sym typeface="Symbol"/>
              </a:rPr>
              <a:t>模拟过程每</a:t>
            </a:r>
            <a:r>
              <a:rPr lang="en-US" altLang="zh-CN" b="1" dirty="0">
                <a:solidFill>
                  <a:srgbClr val="000000"/>
                </a:solidFill>
                <a:latin typeface="Times New Roman" pitchFamily="18" charset="0"/>
                <a:ea typeface="楷体" pitchFamily="49" charset="-122"/>
                <a:sym typeface="Symbol"/>
              </a:rPr>
              <a:t>100MC</a:t>
            </a:r>
            <a:r>
              <a:rPr lang="zh-CN" altLang="en-US" b="1" dirty="0">
                <a:solidFill>
                  <a:srgbClr val="000000"/>
                </a:solidFill>
                <a:latin typeface="Times New Roman" pitchFamily="18" charset="0"/>
                <a:ea typeface="楷体" pitchFamily="49" charset="-122"/>
                <a:sym typeface="Symbol"/>
              </a:rPr>
              <a:t>步输出平均原子能量和最终结构坐标</a:t>
            </a:r>
          </a:p>
        </p:txBody>
      </p:sp>
      <p:sp>
        <p:nvSpPr>
          <p:cNvPr id="12" name="Text Box 8"/>
          <p:cNvSpPr txBox="1">
            <a:spLocks noChangeArrowheads="1"/>
          </p:cNvSpPr>
          <p:nvPr/>
        </p:nvSpPr>
        <p:spPr bwMode="auto">
          <a:xfrm>
            <a:off x="381000" y="5060950"/>
            <a:ext cx="2819400" cy="923330"/>
          </a:xfrm>
          <a:prstGeom prst="rect">
            <a:avLst/>
          </a:prstGeom>
          <a:solidFill>
            <a:srgbClr val="CCFFCC"/>
          </a:solidFill>
          <a:ln w="25400">
            <a:solidFill>
              <a:srgbClr val="FF0000"/>
            </a:solidFill>
            <a:miter lim="800000"/>
            <a:headEnd/>
            <a:tailEnd/>
          </a:ln>
        </p:spPr>
        <p:txBody>
          <a:bodyPr>
            <a:spAutoFit/>
          </a:bodyPr>
          <a:lstStyle/>
          <a:p>
            <a:pPr algn="just">
              <a:spcBef>
                <a:spcPct val="50000"/>
              </a:spcBef>
            </a:pPr>
            <a:r>
              <a:rPr lang="zh-CN" altLang="en-US" b="1" dirty="0">
                <a:solidFill>
                  <a:srgbClr val="000000"/>
                </a:solidFill>
                <a:latin typeface="Times New Roman" pitchFamily="18" charset="0"/>
                <a:ea typeface="楷体" pitchFamily="49" charset="-122"/>
                <a:sym typeface="Symbol"/>
              </a:rPr>
              <a:t>获取二次信息：径向分布函数，结构特征参数  计算，原子数分布等</a:t>
            </a:r>
          </a:p>
        </p:txBody>
      </p:sp>
      <p:graphicFrame>
        <p:nvGraphicFramePr>
          <p:cNvPr id="13" name="Object 9"/>
          <p:cNvGraphicFramePr>
            <a:graphicFrameLocks noChangeAspect="1"/>
          </p:cNvGraphicFramePr>
          <p:nvPr/>
        </p:nvGraphicFramePr>
        <p:xfrm>
          <a:off x="4962525" y="4902200"/>
          <a:ext cx="1649413" cy="823913"/>
        </p:xfrm>
        <a:graphic>
          <a:graphicData uri="http://schemas.openxmlformats.org/presentationml/2006/ole">
            <p:oleObj spid="_x0000_s338946" name="Equation" r:id="rId3" imgW="787320" imgH="393480" progId="Equation.DSMT4">
              <p:embed/>
            </p:oleObj>
          </a:graphicData>
        </a:graphic>
      </p:graphicFrame>
      <p:graphicFrame>
        <p:nvGraphicFramePr>
          <p:cNvPr id="14" name="Object 10"/>
          <p:cNvGraphicFramePr>
            <a:graphicFrameLocks noChangeAspect="1"/>
          </p:cNvGraphicFramePr>
          <p:nvPr/>
        </p:nvGraphicFramePr>
        <p:xfrm>
          <a:off x="6958013" y="5133975"/>
          <a:ext cx="1728787" cy="377825"/>
        </p:xfrm>
        <a:graphic>
          <a:graphicData uri="http://schemas.openxmlformats.org/presentationml/2006/ole">
            <p:oleObj spid="_x0000_s338947" name="Equation" r:id="rId4" imgW="812520" imgH="177480" progId="Equation.DSMT4">
              <p:embed/>
            </p:oleObj>
          </a:graphicData>
        </a:graphic>
      </p:graphicFrame>
      <p:sp>
        <p:nvSpPr>
          <p:cNvPr id="15" name="Text Box 11"/>
          <p:cNvSpPr txBox="1">
            <a:spLocks noChangeArrowheads="1"/>
          </p:cNvSpPr>
          <p:nvPr/>
        </p:nvSpPr>
        <p:spPr bwMode="auto">
          <a:xfrm>
            <a:off x="4211638" y="5673725"/>
            <a:ext cx="4537075" cy="779463"/>
          </a:xfrm>
          <a:prstGeom prst="rect">
            <a:avLst/>
          </a:prstGeom>
          <a:noFill/>
          <a:ln w="9525">
            <a:noFill/>
            <a:miter lim="800000"/>
            <a:headEnd/>
            <a:tailEnd/>
          </a:ln>
        </p:spPr>
        <p:txBody>
          <a:bodyPr>
            <a:spAutoFit/>
          </a:bodyPr>
          <a:lstStyle/>
          <a:p>
            <a:pPr>
              <a:spcBef>
                <a:spcPct val="50000"/>
              </a:spcBef>
            </a:pPr>
            <a:r>
              <a:rPr lang="en-US" altLang="zh-CN" b="1" dirty="0">
                <a:solidFill>
                  <a:srgbClr val="000000"/>
                </a:solidFill>
                <a:latin typeface="Times New Roman" pitchFamily="18" charset="0"/>
                <a:ea typeface="楷体" pitchFamily="49" charset="-122"/>
                <a:sym typeface="Symbol"/>
              </a:rPr>
              <a:t>r----</a:t>
            </a:r>
            <a:r>
              <a:rPr lang="zh-CN" altLang="en-US" b="1" dirty="0">
                <a:solidFill>
                  <a:srgbClr val="000000"/>
                </a:solidFill>
                <a:latin typeface="Times New Roman" pitchFamily="18" charset="0"/>
                <a:ea typeface="楷体" pitchFamily="49" charset="-122"/>
                <a:sym typeface="Symbol"/>
              </a:rPr>
              <a:t>离团簇中心的距离</a:t>
            </a:r>
          </a:p>
          <a:p>
            <a:pPr>
              <a:spcBef>
                <a:spcPct val="50000"/>
              </a:spcBef>
            </a:pPr>
            <a:r>
              <a:rPr lang="en-US" altLang="zh-CN" b="1" dirty="0">
                <a:solidFill>
                  <a:srgbClr val="000000"/>
                </a:solidFill>
                <a:latin typeface="Times New Roman" pitchFamily="18" charset="0"/>
                <a:ea typeface="楷体" pitchFamily="49" charset="-122"/>
                <a:sym typeface="Symbol"/>
              </a:rPr>
              <a:t>nr----r</a:t>
            </a:r>
            <a:r>
              <a:rPr lang="zh-CN" altLang="en-US" b="1" dirty="0">
                <a:solidFill>
                  <a:srgbClr val="000000"/>
                </a:solidFill>
                <a:latin typeface="Times New Roman" pitchFamily="18" charset="0"/>
                <a:ea typeface="楷体" pitchFamily="49" charset="-122"/>
                <a:sym typeface="Symbol"/>
              </a:rPr>
              <a:t>处薄厚度</a:t>
            </a:r>
            <a:r>
              <a:rPr lang="el-GR" altLang="zh-CN" b="1" dirty="0">
                <a:solidFill>
                  <a:srgbClr val="000000"/>
                </a:solidFill>
                <a:latin typeface="Times New Roman" pitchFamily="18" charset="0"/>
                <a:ea typeface="楷体" pitchFamily="49" charset="-122"/>
                <a:sym typeface="Symbol"/>
              </a:rPr>
              <a:t>Δ</a:t>
            </a:r>
            <a:r>
              <a:rPr lang="en-US" altLang="zh-CN" b="1" dirty="0">
                <a:solidFill>
                  <a:srgbClr val="000000"/>
                </a:solidFill>
                <a:latin typeface="Times New Roman" pitchFamily="18" charset="0"/>
                <a:ea typeface="楷体" pitchFamily="49" charset="-122"/>
                <a:sym typeface="Symbol"/>
              </a:rPr>
              <a:t>r</a:t>
            </a:r>
            <a:r>
              <a:rPr lang="zh-CN" altLang="en-US" b="1" dirty="0">
                <a:solidFill>
                  <a:srgbClr val="000000"/>
                </a:solidFill>
                <a:latin typeface="Times New Roman" pitchFamily="18" charset="0"/>
                <a:ea typeface="楷体" pitchFamily="49" charset="-122"/>
                <a:sym typeface="Symbol"/>
              </a:rPr>
              <a:t>为处壳层内的原子数</a:t>
            </a:r>
          </a:p>
        </p:txBody>
      </p:sp>
      <p:sp>
        <p:nvSpPr>
          <p:cNvPr id="16" name="Text Box 12"/>
          <p:cNvSpPr txBox="1">
            <a:spLocks noChangeArrowheads="1"/>
          </p:cNvSpPr>
          <p:nvPr/>
        </p:nvSpPr>
        <p:spPr bwMode="auto">
          <a:xfrm>
            <a:off x="3886200" y="2133600"/>
            <a:ext cx="3527425" cy="369332"/>
          </a:xfrm>
          <a:prstGeom prst="rect">
            <a:avLst/>
          </a:prstGeom>
          <a:noFill/>
          <a:ln w="9525">
            <a:noFill/>
            <a:miter lim="800000"/>
            <a:headEnd/>
            <a:tailEnd/>
          </a:ln>
        </p:spPr>
        <p:txBody>
          <a:bodyPr>
            <a:spAutoFit/>
          </a:bodyPr>
          <a:lstStyle/>
          <a:p>
            <a:pPr>
              <a:spcBef>
                <a:spcPct val="50000"/>
              </a:spcBef>
            </a:pPr>
            <a:r>
              <a:rPr lang="en-US" altLang="zh-CN" b="1" dirty="0">
                <a:solidFill>
                  <a:srgbClr val="000000"/>
                </a:solidFill>
                <a:latin typeface="Times New Roman" pitchFamily="18" charset="0"/>
                <a:ea typeface="楷体" pitchFamily="49" charset="-122"/>
                <a:sym typeface="Symbol"/>
              </a:rPr>
              <a:t>Fe</a:t>
            </a:r>
            <a:r>
              <a:rPr lang="zh-CN" altLang="en-US" b="1" dirty="0">
                <a:solidFill>
                  <a:srgbClr val="000000"/>
                </a:solidFill>
                <a:latin typeface="Times New Roman" pitchFamily="18" charset="0"/>
                <a:ea typeface="楷体" pitchFamily="49" charset="-122"/>
                <a:sym typeface="Symbol"/>
              </a:rPr>
              <a:t>和</a:t>
            </a:r>
            <a:r>
              <a:rPr lang="en-US" altLang="zh-CN" b="1" dirty="0">
                <a:solidFill>
                  <a:srgbClr val="000000"/>
                </a:solidFill>
                <a:latin typeface="Times New Roman" pitchFamily="18" charset="0"/>
                <a:ea typeface="楷体" pitchFamily="49" charset="-122"/>
                <a:sym typeface="Symbol"/>
              </a:rPr>
              <a:t>Co</a:t>
            </a:r>
            <a:r>
              <a:rPr lang="zh-CN" altLang="en-US" b="1" dirty="0">
                <a:solidFill>
                  <a:srgbClr val="000000"/>
                </a:solidFill>
                <a:latin typeface="Times New Roman" pitchFamily="18" charset="0"/>
                <a:ea typeface="楷体" pitchFamily="49" charset="-122"/>
                <a:sym typeface="Symbol"/>
              </a:rPr>
              <a:t>原子随机交换位置</a:t>
            </a:r>
          </a:p>
        </p:txBody>
      </p:sp>
      <p:sp>
        <p:nvSpPr>
          <p:cNvPr id="17" name="Text Box 13"/>
          <p:cNvSpPr txBox="1">
            <a:spLocks noChangeArrowheads="1"/>
          </p:cNvSpPr>
          <p:nvPr/>
        </p:nvSpPr>
        <p:spPr bwMode="auto">
          <a:xfrm>
            <a:off x="3810000" y="1087438"/>
            <a:ext cx="5334000" cy="369332"/>
          </a:xfrm>
          <a:prstGeom prst="rect">
            <a:avLst/>
          </a:prstGeom>
          <a:noFill/>
          <a:ln w="9525">
            <a:noFill/>
            <a:miter lim="800000"/>
            <a:headEnd/>
            <a:tailEnd/>
          </a:ln>
        </p:spPr>
        <p:txBody>
          <a:bodyPr>
            <a:spAutoFit/>
          </a:bodyPr>
          <a:lstStyle/>
          <a:p>
            <a:pPr>
              <a:spcBef>
                <a:spcPct val="50000"/>
              </a:spcBef>
            </a:pPr>
            <a:r>
              <a:rPr lang="zh-CN" altLang="en-US" b="1" dirty="0">
                <a:solidFill>
                  <a:srgbClr val="000000"/>
                </a:solidFill>
                <a:latin typeface="Times New Roman" pitchFamily="18" charset="0"/>
                <a:ea typeface="楷体" pitchFamily="49" charset="-122"/>
                <a:sym typeface="Symbol"/>
              </a:rPr>
              <a:t>初始结构文件可以采用</a:t>
            </a:r>
            <a:r>
              <a:rPr lang="en-US" altLang="zh-CN" b="1" dirty="0">
                <a:solidFill>
                  <a:srgbClr val="000000"/>
                </a:solidFill>
                <a:latin typeface="Times New Roman" pitchFamily="18" charset="0"/>
                <a:ea typeface="楷体" pitchFamily="49" charset="-122"/>
                <a:sym typeface="Symbol"/>
              </a:rPr>
              <a:t>XYZ, PDB</a:t>
            </a:r>
            <a:r>
              <a:rPr lang="zh-CN" altLang="en-US" b="1" dirty="0">
                <a:solidFill>
                  <a:srgbClr val="000000"/>
                </a:solidFill>
                <a:latin typeface="Times New Roman" pitchFamily="18" charset="0"/>
                <a:ea typeface="楷体" pitchFamily="49" charset="-122"/>
                <a:sym typeface="Symbol"/>
              </a:rPr>
              <a:t>，</a:t>
            </a:r>
            <a:r>
              <a:rPr lang="en-US" altLang="zh-CN" b="1" dirty="0">
                <a:solidFill>
                  <a:srgbClr val="000000"/>
                </a:solidFill>
                <a:latin typeface="Times New Roman" pitchFamily="18" charset="0"/>
                <a:ea typeface="楷体" pitchFamily="49" charset="-122"/>
                <a:sym typeface="Symbol"/>
              </a:rPr>
              <a:t>BDL</a:t>
            </a:r>
            <a:r>
              <a:rPr lang="zh-CN" altLang="en-US" b="1" dirty="0">
                <a:solidFill>
                  <a:srgbClr val="000000"/>
                </a:solidFill>
                <a:latin typeface="Times New Roman" pitchFamily="18" charset="0"/>
                <a:ea typeface="楷体" pitchFamily="49" charset="-122"/>
                <a:sym typeface="Symbol"/>
              </a:rPr>
              <a:t>等格式</a:t>
            </a:r>
          </a:p>
        </p:txBody>
      </p:sp>
      <p:sp>
        <p:nvSpPr>
          <p:cNvPr id="18" name="Text Box 14"/>
          <p:cNvSpPr txBox="1">
            <a:spLocks noChangeArrowheads="1"/>
          </p:cNvSpPr>
          <p:nvPr/>
        </p:nvSpPr>
        <p:spPr bwMode="auto">
          <a:xfrm>
            <a:off x="3886200" y="3500438"/>
            <a:ext cx="5257800" cy="923330"/>
          </a:xfrm>
          <a:prstGeom prst="rect">
            <a:avLst/>
          </a:prstGeom>
          <a:noFill/>
          <a:ln w="9525">
            <a:noFill/>
            <a:miter lim="800000"/>
            <a:headEnd/>
            <a:tailEnd/>
          </a:ln>
        </p:spPr>
        <p:txBody>
          <a:bodyPr>
            <a:spAutoFit/>
          </a:bodyPr>
          <a:lstStyle/>
          <a:p>
            <a:pPr>
              <a:spcBef>
                <a:spcPct val="50000"/>
              </a:spcBef>
            </a:pPr>
            <a:r>
              <a:rPr lang="zh-CN" altLang="en-US" b="1" dirty="0">
                <a:solidFill>
                  <a:srgbClr val="000000"/>
                </a:solidFill>
                <a:latin typeface="Times New Roman" pitchFamily="18" charset="0"/>
                <a:ea typeface="楷体" pitchFamily="49" charset="-122"/>
                <a:sym typeface="Symbol"/>
              </a:rPr>
              <a:t>能量以</a:t>
            </a:r>
            <a:r>
              <a:rPr lang="en-US" altLang="zh-CN" b="1" dirty="0" err="1">
                <a:solidFill>
                  <a:srgbClr val="000000"/>
                </a:solidFill>
                <a:latin typeface="Times New Roman" pitchFamily="18" charset="0"/>
                <a:ea typeface="楷体" pitchFamily="49" charset="-122"/>
                <a:sym typeface="Symbol"/>
              </a:rPr>
              <a:t>eV</a:t>
            </a:r>
            <a:r>
              <a:rPr lang="zh-CN" altLang="en-US" b="1" dirty="0">
                <a:solidFill>
                  <a:srgbClr val="000000"/>
                </a:solidFill>
                <a:latin typeface="Times New Roman" pitchFamily="18" charset="0"/>
                <a:ea typeface="楷体" pitchFamily="49" charset="-122"/>
                <a:sym typeface="Symbol"/>
              </a:rPr>
              <a:t>为单位，最终结构可以为</a:t>
            </a:r>
            <a:r>
              <a:rPr lang="en-US" altLang="zh-CN" b="1" dirty="0">
                <a:solidFill>
                  <a:srgbClr val="000000"/>
                </a:solidFill>
                <a:latin typeface="Times New Roman" pitchFamily="18" charset="0"/>
                <a:ea typeface="楷体" pitchFamily="49" charset="-122"/>
                <a:sym typeface="Symbol"/>
              </a:rPr>
              <a:t>XYZ, PDB</a:t>
            </a:r>
            <a:r>
              <a:rPr lang="zh-CN" altLang="en-US" b="1" dirty="0">
                <a:solidFill>
                  <a:srgbClr val="000000"/>
                </a:solidFill>
                <a:latin typeface="Times New Roman" pitchFamily="18" charset="0"/>
                <a:ea typeface="楷体" pitchFamily="49" charset="-122"/>
                <a:sym typeface="Symbol"/>
              </a:rPr>
              <a:t>，</a:t>
            </a:r>
            <a:r>
              <a:rPr lang="en-US" altLang="zh-CN" b="1" dirty="0">
                <a:solidFill>
                  <a:srgbClr val="000000"/>
                </a:solidFill>
                <a:latin typeface="Times New Roman" pitchFamily="18" charset="0"/>
                <a:ea typeface="楷体" pitchFamily="49" charset="-122"/>
                <a:sym typeface="Symbol"/>
              </a:rPr>
              <a:t>BDL</a:t>
            </a:r>
            <a:r>
              <a:rPr lang="zh-CN" altLang="en-US" b="1" dirty="0">
                <a:solidFill>
                  <a:srgbClr val="000000"/>
                </a:solidFill>
                <a:latin typeface="Times New Roman" pitchFamily="18" charset="0"/>
                <a:ea typeface="楷体" pitchFamily="49" charset="-122"/>
                <a:sym typeface="Symbol"/>
              </a:rPr>
              <a:t>等格式，通过结构可视化程序</a:t>
            </a:r>
            <a:r>
              <a:rPr lang="en-US" altLang="zh-CN" b="1" dirty="0">
                <a:solidFill>
                  <a:srgbClr val="000000"/>
                </a:solidFill>
                <a:latin typeface="Times New Roman" pitchFamily="18" charset="0"/>
                <a:ea typeface="楷体" pitchFamily="49" charset="-122"/>
                <a:sym typeface="Symbol"/>
              </a:rPr>
              <a:t>VMD</a:t>
            </a:r>
            <a:r>
              <a:rPr lang="zh-CN" altLang="en-US" b="1" dirty="0">
                <a:solidFill>
                  <a:srgbClr val="000000"/>
                </a:solidFill>
                <a:latin typeface="Times New Roman" pitchFamily="18" charset="0"/>
                <a:ea typeface="楷体" pitchFamily="49" charset="-122"/>
                <a:sym typeface="Symbol"/>
              </a:rPr>
              <a:t>，</a:t>
            </a:r>
            <a:r>
              <a:rPr lang="en-US" altLang="zh-CN" b="1" dirty="0">
                <a:solidFill>
                  <a:srgbClr val="000000"/>
                </a:solidFill>
                <a:latin typeface="Times New Roman" pitchFamily="18" charset="0"/>
                <a:ea typeface="楷体" pitchFamily="49" charset="-122"/>
                <a:sym typeface="Symbol"/>
              </a:rPr>
              <a:t>ME</a:t>
            </a:r>
            <a:r>
              <a:rPr lang="zh-CN" altLang="en-US" b="1" dirty="0">
                <a:solidFill>
                  <a:srgbClr val="000000"/>
                </a:solidFill>
                <a:latin typeface="Times New Roman" pitchFamily="18" charset="0"/>
                <a:ea typeface="楷体" pitchFamily="49" charset="-122"/>
                <a:sym typeface="Symbol"/>
              </a:rPr>
              <a:t>显示初始结构和最终结构</a:t>
            </a:r>
          </a:p>
        </p:txBody>
      </p:sp>
      <p:sp>
        <p:nvSpPr>
          <p:cNvPr id="19" name="Text Box 15"/>
          <p:cNvSpPr txBox="1">
            <a:spLocks noChangeArrowheads="1"/>
          </p:cNvSpPr>
          <p:nvPr/>
        </p:nvSpPr>
        <p:spPr bwMode="auto">
          <a:xfrm>
            <a:off x="395288" y="2020888"/>
            <a:ext cx="503237" cy="1200329"/>
          </a:xfrm>
          <a:prstGeom prst="rect">
            <a:avLst/>
          </a:prstGeom>
          <a:solidFill>
            <a:srgbClr val="CCFFCC"/>
          </a:solidFill>
          <a:ln w="25400">
            <a:solidFill>
              <a:srgbClr val="FF0000"/>
            </a:solidFill>
            <a:miter lim="800000"/>
            <a:headEnd/>
            <a:tailEnd/>
          </a:ln>
        </p:spPr>
        <p:txBody>
          <a:bodyPr>
            <a:spAutoFit/>
          </a:bodyPr>
          <a:lstStyle/>
          <a:p>
            <a:pPr>
              <a:spcBef>
                <a:spcPct val="50000"/>
              </a:spcBef>
            </a:pPr>
            <a:r>
              <a:rPr lang="zh-CN" altLang="en-US" b="1" dirty="0">
                <a:solidFill>
                  <a:srgbClr val="000000"/>
                </a:solidFill>
                <a:latin typeface="Times New Roman" pitchFamily="18" charset="0"/>
                <a:ea typeface="楷体" pitchFamily="49" charset="-122"/>
                <a:sym typeface="Symbol"/>
              </a:rPr>
              <a:t>随机运动</a:t>
            </a:r>
          </a:p>
        </p:txBody>
      </p:sp>
      <p:sp>
        <p:nvSpPr>
          <p:cNvPr id="20" name="AutoShape 16"/>
          <p:cNvSpPr>
            <a:spLocks noChangeArrowheads="1"/>
          </p:cNvSpPr>
          <p:nvPr/>
        </p:nvSpPr>
        <p:spPr bwMode="auto">
          <a:xfrm>
            <a:off x="3276600" y="1260475"/>
            <a:ext cx="457200" cy="152400"/>
          </a:xfrm>
          <a:prstGeom prst="rightArrow">
            <a:avLst>
              <a:gd name="adj1" fmla="val 50000"/>
              <a:gd name="adj2" fmla="val 75000"/>
            </a:avLst>
          </a:prstGeom>
          <a:solidFill>
            <a:srgbClr val="FF0000"/>
          </a:solidFill>
          <a:ln w="9525">
            <a:solidFill>
              <a:schemeClr val="tx1"/>
            </a:solidFill>
            <a:miter lim="800000"/>
            <a:headEnd/>
            <a:tailEnd/>
          </a:ln>
        </p:spPr>
        <p:txBody>
          <a:bodyPr wrap="none" anchor="ctr"/>
          <a:lstStyle/>
          <a:p>
            <a:endParaRPr lang="zh-CN" altLang="en-US"/>
          </a:p>
        </p:txBody>
      </p:sp>
      <p:sp>
        <p:nvSpPr>
          <p:cNvPr id="21" name="AutoShape 17"/>
          <p:cNvSpPr>
            <a:spLocks noChangeArrowheads="1"/>
          </p:cNvSpPr>
          <p:nvPr/>
        </p:nvSpPr>
        <p:spPr bwMode="auto">
          <a:xfrm>
            <a:off x="3348038" y="2286000"/>
            <a:ext cx="457200" cy="152400"/>
          </a:xfrm>
          <a:prstGeom prst="rightArrow">
            <a:avLst>
              <a:gd name="adj1" fmla="val 50000"/>
              <a:gd name="adj2" fmla="val 75000"/>
            </a:avLst>
          </a:prstGeom>
          <a:solidFill>
            <a:srgbClr val="FF0000"/>
          </a:solidFill>
          <a:ln w="9525">
            <a:solidFill>
              <a:schemeClr val="tx1"/>
            </a:solidFill>
            <a:miter lim="800000"/>
            <a:headEnd/>
            <a:tailEnd/>
          </a:ln>
        </p:spPr>
        <p:txBody>
          <a:bodyPr wrap="none" anchor="ctr"/>
          <a:lstStyle/>
          <a:p>
            <a:endParaRPr lang="zh-CN" altLang="en-US"/>
          </a:p>
        </p:txBody>
      </p:sp>
      <p:sp>
        <p:nvSpPr>
          <p:cNvPr id="22" name="AutoShape 18"/>
          <p:cNvSpPr>
            <a:spLocks noChangeArrowheads="1"/>
          </p:cNvSpPr>
          <p:nvPr/>
        </p:nvSpPr>
        <p:spPr bwMode="auto">
          <a:xfrm>
            <a:off x="3348038" y="2971800"/>
            <a:ext cx="457200" cy="152400"/>
          </a:xfrm>
          <a:prstGeom prst="rightArrow">
            <a:avLst>
              <a:gd name="adj1" fmla="val 50000"/>
              <a:gd name="adj2" fmla="val 75000"/>
            </a:avLst>
          </a:prstGeom>
          <a:solidFill>
            <a:srgbClr val="FF0000"/>
          </a:solidFill>
          <a:ln w="9525">
            <a:solidFill>
              <a:schemeClr val="tx1"/>
            </a:solidFill>
            <a:miter lim="800000"/>
            <a:headEnd/>
            <a:tailEnd/>
          </a:ln>
        </p:spPr>
        <p:txBody>
          <a:bodyPr wrap="none" anchor="ctr"/>
          <a:lstStyle/>
          <a:p>
            <a:endParaRPr lang="zh-CN" altLang="en-US"/>
          </a:p>
        </p:txBody>
      </p:sp>
      <p:sp>
        <p:nvSpPr>
          <p:cNvPr id="23" name="AutoShape 19"/>
          <p:cNvSpPr>
            <a:spLocks noChangeArrowheads="1"/>
          </p:cNvSpPr>
          <p:nvPr/>
        </p:nvSpPr>
        <p:spPr bwMode="auto">
          <a:xfrm>
            <a:off x="3317875" y="3860800"/>
            <a:ext cx="533400" cy="152400"/>
          </a:xfrm>
          <a:prstGeom prst="rightArrow">
            <a:avLst>
              <a:gd name="adj1" fmla="val 50000"/>
              <a:gd name="adj2" fmla="val 87500"/>
            </a:avLst>
          </a:prstGeom>
          <a:solidFill>
            <a:srgbClr val="FF0000"/>
          </a:solidFill>
          <a:ln w="9525">
            <a:solidFill>
              <a:schemeClr val="tx1"/>
            </a:solidFill>
            <a:miter lim="800000"/>
            <a:headEnd/>
            <a:tailEnd/>
          </a:ln>
        </p:spPr>
        <p:txBody>
          <a:bodyPr wrap="none" anchor="ctr"/>
          <a:lstStyle/>
          <a:p>
            <a:endParaRPr lang="zh-CN" altLang="en-US"/>
          </a:p>
        </p:txBody>
      </p:sp>
      <p:sp>
        <p:nvSpPr>
          <p:cNvPr id="24" name="AutoShape 20"/>
          <p:cNvSpPr>
            <a:spLocks noChangeArrowheads="1"/>
          </p:cNvSpPr>
          <p:nvPr/>
        </p:nvSpPr>
        <p:spPr bwMode="auto">
          <a:xfrm>
            <a:off x="3352800" y="5445125"/>
            <a:ext cx="457200" cy="152400"/>
          </a:xfrm>
          <a:prstGeom prst="rightArrow">
            <a:avLst>
              <a:gd name="adj1" fmla="val 50000"/>
              <a:gd name="adj2" fmla="val 75000"/>
            </a:avLst>
          </a:prstGeom>
          <a:solidFill>
            <a:srgbClr val="FF0000"/>
          </a:solidFill>
          <a:ln w="9525">
            <a:solidFill>
              <a:schemeClr val="tx1"/>
            </a:solidFill>
            <a:miter lim="800000"/>
            <a:headEnd/>
            <a:tailEnd/>
          </a:ln>
        </p:spPr>
        <p:txBody>
          <a:bodyPr wrap="none" anchor="ctr"/>
          <a:lstStyle/>
          <a:p>
            <a:endParaRPr lang="zh-CN" altLang="en-US"/>
          </a:p>
        </p:txBody>
      </p:sp>
      <p:sp>
        <p:nvSpPr>
          <p:cNvPr id="25" name="AutoShape 21"/>
          <p:cNvSpPr>
            <a:spLocks noChangeArrowheads="1"/>
          </p:cNvSpPr>
          <p:nvPr/>
        </p:nvSpPr>
        <p:spPr bwMode="auto">
          <a:xfrm>
            <a:off x="1524000" y="1684338"/>
            <a:ext cx="457200" cy="304800"/>
          </a:xfrm>
          <a:prstGeom prst="downArrow">
            <a:avLst>
              <a:gd name="adj1" fmla="val 50000"/>
              <a:gd name="adj2" fmla="val 25000"/>
            </a:avLst>
          </a:prstGeom>
          <a:solidFill>
            <a:srgbClr val="FF0000"/>
          </a:solidFill>
          <a:ln w="9525">
            <a:solidFill>
              <a:schemeClr val="tx1"/>
            </a:solidFill>
            <a:miter lim="800000"/>
            <a:headEnd/>
            <a:tailEnd/>
          </a:ln>
        </p:spPr>
        <p:txBody>
          <a:bodyPr vert="eaVert" wrap="none" anchor="ctr"/>
          <a:lstStyle/>
          <a:p>
            <a:endParaRPr lang="zh-CN" altLang="en-US"/>
          </a:p>
        </p:txBody>
      </p:sp>
      <p:sp>
        <p:nvSpPr>
          <p:cNvPr id="26" name="AutoShape 22"/>
          <p:cNvSpPr>
            <a:spLocks noChangeArrowheads="1"/>
          </p:cNvSpPr>
          <p:nvPr/>
        </p:nvSpPr>
        <p:spPr bwMode="auto">
          <a:xfrm>
            <a:off x="1524000" y="3213100"/>
            <a:ext cx="457200" cy="304800"/>
          </a:xfrm>
          <a:prstGeom prst="downArrow">
            <a:avLst>
              <a:gd name="adj1" fmla="val 50000"/>
              <a:gd name="adj2" fmla="val 25000"/>
            </a:avLst>
          </a:prstGeom>
          <a:solidFill>
            <a:srgbClr val="FF0000"/>
          </a:solidFill>
          <a:ln w="9525">
            <a:solidFill>
              <a:schemeClr val="tx1"/>
            </a:solidFill>
            <a:miter lim="800000"/>
            <a:headEnd/>
            <a:tailEnd/>
          </a:ln>
        </p:spPr>
        <p:txBody>
          <a:bodyPr vert="eaVert" wrap="none" anchor="ctr"/>
          <a:lstStyle/>
          <a:p>
            <a:endParaRPr lang="zh-CN" altLang="en-US"/>
          </a:p>
        </p:txBody>
      </p:sp>
      <p:sp>
        <p:nvSpPr>
          <p:cNvPr id="27" name="AutoShape 23"/>
          <p:cNvSpPr>
            <a:spLocks noChangeArrowheads="1"/>
          </p:cNvSpPr>
          <p:nvPr/>
        </p:nvSpPr>
        <p:spPr bwMode="auto">
          <a:xfrm>
            <a:off x="1524000" y="4652963"/>
            <a:ext cx="457200" cy="304800"/>
          </a:xfrm>
          <a:prstGeom prst="downArrow">
            <a:avLst>
              <a:gd name="adj1" fmla="val 50000"/>
              <a:gd name="adj2" fmla="val 25000"/>
            </a:avLst>
          </a:prstGeom>
          <a:solidFill>
            <a:srgbClr val="FF0000"/>
          </a:solidFill>
          <a:ln w="9525">
            <a:solidFill>
              <a:schemeClr val="tx1"/>
            </a:solidFill>
            <a:miter lim="800000"/>
            <a:headEnd/>
            <a:tailEnd/>
          </a:ln>
        </p:spPr>
        <p:txBody>
          <a:bodyPr vert="eaVert" wrap="none" anchor="ctr"/>
          <a:lstStyle/>
          <a:p>
            <a:endParaRPr lang="zh-CN" altLang="en-US"/>
          </a:p>
        </p:txBody>
      </p:sp>
      <p:sp>
        <p:nvSpPr>
          <p:cNvPr id="28" name="Rectangle 24"/>
          <p:cNvSpPr>
            <a:spLocks noChangeArrowheads="1"/>
          </p:cNvSpPr>
          <p:nvPr/>
        </p:nvSpPr>
        <p:spPr bwMode="auto">
          <a:xfrm>
            <a:off x="3962400" y="4652963"/>
            <a:ext cx="4800600" cy="1828800"/>
          </a:xfrm>
          <a:prstGeom prst="rect">
            <a:avLst/>
          </a:prstGeom>
          <a:noFill/>
          <a:ln w="25400">
            <a:solidFill>
              <a:srgbClr val="FF0000"/>
            </a:solidFill>
            <a:miter lim="800000"/>
            <a:headEnd/>
            <a:tailEnd/>
          </a:ln>
        </p:spPr>
        <p:txBody>
          <a:bodyPr wrap="none" anchor="ctr"/>
          <a:lstStyle/>
          <a:p>
            <a:endParaRPr lang="zh-CN" altLang="en-US"/>
          </a:p>
        </p:txBody>
      </p:sp>
      <p:sp>
        <p:nvSpPr>
          <p:cNvPr id="29" name="Rectangle 25"/>
          <p:cNvSpPr>
            <a:spLocks noChangeArrowheads="1"/>
          </p:cNvSpPr>
          <p:nvPr/>
        </p:nvSpPr>
        <p:spPr bwMode="auto">
          <a:xfrm>
            <a:off x="4032250" y="4724400"/>
            <a:ext cx="1682750" cy="369332"/>
          </a:xfrm>
          <a:prstGeom prst="rect">
            <a:avLst/>
          </a:prstGeom>
          <a:noFill/>
          <a:ln w="9525">
            <a:noFill/>
            <a:miter lim="800000"/>
            <a:headEnd/>
            <a:tailEnd/>
          </a:ln>
        </p:spPr>
        <p:txBody>
          <a:bodyPr>
            <a:spAutoFit/>
          </a:bodyPr>
          <a:lstStyle/>
          <a:p>
            <a:pPr>
              <a:spcBef>
                <a:spcPct val="50000"/>
              </a:spcBef>
            </a:pPr>
            <a:r>
              <a:rPr lang="zh-CN" altLang="en-US" b="1" dirty="0">
                <a:solidFill>
                  <a:srgbClr val="000000"/>
                </a:solidFill>
                <a:latin typeface="Times New Roman" pitchFamily="18" charset="0"/>
                <a:ea typeface="楷体" pitchFamily="49" charset="-122"/>
                <a:sym typeface="Symbol"/>
              </a:rPr>
              <a:t>原子数分布</a:t>
            </a:r>
          </a:p>
        </p:txBody>
      </p:sp>
      <p:sp>
        <p:nvSpPr>
          <p:cNvPr id="30" name="Text Box 26"/>
          <p:cNvSpPr txBox="1">
            <a:spLocks noChangeArrowheads="1"/>
          </p:cNvSpPr>
          <p:nvPr/>
        </p:nvSpPr>
        <p:spPr bwMode="auto">
          <a:xfrm>
            <a:off x="7543800" y="2286000"/>
            <a:ext cx="1295400" cy="646331"/>
          </a:xfrm>
          <a:prstGeom prst="rect">
            <a:avLst/>
          </a:prstGeom>
          <a:noFill/>
          <a:ln w="9525">
            <a:noFill/>
            <a:miter lim="800000"/>
            <a:headEnd/>
            <a:tailEnd/>
          </a:ln>
        </p:spPr>
        <p:txBody>
          <a:bodyPr>
            <a:spAutoFit/>
          </a:bodyPr>
          <a:lstStyle/>
          <a:p>
            <a:pPr>
              <a:spcBef>
                <a:spcPct val="50000"/>
              </a:spcBef>
            </a:pPr>
            <a:r>
              <a:rPr lang="zh-CN" altLang="en-US" b="1" dirty="0">
                <a:solidFill>
                  <a:srgbClr val="000000"/>
                </a:solidFill>
                <a:latin typeface="Times New Roman" pitchFamily="18" charset="0"/>
                <a:ea typeface="楷体" pitchFamily="49" charset="-122"/>
                <a:sym typeface="Symbol"/>
              </a:rPr>
              <a:t>通过随机数控制</a:t>
            </a:r>
          </a:p>
        </p:txBody>
      </p:sp>
      <p:sp>
        <p:nvSpPr>
          <p:cNvPr id="31" name="Rectangle 4"/>
          <p:cNvSpPr>
            <a:spLocks noChangeArrowheads="1"/>
          </p:cNvSpPr>
          <p:nvPr/>
        </p:nvSpPr>
        <p:spPr bwMode="auto">
          <a:xfrm>
            <a:off x="2057400" y="762000"/>
            <a:ext cx="4945062" cy="461665"/>
          </a:xfrm>
          <a:prstGeom prst="rect">
            <a:avLst/>
          </a:prstGeom>
          <a:noFill/>
          <a:ln w="9525">
            <a:noFill/>
            <a:miter lim="800000"/>
            <a:headEnd/>
            <a:tailEnd/>
          </a:ln>
        </p:spPr>
        <p:txBody>
          <a:bodyPr wrap="square">
            <a:spAutoFit/>
          </a:bodyPr>
          <a:lstStyle/>
          <a:p>
            <a:r>
              <a:rPr lang="en-US" altLang="zh-CN" sz="2400" b="1" dirty="0" smtClean="0">
                <a:solidFill>
                  <a:srgbClr val="FF0000"/>
                </a:solidFill>
                <a:latin typeface="Times New Roman" pitchFamily="18" charset="0"/>
                <a:ea typeface="楷体" pitchFamily="49" charset="-122"/>
                <a:sym typeface="Symbol"/>
              </a:rPr>
              <a:t>MC</a:t>
            </a:r>
            <a:r>
              <a:rPr lang="zh-CN" altLang="en-US" sz="2400" b="1" dirty="0" smtClean="0">
                <a:solidFill>
                  <a:srgbClr val="FF0000"/>
                </a:solidFill>
                <a:latin typeface="Times New Roman" pitchFamily="18" charset="0"/>
                <a:ea typeface="楷体" pitchFamily="49" charset="-122"/>
                <a:sym typeface="Symbol"/>
              </a:rPr>
              <a:t>模拟在原子层面模拟应用</a:t>
            </a:r>
            <a:endParaRPr lang="zh-CN" altLang="en-US" sz="2400" b="1" dirty="0">
              <a:solidFill>
                <a:srgbClr val="FF0000"/>
              </a:solidFill>
              <a:latin typeface="Times New Roman" pitchFamily="18" charset="0"/>
              <a:ea typeface="楷体" pitchFamily="49" charset="-122"/>
              <a:sym typeface="Symbo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ox(in)">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box(in)">
                                      <p:cBhvr>
                                        <p:cTn id="12" dur="500"/>
                                        <p:tgtEl>
                                          <p:spTgt spid="20"/>
                                        </p:tgtEl>
                                      </p:cBhvr>
                                    </p:animEffect>
                                  </p:childTnLst>
                                </p:cTn>
                              </p:par>
                              <p:par>
                                <p:cTn id="13" presetID="4" presetClass="entr" presetSubtype="16"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box(in)">
                                      <p:cBhvr>
                                        <p:cTn id="15" dur="500"/>
                                        <p:tgtEl>
                                          <p:spTgt spid="17"/>
                                        </p:tgtEl>
                                      </p:cBhvr>
                                    </p:animEffect>
                                  </p:childTnLst>
                                </p:cTn>
                              </p:par>
                            </p:childTnLst>
                          </p:cTn>
                        </p:par>
                      </p:childTnLst>
                    </p:cTn>
                  </p:par>
                  <p:par>
                    <p:cTn id="16" fill="hold">
                      <p:stCondLst>
                        <p:cond delay="indefinite"/>
                      </p:stCondLst>
                      <p:childTnLst>
                        <p:par>
                          <p:cTn id="17" fill="hold">
                            <p:stCondLst>
                              <p:cond delay="0"/>
                            </p:stCondLst>
                            <p:childTnLst>
                              <p:par>
                                <p:cTn id="18" presetID="4" presetClass="entr" presetSubtype="16" fill="hold" grpId="0" nodeType="clickEffect">
                                  <p:stCondLst>
                                    <p:cond delay="0"/>
                                  </p:stCondLst>
                                  <p:childTnLst>
                                    <p:set>
                                      <p:cBhvr>
                                        <p:cTn id="19" dur="1" fill="hold">
                                          <p:stCondLst>
                                            <p:cond delay="0"/>
                                          </p:stCondLst>
                                        </p:cTn>
                                        <p:tgtEl>
                                          <p:spTgt spid="25"/>
                                        </p:tgtEl>
                                        <p:attrNameLst>
                                          <p:attrName>style.visibility</p:attrName>
                                        </p:attrNameLst>
                                      </p:cBhvr>
                                      <p:to>
                                        <p:strVal val="visible"/>
                                      </p:to>
                                    </p:set>
                                    <p:animEffect transition="in" filter="box(in)">
                                      <p:cBhvr>
                                        <p:cTn id="20" dur="500"/>
                                        <p:tgtEl>
                                          <p:spTgt spid="25"/>
                                        </p:tgtEl>
                                      </p:cBhvr>
                                    </p:animEffect>
                                  </p:childTnLst>
                                </p:cTn>
                              </p:par>
                              <p:par>
                                <p:cTn id="21" presetID="4" presetClass="entr" presetSubtype="16"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box(in)">
                                      <p:cBhvr>
                                        <p:cTn id="23" dur="500"/>
                                        <p:tgtEl>
                                          <p:spTgt spid="19"/>
                                        </p:tgtEl>
                                      </p:cBhvr>
                                    </p:animEffect>
                                  </p:childTnLst>
                                </p:cTn>
                              </p:par>
                              <p:par>
                                <p:cTn id="24" presetID="4" presetClass="entr" presetSubtype="16" fill="hold" grpId="0" nodeType="with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box(in)">
                                      <p:cBhvr>
                                        <p:cTn id="26" dur="500"/>
                                        <p:tgtEl>
                                          <p:spTgt spid="8"/>
                                        </p:tgtEl>
                                      </p:cBhvr>
                                    </p:animEffect>
                                  </p:childTnLst>
                                </p:cTn>
                              </p:par>
                              <p:par>
                                <p:cTn id="27" presetID="4" presetClass="entr" presetSubtype="16"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box(in)">
                                      <p:cBhvr>
                                        <p:cTn id="29" dur="500"/>
                                        <p:tgtEl>
                                          <p:spTgt spid="9"/>
                                        </p:tgtEl>
                                      </p:cBhvr>
                                    </p:animEffect>
                                  </p:childTnLst>
                                </p:cTn>
                              </p:par>
                            </p:childTnLst>
                          </p:cTn>
                        </p:par>
                      </p:childTnLst>
                    </p:cTn>
                  </p:par>
                  <p:par>
                    <p:cTn id="30" fill="hold">
                      <p:stCondLst>
                        <p:cond delay="indefinite"/>
                      </p:stCondLst>
                      <p:childTnLst>
                        <p:par>
                          <p:cTn id="31" fill="hold">
                            <p:stCondLst>
                              <p:cond delay="0"/>
                            </p:stCondLst>
                            <p:childTnLst>
                              <p:par>
                                <p:cTn id="32" presetID="4" presetClass="entr" presetSubtype="16" fill="hold" grpId="0" nodeType="clickEffect">
                                  <p:stCondLst>
                                    <p:cond delay="0"/>
                                  </p:stCondLst>
                                  <p:childTnLst>
                                    <p:set>
                                      <p:cBhvr>
                                        <p:cTn id="33" dur="1" fill="hold">
                                          <p:stCondLst>
                                            <p:cond delay="0"/>
                                          </p:stCondLst>
                                        </p:cTn>
                                        <p:tgtEl>
                                          <p:spTgt spid="21"/>
                                        </p:tgtEl>
                                        <p:attrNameLst>
                                          <p:attrName>style.visibility</p:attrName>
                                        </p:attrNameLst>
                                      </p:cBhvr>
                                      <p:to>
                                        <p:strVal val="visible"/>
                                      </p:to>
                                    </p:set>
                                    <p:animEffect transition="in" filter="box(in)">
                                      <p:cBhvr>
                                        <p:cTn id="34" dur="500"/>
                                        <p:tgtEl>
                                          <p:spTgt spid="21"/>
                                        </p:tgtEl>
                                      </p:cBhvr>
                                    </p:animEffect>
                                  </p:childTnLst>
                                </p:cTn>
                              </p:par>
                              <p:par>
                                <p:cTn id="35" presetID="4" presetClass="entr" presetSubtype="16" fill="hold" grpId="0" nodeType="withEffect">
                                  <p:stCondLst>
                                    <p:cond delay="0"/>
                                  </p:stCondLst>
                                  <p:childTnLst>
                                    <p:set>
                                      <p:cBhvr>
                                        <p:cTn id="36" dur="1" fill="hold">
                                          <p:stCondLst>
                                            <p:cond delay="0"/>
                                          </p:stCondLst>
                                        </p:cTn>
                                        <p:tgtEl>
                                          <p:spTgt spid="22"/>
                                        </p:tgtEl>
                                        <p:attrNameLst>
                                          <p:attrName>style.visibility</p:attrName>
                                        </p:attrNameLst>
                                      </p:cBhvr>
                                      <p:to>
                                        <p:strVal val="visible"/>
                                      </p:to>
                                    </p:set>
                                    <p:animEffect transition="in" filter="box(in)">
                                      <p:cBhvr>
                                        <p:cTn id="37" dur="500"/>
                                        <p:tgtEl>
                                          <p:spTgt spid="22"/>
                                        </p:tgtEl>
                                      </p:cBhvr>
                                    </p:animEffect>
                                  </p:childTnLst>
                                </p:cTn>
                              </p:par>
                              <p:par>
                                <p:cTn id="38" presetID="4" presetClass="entr" presetSubtype="16" fill="hold" grpId="0" nodeType="withEffect">
                                  <p:stCondLst>
                                    <p:cond delay="0"/>
                                  </p:stCondLst>
                                  <p:childTnLst>
                                    <p:set>
                                      <p:cBhvr>
                                        <p:cTn id="39" dur="1" fill="hold">
                                          <p:stCondLst>
                                            <p:cond delay="0"/>
                                          </p:stCondLst>
                                        </p:cTn>
                                        <p:tgtEl>
                                          <p:spTgt spid="16"/>
                                        </p:tgtEl>
                                        <p:attrNameLst>
                                          <p:attrName>style.visibility</p:attrName>
                                        </p:attrNameLst>
                                      </p:cBhvr>
                                      <p:to>
                                        <p:strVal val="visible"/>
                                      </p:to>
                                    </p:set>
                                    <p:animEffect transition="in" filter="box(in)">
                                      <p:cBhvr>
                                        <p:cTn id="40" dur="500"/>
                                        <p:tgtEl>
                                          <p:spTgt spid="16"/>
                                        </p:tgtEl>
                                      </p:cBhvr>
                                    </p:animEffect>
                                  </p:childTnLst>
                                </p:cTn>
                              </p:par>
                              <p:par>
                                <p:cTn id="41" presetID="4" presetClass="entr" presetSubtype="16" fill="hold" grpId="0" nodeType="with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box(in)">
                                      <p:cBhvr>
                                        <p:cTn id="43" dur="500"/>
                                        <p:tgtEl>
                                          <p:spTgt spid="10"/>
                                        </p:tgtEl>
                                      </p:cBhvr>
                                    </p:animEffect>
                                  </p:childTnLst>
                                </p:cTn>
                              </p:par>
                            </p:childTnLst>
                          </p:cTn>
                        </p:par>
                      </p:childTnLst>
                    </p:cTn>
                  </p:par>
                  <p:par>
                    <p:cTn id="44" fill="hold">
                      <p:stCondLst>
                        <p:cond delay="indefinite"/>
                      </p:stCondLst>
                      <p:childTnLst>
                        <p:par>
                          <p:cTn id="45" fill="hold">
                            <p:stCondLst>
                              <p:cond delay="0"/>
                            </p:stCondLst>
                            <p:childTnLst>
                              <p:par>
                                <p:cTn id="46" presetID="4" presetClass="entr" presetSubtype="16" fill="hold" grpId="0" nodeType="clickEffect">
                                  <p:stCondLst>
                                    <p:cond delay="0"/>
                                  </p:stCondLst>
                                  <p:childTnLst>
                                    <p:set>
                                      <p:cBhvr>
                                        <p:cTn id="47" dur="1" fill="hold">
                                          <p:stCondLst>
                                            <p:cond delay="0"/>
                                          </p:stCondLst>
                                        </p:cTn>
                                        <p:tgtEl>
                                          <p:spTgt spid="30"/>
                                        </p:tgtEl>
                                        <p:attrNameLst>
                                          <p:attrName>style.visibility</p:attrName>
                                        </p:attrNameLst>
                                      </p:cBhvr>
                                      <p:to>
                                        <p:strVal val="visible"/>
                                      </p:to>
                                    </p:set>
                                    <p:animEffect transition="in" filter="box(in)">
                                      <p:cBhvr>
                                        <p:cTn id="48" dur="500"/>
                                        <p:tgtEl>
                                          <p:spTgt spid="30"/>
                                        </p:tgtEl>
                                      </p:cBhvr>
                                    </p:animEffect>
                                  </p:childTnLst>
                                </p:cTn>
                              </p:par>
                            </p:childTnLst>
                          </p:cTn>
                        </p:par>
                      </p:childTnLst>
                    </p:cTn>
                  </p:par>
                  <p:par>
                    <p:cTn id="49" fill="hold">
                      <p:stCondLst>
                        <p:cond delay="indefinite"/>
                      </p:stCondLst>
                      <p:childTnLst>
                        <p:par>
                          <p:cTn id="50" fill="hold">
                            <p:stCondLst>
                              <p:cond delay="0"/>
                            </p:stCondLst>
                            <p:childTnLst>
                              <p:par>
                                <p:cTn id="51" presetID="4" presetClass="entr" presetSubtype="16" fill="hold" grpId="0" nodeType="clickEffect">
                                  <p:stCondLst>
                                    <p:cond delay="0"/>
                                  </p:stCondLst>
                                  <p:childTnLst>
                                    <p:set>
                                      <p:cBhvr>
                                        <p:cTn id="52" dur="1" fill="hold">
                                          <p:stCondLst>
                                            <p:cond delay="0"/>
                                          </p:stCondLst>
                                        </p:cTn>
                                        <p:tgtEl>
                                          <p:spTgt spid="26"/>
                                        </p:tgtEl>
                                        <p:attrNameLst>
                                          <p:attrName>style.visibility</p:attrName>
                                        </p:attrNameLst>
                                      </p:cBhvr>
                                      <p:to>
                                        <p:strVal val="visible"/>
                                      </p:to>
                                    </p:set>
                                    <p:animEffect transition="in" filter="box(in)">
                                      <p:cBhvr>
                                        <p:cTn id="53" dur="500"/>
                                        <p:tgtEl>
                                          <p:spTgt spid="26"/>
                                        </p:tgtEl>
                                      </p:cBhvr>
                                    </p:animEffect>
                                  </p:childTnLst>
                                </p:cTn>
                              </p:par>
                              <p:par>
                                <p:cTn id="54" presetID="4" presetClass="entr" presetSubtype="16" fill="hold" grpId="0" nodeType="withEffect">
                                  <p:stCondLst>
                                    <p:cond delay="0"/>
                                  </p:stCondLst>
                                  <p:childTnLst>
                                    <p:set>
                                      <p:cBhvr>
                                        <p:cTn id="55" dur="1" fill="hold">
                                          <p:stCondLst>
                                            <p:cond delay="0"/>
                                          </p:stCondLst>
                                        </p:cTn>
                                        <p:tgtEl>
                                          <p:spTgt spid="11"/>
                                        </p:tgtEl>
                                        <p:attrNameLst>
                                          <p:attrName>style.visibility</p:attrName>
                                        </p:attrNameLst>
                                      </p:cBhvr>
                                      <p:to>
                                        <p:strVal val="visible"/>
                                      </p:to>
                                    </p:set>
                                    <p:animEffect transition="in" filter="box(in)">
                                      <p:cBhvr>
                                        <p:cTn id="56" dur="500"/>
                                        <p:tgtEl>
                                          <p:spTgt spid="11"/>
                                        </p:tgtEl>
                                      </p:cBhvr>
                                    </p:animEffect>
                                  </p:childTnLst>
                                </p:cTn>
                              </p:par>
                            </p:childTnLst>
                          </p:cTn>
                        </p:par>
                      </p:childTnLst>
                    </p:cTn>
                  </p:par>
                  <p:par>
                    <p:cTn id="57" fill="hold">
                      <p:stCondLst>
                        <p:cond delay="indefinite"/>
                      </p:stCondLst>
                      <p:childTnLst>
                        <p:par>
                          <p:cTn id="58" fill="hold">
                            <p:stCondLst>
                              <p:cond delay="0"/>
                            </p:stCondLst>
                            <p:childTnLst>
                              <p:par>
                                <p:cTn id="59" presetID="4" presetClass="entr" presetSubtype="16" fill="hold" grpId="0" nodeType="clickEffect">
                                  <p:stCondLst>
                                    <p:cond delay="0"/>
                                  </p:stCondLst>
                                  <p:childTnLst>
                                    <p:set>
                                      <p:cBhvr>
                                        <p:cTn id="60" dur="1" fill="hold">
                                          <p:stCondLst>
                                            <p:cond delay="0"/>
                                          </p:stCondLst>
                                        </p:cTn>
                                        <p:tgtEl>
                                          <p:spTgt spid="23"/>
                                        </p:tgtEl>
                                        <p:attrNameLst>
                                          <p:attrName>style.visibility</p:attrName>
                                        </p:attrNameLst>
                                      </p:cBhvr>
                                      <p:to>
                                        <p:strVal val="visible"/>
                                      </p:to>
                                    </p:set>
                                    <p:animEffect transition="in" filter="box(in)">
                                      <p:cBhvr>
                                        <p:cTn id="61" dur="500"/>
                                        <p:tgtEl>
                                          <p:spTgt spid="23"/>
                                        </p:tgtEl>
                                      </p:cBhvr>
                                    </p:animEffect>
                                  </p:childTnLst>
                                </p:cTn>
                              </p:par>
                              <p:par>
                                <p:cTn id="62" presetID="4" presetClass="entr" presetSubtype="16" fill="hold" grpId="0" nodeType="withEffect">
                                  <p:stCondLst>
                                    <p:cond delay="0"/>
                                  </p:stCondLst>
                                  <p:childTnLst>
                                    <p:set>
                                      <p:cBhvr>
                                        <p:cTn id="63" dur="1" fill="hold">
                                          <p:stCondLst>
                                            <p:cond delay="0"/>
                                          </p:stCondLst>
                                        </p:cTn>
                                        <p:tgtEl>
                                          <p:spTgt spid="18"/>
                                        </p:tgtEl>
                                        <p:attrNameLst>
                                          <p:attrName>style.visibility</p:attrName>
                                        </p:attrNameLst>
                                      </p:cBhvr>
                                      <p:to>
                                        <p:strVal val="visible"/>
                                      </p:to>
                                    </p:set>
                                    <p:animEffect transition="in" filter="box(in)">
                                      <p:cBhvr>
                                        <p:cTn id="64" dur="500"/>
                                        <p:tgtEl>
                                          <p:spTgt spid="18"/>
                                        </p:tgtEl>
                                      </p:cBhvr>
                                    </p:animEffect>
                                  </p:childTnLst>
                                </p:cTn>
                              </p:par>
                            </p:childTnLst>
                          </p:cTn>
                        </p:par>
                      </p:childTnLst>
                    </p:cTn>
                  </p:par>
                  <p:par>
                    <p:cTn id="65" fill="hold">
                      <p:stCondLst>
                        <p:cond delay="indefinite"/>
                      </p:stCondLst>
                      <p:childTnLst>
                        <p:par>
                          <p:cTn id="66" fill="hold">
                            <p:stCondLst>
                              <p:cond delay="0"/>
                            </p:stCondLst>
                            <p:childTnLst>
                              <p:par>
                                <p:cTn id="67" presetID="4" presetClass="entr" presetSubtype="16" fill="hold" grpId="0" nodeType="clickEffect">
                                  <p:stCondLst>
                                    <p:cond delay="0"/>
                                  </p:stCondLst>
                                  <p:childTnLst>
                                    <p:set>
                                      <p:cBhvr>
                                        <p:cTn id="68" dur="1" fill="hold">
                                          <p:stCondLst>
                                            <p:cond delay="0"/>
                                          </p:stCondLst>
                                        </p:cTn>
                                        <p:tgtEl>
                                          <p:spTgt spid="27"/>
                                        </p:tgtEl>
                                        <p:attrNameLst>
                                          <p:attrName>style.visibility</p:attrName>
                                        </p:attrNameLst>
                                      </p:cBhvr>
                                      <p:to>
                                        <p:strVal val="visible"/>
                                      </p:to>
                                    </p:set>
                                    <p:animEffect transition="in" filter="box(in)">
                                      <p:cBhvr>
                                        <p:cTn id="69" dur="500"/>
                                        <p:tgtEl>
                                          <p:spTgt spid="27"/>
                                        </p:tgtEl>
                                      </p:cBhvr>
                                    </p:animEffect>
                                  </p:childTnLst>
                                </p:cTn>
                              </p:par>
                              <p:par>
                                <p:cTn id="70" presetID="4" presetClass="entr" presetSubtype="16" fill="hold" grpId="0" nodeType="withEffect">
                                  <p:stCondLst>
                                    <p:cond delay="0"/>
                                  </p:stCondLst>
                                  <p:childTnLst>
                                    <p:set>
                                      <p:cBhvr>
                                        <p:cTn id="71" dur="1" fill="hold">
                                          <p:stCondLst>
                                            <p:cond delay="0"/>
                                          </p:stCondLst>
                                        </p:cTn>
                                        <p:tgtEl>
                                          <p:spTgt spid="12"/>
                                        </p:tgtEl>
                                        <p:attrNameLst>
                                          <p:attrName>style.visibility</p:attrName>
                                        </p:attrNameLst>
                                      </p:cBhvr>
                                      <p:to>
                                        <p:strVal val="visible"/>
                                      </p:to>
                                    </p:set>
                                    <p:animEffect transition="in" filter="box(in)">
                                      <p:cBhvr>
                                        <p:cTn id="72" dur="500"/>
                                        <p:tgtEl>
                                          <p:spTgt spid="12"/>
                                        </p:tgtEl>
                                      </p:cBhvr>
                                    </p:animEffect>
                                  </p:childTnLst>
                                </p:cTn>
                              </p:par>
                            </p:childTnLst>
                          </p:cTn>
                        </p:par>
                      </p:childTnLst>
                    </p:cTn>
                  </p:par>
                  <p:par>
                    <p:cTn id="73" fill="hold">
                      <p:stCondLst>
                        <p:cond delay="indefinite"/>
                      </p:stCondLst>
                      <p:childTnLst>
                        <p:par>
                          <p:cTn id="74" fill="hold">
                            <p:stCondLst>
                              <p:cond delay="0"/>
                            </p:stCondLst>
                            <p:childTnLst>
                              <p:par>
                                <p:cTn id="75" presetID="2" presetClass="entr" presetSubtype="4" fill="hold" nodeType="clickEffect">
                                  <p:stCondLst>
                                    <p:cond delay="0"/>
                                  </p:stCondLst>
                                  <p:childTnLst>
                                    <p:set>
                                      <p:cBhvr>
                                        <p:cTn id="76" dur="1" fill="hold">
                                          <p:stCondLst>
                                            <p:cond delay="0"/>
                                          </p:stCondLst>
                                        </p:cTn>
                                        <p:tgtEl>
                                          <p:spTgt spid="13"/>
                                        </p:tgtEl>
                                        <p:attrNameLst>
                                          <p:attrName>style.visibility</p:attrName>
                                        </p:attrNameLst>
                                      </p:cBhvr>
                                      <p:to>
                                        <p:strVal val="visible"/>
                                      </p:to>
                                    </p:set>
                                    <p:anim calcmode="lin" valueType="num">
                                      <p:cBhvr additive="base">
                                        <p:cTn id="77" dur="500" fill="hold"/>
                                        <p:tgtEl>
                                          <p:spTgt spid="13"/>
                                        </p:tgtEl>
                                        <p:attrNameLst>
                                          <p:attrName>ppt_x</p:attrName>
                                        </p:attrNameLst>
                                      </p:cBhvr>
                                      <p:tavLst>
                                        <p:tav tm="0">
                                          <p:val>
                                            <p:strVal val="#ppt_x"/>
                                          </p:val>
                                        </p:tav>
                                        <p:tav tm="100000">
                                          <p:val>
                                            <p:strVal val="#ppt_x"/>
                                          </p:val>
                                        </p:tav>
                                      </p:tavLst>
                                    </p:anim>
                                    <p:anim calcmode="lin" valueType="num">
                                      <p:cBhvr additive="base">
                                        <p:cTn id="78" dur="500" fill="hold"/>
                                        <p:tgtEl>
                                          <p:spTgt spid="13"/>
                                        </p:tgtEl>
                                        <p:attrNameLst>
                                          <p:attrName>ppt_y</p:attrName>
                                        </p:attrNameLst>
                                      </p:cBhvr>
                                      <p:tavLst>
                                        <p:tav tm="0">
                                          <p:val>
                                            <p:strVal val="1+#ppt_h/2"/>
                                          </p:val>
                                        </p:tav>
                                        <p:tav tm="100000">
                                          <p:val>
                                            <p:strVal val="#ppt_y"/>
                                          </p:val>
                                        </p:tav>
                                      </p:tavLst>
                                    </p:anim>
                                  </p:childTnLst>
                                </p:cTn>
                              </p:par>
                              <p:par>
                                <p:cTn id="79" presetID="2" presetClass="entr" presetSubtype="4" fill="hold" nodeType="withEffect">
                                  <p:stCondLst>
                                    <p:cond delay="0"/>
                                  </p:stCondLst>
                                  <p:childTnLst>
                                    <p:set>
                                      <p:cBhvr>
                                        <p:cTn id="80" dur="1" fill="hold">
                                          <p:stCondLst>
                                            <p:cond delay="0"/>
                                          </p:stCondLst>
                                        </p:cTn>
                                        <p:tgtEl>
                                          <p:spTgt spid="14"/>
                                        </p:tgtEl>
                                        <p:attrNameLst>
                                          <p:attrName>style.visibility</p:attrName>
                                        </p:attrNameLst>
                                      </p:cBhvr>
                                      <p:to>
                                        <p:strVal val="visible"/>
                                      </p:to>
                                    </p:set>
                                    <p:anim calcmode="lin" valueType="num">
                                      <p:cBhvr additive="base">
                                        <p:cTn id="81" dur="500" fill="hold"/>
                                        <p:tgtEl>
                                          <p:spTgt spid="14"/>
                                        </p:tgtEl>
                                        <p:attrNameLst>
                                          <p:attrName>ppt_x</p:attrName>
                                        </p:attrNameLst>
                                      </p:cBhvr>
                                      <p:tavLst>
                                        <p:tav tm="0">
                                          <p:val>
                                            <p:strVal val="#ppt_x"/>
                                          </p:val>
                                        </p:tav>
                                        <p:tav tm="100000">
                                          <p:val>
                                            <p:strVal val="#ppt_x"/>
                                          </p:val>
                                        </p:tav>
                                      </p:tavLst>
                                    </p:anim>
                                    <p:anim calcmode="lin" valueType="num">
                                      <p:cBhvr additive="base">
                                        <p:cTn id="82" dur="500" fill="hold"/>
                                        <p:tgtEl>
                                          <p:spTgt spid="14"/>
                                        </p:tgtEl>
                                        <p:attrNameLst>
                                          <p:attrName>ppt_y</p:attrName>
                                        </p:attrNameLst>
                                      </p:cBhvr>
                                      <p:tavLst>
                                        <p:tav tm="0">
                                          <p:val>
                                            <p:strVal val="1+#ppt_h/2"/>
                                          </p:val>
                                        </p:tav>
                                        <p:tav tm="100000">
                                          <p:val>
                                            <p:strVal val="#ppt_y"/>
                                          </p:val>
                                        </p:tav>
                                      </p:tavLst>
                                    </p:anim>
                                  </p:childTnLst>
                                </p:cTn>
                              </p:par>
                              <p:par>
                                <p:cTn id="83" presetID="2" presetClass="entr" presetSubtype="4" fill="hold" grpId="0" nodeType="withEffect">
                                  <p:stCondLst>
                                    <p:cond delay="0"/>
                                  </p:stCondLst>
                                  <p:childTnLst>
                                    <p:set>
                                      <p:cBhvr>
                                        <p:cTn id="84" dur="1" fill="hold">
                                          <p:stCondLst>
                                            <p:cond delay="0"/>
                                          </p:stCondLst>
                                        </p:cTn>
                                        <p:tgtEl>
                                          <p:spTgt spid="15"/>
                                        </p:tgtEl>
                                        <p:attrNameLst>
                                          <p:attrName>style.visibility</p:attrName>
                                        </p:attrNameLst>
                                      </p:cBhvr>
                                      <p:to>
                                        <p:strVal val="visible"/>
                                      </p:to>
                                    </p:set>
                                    <p:anim calcmode="lin" valueType="num">
                                      <p:cBhvr additive="base">
                                        <p:cTn id="85" dur="500" fill="hold"/>
                                        <p:tgtEl>
                                          <p:spTgt spid="15"/>
                                        </p:tgtEl>
                                        <p:attrNameLst>
                                          <p:attrName>ppt_x</p:attrName>
                                        </p:attrNameLst>
                                      </p:cBhvr>
                                      <p:tavLst>
                                        <p:tav tm="0">
                                          <p:val>
                                            <p:strVal val="#ppt_x"/>
                                          </p:val>
                                        </p:tav>
                                        <p:tav tm="100000">
                                          <p:val>
                                            <p:strVal val="#ppt_x"/>
                                          </p:val>
                                        </p:tav>
                                      </p:tavLst>
                                    </p:anim>
                                    <p:anim calcmode="lin" valueType="num">
                                      <p:cBhvr additive="base">
                                        <p:cTn id="86" dur="500" fill="hold"/>
                                        <p:tgtEl>
                                          <p:spTgt spid="15"/>
                                        </p:tgtEl>
                                        <p:attrNameLst>
                                          <p:attrName>ppt_y</p:attrName>
                                        </p:attrNameLst>
                                      </p:cBhvr>
                                      <p:tavLst>
                                        <p:tav tm="0">
                                          <p:val>
                                            <p:strVal val="1+#ppt_h/2"/>
                                          </p:val>
                                        </p:tav>
                                        <p:tav tm="100000">
                                          <p:val>
                                            <p:strVal val="#ppt_y"/>
                                          </p:val>
                                        </p:tav>
                                      </p:tavLst>
                                    </p:anim>
                                  </p:childTnLst>
                                </p:cTn>
                              </p:par>
                              <p:par>
                                <p:cTn id="87" presetID="2" presetClass="entr" presetSubtype="4" fill="hold" grpId="0" nodeType="withEffect">
                                  <p:stCondLst>
                                    <p:cond delay="0"/>
                                  </p:stCondLst>
                                  <p:childTnLst>
                                    <p:set>
                                      <p:cBhvr>
                                        <p:cTn id="88" dur="1" fill="hold">
                                          <p:stCondLst>
                                            <p:cond delay="0"/>
                                          </p:stCondLst>
                                        </p:cTn>
                                        <p:tgtEl>
                                          <p:spTgt spid="24"/>
                                        </p:tgtEl>
                                        <p:attrNameLst>
                                          <p:attrName>style.visibility</p:attrName>
                                        </p:attrNameLst>
                                      </p:cBhvr>
                                      <p:to>
                                        <p:strVal val="visible"/>
                                      </p:to>
                                    </p:set>
                                    <p:anim calcmode="lin" valueType="num">
                                      <p:cBhvr additive="base">
                                        <p:cTn id="89" dur="500" fill="hold"/>
                                        <p:tgtEl>
                                          <p:spTgt spid="24"/>
                                        </p:tgtEl>
                                        <p:attrNameLst>
                                          <p:attrName>ppt_x</p:attrName>
                                        </p:attrNameLst>
                                      </p:cBhvr>
                                      <p:tavLst>
                                        <p:tav tm="0">
                                          <p:val>
                                            <p:strVal val="#ppt_x"/>
                                          </p:val>
                                        </p:tav>
                                        <p:tav tm="100000">
                                          <p:val>
                                            <p:strVal val="#ppt_x"/>
                                          </p:val>
                                        </p:tav>
                                      </p:tavLst>
                                    </p:anim>
                                    <p:anim calcmode="lin" valueType="num">
                                      <p:cBhvr additive="base">
                                        <p:cTn id="90" dur="500" fill="hold"/>
                                        <p:tgtEl>
                                          <p:spTgt spid="24"/>
                                        </p:tgtEl>
                                        <p:attrNameLst>
                                          <p:attrName>ppt_y</p:attrName>
                                        </p:attrNameLst>
                                      </p:cBhvr>
                                      <p:tavLst>
                                        <p:tav tm="0">
                                          <p:val>
                                            <p:strVal val="1+#ppt_h/2"/>
                                          </p:val>
                                        </p:tav>
                                        <p:tav tm="100000">
                                          <p:val>
                                            <p:strVal val="#ppt_y"/>
                                          </p:val>
                                        </p:tav>
                                      </p:tavLst>
                                    </p:anim>
                                  </p:childTnLst>
                                </p:cTn>
                              </p:par>
                              <p:par>
                                <p:cTn id="91" presetID="2" presetClass="entr" presetSubtype="4" fill="hold" grpId="0" nodeType="withEffect">
                                  <p:stCondLst>
                                    <p:cond delay="0"/>
                                  </p:stCondLst>
                                  <p:childTnLst>
                                    <p:set>
                                      <p:cBhvr>
                                        <p:cTn id="92" dur="1" fill="hold">
                                          <p:stCondLst>
                                            <p:cond delay="0"/>
                                          </p:stCondLst>
                                        </p:cTn>
                                        <p:tgtEl>
                                          <p:spTgt spid="28"/>
                                        </p:tgtEl>
                                        <p:attrNameLst>
                                          <p:attrName>style.visibility</p:attrName>
                                        </p:attrNameLst>
                                      </p:cBhvr>
                                      <p:to>
                                        <p:strVal val="visible"/>
                                      </p:to>
                                    </p:set>
                                    <p:anim calcmode="lin" valueType="num">
                                      <p:cBhvr additive="base">
                                        <p:cTn id="93" dur="500" fill="hold"/>
                                        <p:tgtEl>
                                          <p:spTgt spid="28"/>
                                        </p:tgtEl>
                                        <p:attrNameLst>
                                          <p:attrName>ppt_x</p:attrName>
                                        </p:attrNameLst>
                                      </p:cBhvr>
                                      <p:tavLst>
                                        <p:tav tm="0">
                                          <p:val>
                                            <p:strVal val="#ppt_x"/>
                                          </p:val>
                                        </p:tav>
                                        <p:tav tm="100000">
                                          <p:val>
                                            <p:strVal val="#ppt_x"/>
                                          </p:val>
                                        </p:tav>
                                      </p:tavLst>
                                    </p:anim>
                                    <p:anim calcmode="lin" valueType="num">
                                      <p:cBhvr additive="base">
                                        <p:cTn id="94" dur="500" fill="hold"/>
                                        <p:tgtEl>
                                          <p:spTgt spid="28"/>
                                        </p:tgtEl>
                                        <p:attrNameLst>
                                          <p:attrName>ppt_y</p:attrName>
                                        </p:attrNameLst>
                                      </p:cBhvr>
                                      <p:tavLst>
                                        <p:tav tm="0">
                                          <p:val>
                                            <p:strVal val="1+#ppt_h/2"/>
                                          </p:val>
                                        </p:tav>
                                        <p:tav tm="100000">
                                          <p:val>
                                            <p:strVal val="#ppt_y"/>
                                          </p:val>
                                        </p:tav>
                                      </p:tavLst>
                                    </p:anim>
                                  </p:childTnLst>
                                </p:cTn>
                              </p:par>
                              <p:par>
                                <p:cTn id="95" presetID="2" presetClass="entr" presetSubtype="4" fill="hold" grpId="0" nodeType="withEffect">
                                  <p:stCondLst>
                                    <p:cond delay="0"/>
                                  </p:stCondLst>
                                  <p:childTnLst>
                                    <p:set>
                                      <p:cBhvr>
                                        <p:cTn id="96" dur="1" fill="hold">
                                          <p:stCondLst>
                                            <p:cond delay="0"/>
                                          </p:stCondLst>
                                        </p:cTn>
                                        <p:tgtEl>
                                          <p:spTgt spid="29"/>
                                        </p:tgtEl>
                                        <p:attrNameLst>
                                          <p:attrName>style.visibility</p:attrName>
                                        </p:attrNameLst>
                                      </p:cBhvr>
                                      <p:to>
                                        <p:strVal val="visible"/>
                                      </p:to>
                                    </p:set>
                                    <p:anim calcmode="lin" valueType="num">
                                      <p:cBhvr additive="base">
                                        <p:cTn id="97" dur="500" fill="hold"/>
                                        <p:tgtEl>
                                          <p:spTgt spid="29"/>
                                        </p:tgtEl>
                                        <p:attrNameLst>
                                          <p:attrName>ppt_x</p:attrName>
                                        </p:attrNameLst>
                                      </p:cBhvr>
                                      <p:tavLst>
                                        <p:tav tm="0">
                                          <p:val>
                                            <p:strVal val="#ppt_x"/>
                                          </p:val>
                                        </p:tav>
                                        <p:tav tm="100000">
                                          <p:val>
                                            <p:strVal val="#ppt_x"/>
                                          </p:val>
                                        </p:tav>
                                      </p:tavLst>
                                    </p:anim>
                                    <p:anim calcmode="lin" valueType="num">
                                      <p:cBhvr additive="base">
                                        <p:cTn id="98"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p:bldP spid="11" grpId="0" animBg="1"/>
      <p:bldP spid="12" grpId="0" animBg="1"/>
      <p:bldP spid="15" grpId="0"/>
      <p:bldP spid="16" grpId="0"/>
      <p:bldP spid="17" grpId="0"/>
      <p:bldP spid="18" grpId="0"/>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p:bldP spid="30" grpId="0"/>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84138" y="6242050"/>
            <a:ext cx="906462" cy="488950"/>
          </a:xfrm>
        </p:spPr>
        <p:txBody>
          <a:bodyPr/>
          <a:lstStyle/>
          <a:p>
            <a:pPr>
              <a:defRPr/>
            </a:pPr>
            <a:fld id="{2EB97F26-A8B8-44D5-B438-A24E3BDCB5E3}" type="slidenum">
              <a:rPr lang="zh-CN" altLang="zh-CN" smtClean="0"/>
              <a:pPr>
                <a:defRPr/>
              </a:pPr>
              <a:t>114</a:t>
            </a:fld>
            <a:endParaRPr lang="zh-CN" altLang="zh-CN" dirty="0"/>
          </a:p>
        </p:txBody>
      </p:sp>
      <p:sp>
        <p:nvSpPr>
          <p:cNvPr id="5" name="Line 5"/>
          <p:cNvSpPr>
            <a:spLocks noChangeShapeType="1"/>
          </p:cNvSpPr>
          <p:nvPr/>
        </p:nvSpPr>
        <p:spPr bwMode="auto">
          <a:xfrm>
            <a:off x="0" y="762000"/>
            <a:ext cx="7916863" cy="0"/>
          </a:xfrm>
          <a:prstGeom prst="line">
            <a:avLst/>
          </a:prstGeom>
          <a:noFill/>
          <a:ln w="12700">
            <a:solidFill>
              <a:srgbClr val="FF9900"/>
            </a:solidFill>
            <a:miter lim="800000"/>
            <a:headEnd/>
            <a:tailEnd/>
          </a:ln>
          <a:effectLst>
            <a:prstShdw prst="shdw17" dist="17961" dir="2700000">
              <a:srgbClr val="995C00"/>
            </a:prstShdw>
          </a:effectLst>
        </p:spPr>
        <p:txBody>
          <a:bodyPr lIns="90000" tIns="46800" rIns="90000" bIns="46800"/>
          <a:lstStyle/>
          <a:p>
            <a:endParaRPr lang="zh-CN" altLang="en-US"/>
          </a:p>
        </p:txBody>
      </p:sp>
      <p:sp>
        <p:nvSpPr>
          <p:cNvPr id="6" name="矩形 9"/>
          <p:cNvSpPr>
            <a:spLocks noChangeArrowheads="1"/>
          </p:cNvSpPr>
          <p:nvPr/>
        </p:nvSpPr>
        <p:spPr bwMode="auto">
          <a:xfrm>
            <a:off x="228600" y="228600"/>
            <a:ext cx="3608680" cy="523220"/>
          </a:xfrm>
          <a:prstGeom prst="rect">
            <a:avLst/>
          </a:prstGeom>
          <a:noFill/>
          <a:ln w="9525">
            <a:noFill/>
            <a:miter lim="800000"/>
            <a:headEnd/>
            <a:tailEnd/>
          </a:ln>
        </p:spPr>
        <p:txBody>
          <a:bodyPr wrap="none">
            <a:spAutoFit/>
          </a:bodyPr>
          <a:lstStyle/>
          <a:p>
            <a:r>
              <a:rPr lang="en-US" altLang="zh-CN" sz="2800" b="1" dirty="0" smtClean="0">
                <a:solidFill>
                  <a:srgbClr val="333300"/>
                </a:solidFill>
                <a:latin typeface="Times New Roman" pitchFamily="18" charset="0"/>
                <a:ea typeface="楷体" pitchFamily="49" charset="-122"/>
              </a:rPr>
              <a:t>2.5 </a:t>
            </a:r>
            <a:r>
              <a:rPr lang="zh-CN" altLang="en-US" sz="2800" b="1" dirty="0">
                <a:solidFill>
                  <a:srgbClr val="333300"/>
                </a:solidFill>
                <a:latin typeface="Times New Roman" pitchFamily="18" charset="0"/>
                <a:ea typeface="楷体" pitchFamily="49" charset="-122"/>
              </a:rPr>
              <a:t>蒙特卡洛</a:t>
            </a:r>
            <a:r>
              <a:rPr lang="zh-CN" altLang="en-US" sz="2800" b="1" dirty="0" smtClean="0">
                <a:solidFill>
                  <a:srgbClr val="333300"/>
                </a:solidFill>
                <a:latin typeface="Times New Roman" pitchFamily="18" charset="0"/>
                <a:ea typeface="楷体" pitchFamily="49" charset="-122"/>
              </a:rPr>
              <a:t>方法应用</a:t>
            </a:r>
            <a:endParaRPr lang="zh-CN" altLang="en-US" sz="2800" dirty="0"/>
          </a:p>
        </p:txBody>
      </p:sp>
      <p:sp>
        <p:nvSpPr>
          <p:cNvPr id="100353" name="AutoShape 1" descr="C:\Users\Liu\AppData\Roaming\Tencent\Users\1071875611\QQ\WinTemp\RichOle\HOJQ{8Y@AHD9`TLXI1%1.jpg"/>
          <p:cNvSpPr>
            <a:spLocks noChangeAspect="1" noChangeArrowheads="1"/>
          </p:cNvSpPr>
          <p:nvPr/>
        </p:nvSpPr>
        <p:spPr bwMode="auto">
          <a:xfrm>
            <a:off x="0" y="0"/>
            <a:ext cx="304800" cy="304800"/>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7" name="Rectangle 2"/>
          <p:cNvSpPr>
            <a:spLocks noChangeArrowheads="1"/>
          </p:cNvSpPr>
          <p:nvPr/>
        </p:nvSpPr>
        <p:spPr bwMode="auto">
          <a:xfrm>
            <a:off x="5181600" y="1143000"/>
            <a:ext cx="3657600" cy="4446588"/>
          </a:xfrm>
          <a:prstGeom prst="rect">
            <a:avLst/>
          </a:prstGeom>
          <a:solidFill>
            <a:srgbClr val="CCFFFF"/>
          </a:solidFill>
          <a:ln w="38100">
            <a:solidFill>
              <a:schemeClr val="hlink"/>
            </a:solidFill>
            <a:miter lim="800000"/>
            <a:headEnd/>
            <a:tailEnd/>
          </a:ln>
        </p:spPr>
        <p:txBody>
          <a:bodyPr wrap="none" anchor="ctr"/>
          <a:lstStyle/>
          <a:p>
            <a:endParaRPr lang="zh-CN" altLang="en-US"/>
          </a:p>
        </p:txBody>
      </p:sp>
      <p:sp>
        <p:nvSpPr>
          <p:cNvPr id="8" name="Rectangle 3"/>
          <p:cNvSpPr>
            <a:spLocks noChangeArrowheads="1"/>
          </p:cNvSpPr>
          <p:nvPr/>
        </p:nvSpPr>
        <p:spPr bwMode="auto">
          <a:xfrm>
            <a:off x="457200" y="2133600"/>
            <a:ext cx="4267200" cy="3455988"/>
          </a:xfrm>
          <a:prstGeom prst="rect">
            <a:avLst/>
          </a:prstGeom>
          <a:solidFill>
            <a:srgbClr val="CCFFCC"/>
          </a:solidFill>
          <a:ln w="38100">
            <a:solidFill>
              <a:schemeClr val="hlink"/>
            </a:solidFill>
            <a:miter lim="800000"/>
            <a:headEnd/>
            <a:tailEnd/>
          </a:ln>
        </p:spPr>
        <p:txBody>
          <a:bodyPr wrap="none" anchor="ctr"/>
          <a:lstStyle/>
          <a:p>
            <a:endParaRPr lang="zh-CN" altLang="en-US"/>
          </a:p>
        </p:txBody>
      </p:sp>
      <p:sp>
        <p:nvSpPr>
          <p:cNvPr id="9" name="Rectangle 5"/>
          <p:cNvSpPr>
            <a:spLocks noChangeArrowheads="1"/>
          </p:cNvSpPr>
          <p:nvPr/>
        </p:nvSpPr>
        <p:spPr bwMode="auto">
          <a:xfrm>
            <a:off x="0" y="3205163"/>
            <a:ext cx="9144000" cy="0"/>
          </a:xfrm>
          <a:prstGeom prst="rect">
            <a:avLst/>
          </a:prstGeom>
          <a:noFill/>
          <a:ln w="9525">
            <a:noFill/>
            <a:miter lim="800000"/>
            <a:headEnd/>
            <a:tailEnd/>
          </a:ln>
        </p:spPr>
        <p:txBody>
          <a:bodyPr wrap="none" anchor="ctr">
            <a:spAutoFit/>
          </a:bodyPr>
          <a:lstStyle/>
          <a:p>
            <a:endParaRPr lang="zh-CN" altLang="en-US"/>
          </a:p>
        </p:txBody>
      </p:sp>
      <p:sp>
        <p:nvSpPr>
          <p:cNvPr id="10" name="Rectangle 6"/>
          <p:cNvSpPr>
            <a:spLocks noChangeArrowheads="1"/>
          </p:cNvSpPr>
          <p:nvPr/>
        </p:nvSpPr>
        <p:spPr bwMode="auto">
          <a:xfrm>
            <a:off x="0" y="3300413"/>
            <a:ext cx="9144000" cy="0"/>
          </a:xfrm>
          <a:prstGeom prst="rect">
            <a:avLst/>
          </a:prstGeom>
          <a:noFill/>
          <a:ln w="9525">
            <a:noFill/>
            <a:miter lim="800000"/>
            <a:headEnd/>
            <a:tailEnd/>
          </a:ln>
        </p:spPr>
        <p:txBody>
          <a:bodyPr wrap="none" anchor="ctr">
            <a:spAutoFit/>
          </a:bodyPr>
          <a:lstStyle/>
          <a:p>
            <a:endParaRPr lang="zh-CN" altLang="en-US"/>
          </a:p>
        </p:txBody>
      </p:sp>
      <p:sp>
        <p:nvSpPr>
          <p:cNvPr id="11" name="Rectangle 7"/>
          <p:cNvSpPr>
            <a:spLocks noChangeArrowheads="1"/>
          </p:cNvSpPr>
          <p:nvPr/>
        </p:nvSpPr>
        <p:spPr bwMode="auto">
          <a:xfrm>
            <a:off x="0" y="3195638"/>
            <a:ext cx="9144000" cy="0"/>
          </a:xfrm>
          <a:prstGeom prst="rect">
            <a:avLst/>
          </a:prstGeom>
          <a:noFill/>
          <a:ln w="9525">
            <a:noFill/>
            <a:miter lim="800000"/>
            <a:headEnd/>
            <a:tailEnd/>
          </a:ln>
        </p:spPr>
        <p:txBody>
          <a:bodyPr wrap="none" anchor="ctr">
            <a:spAutoFit/>
          </a:bodyPr>
          <a:lstStyle/>
          <a:p>
            <a:endParaRPr lang="zh-CN" altLang="en-US"/>
          </a:p>
        </p:txBody>
      </p:sp>
      <p:graphicFrame>
        <p:nvGraphicFramePr>
          <p:cNvPr id="12" name="Object 8"/>
          <p:cNvGraphicFramePr>
            <a:graphicFrameLocks noChangeAspect="1"/>
          </p:cNvGraphicFramePr>
          <p:nvPr/>
        </p:nvGraphicFramePr>
        <p:xfrm>
          <a:off x="838200" y="1143000"/>
          <a:ext cx="3429000" cy="862013"/>
        </p:xfrm>
        <a:graphic>
          <a:graphicData uri="http://schemas.openxmlformats.org/presentationml/2006/ole">
            <p:oleObj spid="_x0000_s339970" name="Equation" r:id="rId3" imgW="1701800" imgH="431800" progId="Equation.DSMT4">
              <p:embed/>
            </p:oleObj>
          </a:graphicData>
        </a:graphic>
      </p:graphicFrame>
      <p:graphicFrame>
        <p:nvGraphicFramePr>
          <p:cNvPr id="13" name="Object 9"/>
          <p:cNvGraphicFramePr>
            <a:graphicFrameLocks noChangeAspect="1"/>
          </p:cNvGraphicFramePr>
          <p:nvPr/>
        </p:nvGraphicFramePr>
        <p:xfrm>
          <a:off x="533400" y="2565400"/>
          <a:ext cx="3962400" cy="1222375"/>
        </p:xfrm>
        <a:graphic>
          <a:graphicData uri="http://schemas.openxmlformats.org/presentationml/2006/ole">
            <p:oleObj spid="_x0000_s339971" name="Equation" r:id="rId4" imgW="2717800" imgH="838200" progId="Equation.DSMT4">
              <p:embed/>
            </p:oleObj>
          </a:graphicData>
        </a:graphic>
      </p:graphicFrame>
      <p:graphicFrame>
        <p:nvGraphicFramePr>
          <p:cNvPr id="14" name="Object 10"/>
          <p:cNvGraphicFramePr>
            <a:graphicFrameLocks noChangeAspect="1"/>
          </p:cNvGraphicFramePr>
          <p:nvPr/>
        </p:nvGraphicFramePr>
        <p:xfrm>
          <a:off x="5562600" y="3725863"/>
          <a:ext cx="1676400" cy="639762"/>
        </p:xfrm>
        <a:graphic>
          <a:graphicData uri="http://schemas.openxmlformats.org/presentationml/2006/ole">
            <p:oleObj spid="_x0000_s339972" name="Equation" r:id="rId5" imgW="926698" imgH="355446" progId="Equation.DSMT4">
              <p:embed/>
            </p:oleObj>
          </a:graphicData>
        </a:graphic>
      </p:graphicFrame>
      <p:sp>
        <p:nvSpPr>
          <p:cNvPr id="15" name="Rectangle 11"/>
          <p:cNvSpPr>
            <a:spLocks noChangeArrowheads="1"/>
          </p:cNvSpPr>
          <p:nvPr/>
        </p:nvSpPr>
        <p:spPr bwMode="auto">
          <a:xfrm>
            <a:off x="228600" y="2895600"/>
            <a:ext cx="9144000" cy="0"/>
          </a:xfrm>
          <a:prstGeom prst="rect">
            <a:avLst/>
          </a:prstGeom>
          <a:noFill/>
          <a:ln w="9525">
            <a:noFill/>
            <a:miter lim="800000"/>
            <a:headEnd/>
            <a:tailEnd/>
          </a:ln>
        </p:spPr>
        <p:txBody>
          <a:bodyPr wrap="none" anchor="ctr">
            <a:spAutoFit/>
          </a:bodyPr>
          <a:lstStyle/>
          <a:p>
            <a:endParaRPr lang="zh-CN" altLang="en-US"/>
          </a:p>
        </p:txBody>
      </p:sp>
      <p:graphicFrame>
        <p:nvGraphicFramePr>
          <p:cNvPr id="16" name="Object 12"/>
          <p:cNvGraphicFramePr>
            <a:graphicFrameLocks noChangeAspect="1"/>
          </p:cNvGraphicFramePr>
          <p:nvPr/>
        </p:nvGraphicFramePr>
        <p:xfrm>
          <a:off x="5580063" y="4344988"/>
          <a:ext cx="2362200" cy="1244600"/>
        </p:xfrm>
        <a:graphic>
          <a:graphicData uri="http://schemas.openxmlformats.org/presentationml/2006/ole">
            <p:oleObj spid="_x0000_s339973" name="Equation" r:id="rId6" imgW="1587500" imgH="838200" progId="Equation.DSMT4">
              <p:embed/>
            </p:oleObj>
          </a:graphicData>
        </a:graphic>
      </p:graphicFrame>
      <p:sp>
        <p:nvSpPr>
          <p:cNvPr id="17" name="Rectangle 13"/>
          <p:cNvSpPr>
            <a:spLocks noChangeArrowheads="1"/>
          </p:cNvSpPr>
          <p:nvPr/>
        </p:nvSpPr>
        <p:spPr bwMode="auto">
          <a:xfrm>
            <a:off x="0" y="3205163"/>
            <a:ext cx="9144000" cy="0"/>
          </a:xfrm>
          <a:prstGeom prst="rect">
            <a:avLst/>
          </a:prstGeom>
          <a:noFill/>
          <a:ln w="9525">
            <a:noFill/>
            <a:miter lim="800000"/>
            <a:headEnd/>
            <a:tailEnd/>
          </a:ln>
        </p:spPr>
        <p:txBody>
          <a:bodyPr wrap="none" anchor="ctr">
            <a:spAutoFit/>
          </a:bodyPr>
          <a:lstStyle/>
          <a:p>
            <a:endParaRPr lang="zh-CN" altLang="en-US"/>
          </a:p>
        </p:txBody>
      </p:sp>
      <p:graphicFrame>
        <p:nvGraphicFramePr>
          <p:cNvPr id="18" name="Object 14"/>
          <p:cNvGraphicFramePr>
            <a:graphicFrameLocks noChangeAspect="1"/>
          </p:cNvGraphicFramePr>
          <p:nvPr/>
        </p:nvGraphicFramePr>
        <p:xfrm>
          <a:off x="533400" y="4703763"/>
          <a:ext cx="4114800" cy="757237"/>
        </p:xfrm>
        <a:graphic>
          <a:graphicData uri="http://schemas.openxmlformats.org/presentationml/2006/ole">
            <p:oleObj spid="_x0000_s339974" name="Equation" r:id="rId7" imgW="2425700" imgH="444500" progId="Equation.DSMT4">
              <p:embed/>
            </p:oleObj>
          </a:graphicData>
        </a:graphic>
      </p:graphicFrame>
      <p:graphicFrame>
        <p:nvGraphicFramePr>
          <p:cNvPr id="19" name="Object 15"/>
          <p:cNvGraphicFramePr>
            <a:graphicFrameLocks noChangeAspect="1"/>
          </p:cNvGraphicFramePr>
          <p:nvPr/>
        </p:nvGraphicFramePr>
        <p:xfrm>
          <a:off x="5265738" y="1557338"/>
          <a:ext cx="3411537" cy="614362"/>
        </p:xfrm>
        <a:graphic>
          <a:graphicData uri="http://schemas.openxmlformats.org/presentationml/2006/ole">
            <p:oleObj spid="_x0000_s339975" name="Equation" r:id="rId8" imgW="2489040" imgH="444240" progId="Equation.DSMT4">
              <p:embed/>
            </p:oleObj>
          </a:graphicData>
        </a:graphic>
      </p:graphicFrame>
      <p:graphicFrame>
        <p:nvGraphicFramePr>
          <p:cNvPr id="20" name="Object 16"/>
          <p:cNvGraphicFramePr>
            <a:graphicFrameLocks noChangeAspect="1"/>
          </p:cNvGraphicFramePr>
          <p:nvPr/>
        </p:nvGraphicFramePr>
        <p:xfrm>
          <a:off x="5257800" y="2133600"/>
          <a:ext cx="3429000" cy="561975"/>
        </p:xfrm>
        <a:graphic>
          <a:graphicData uri="http://schemas.openxmlformats.org/presentationml/2006/ole">
            <p:oleObj spid="_x0000_s339976" name="Equation" r:id="rId9" imgW="2730500" imgH="444500" progId="Equation.DSMT4">
              <p:embed/>
            </p:oleObj>
          </a:graphicData>
        </a:graphic>
      </p:graphicFrame>
      <p:graphicFrame>
        <p:nvGraphicFramePr>
          <p:cNvPr id="21" name="Object 17"/>
          <p:cNvGraphicFramePr>
            <a:graphicFrameLocks noChangeAspect="1"/>
          </p:cNvGraphicFramePr>
          <p:nvPr/>
        </p:nvGraphicFramePr>
        <p:xfrm>
          <a:off x="5267325" y="2636838"/>
          <a:ext cx="3409950" cy="633412"/>
        </p:xfrm>
        <a:graphic>
          <a:graphicData uri="http://schemas.openxmlformats.org/presentationml/2006/ole">
            <p:oleObj spid="_x0000_s339977" name="Equation" r:id="rId10" imgW="2298600" imgH="431640" progId="Equation.DSMT4">
              <p:embed/>
            </p:oleObj>
          </a:graphicData>
        </a:graphic>
      </p:graphicFrame>
      <p:sp>
        <p:nvSpPr>
          <p:cNvPr id="22" name="AutoShape 18"/>
          <p:cNvSpPr>
            <a:spLocks noChangeArrowheads="1"/>
          </p:cNvSpPr>
          <p:nvPr/>
        </p:nvSpPr>
        <p:spPr bwMode="auto">
          <a:xfrm>
            <a:off x="1981200" y="3860800"/>
            <a:ext cx="228600" cy="533400"/>
          </a:xfrm>
          <a:prstGeom prst="downArrow">
            <a:avLst>
              <a:gd name="adj1" fmla="val 50000"/>
              <a:gd name="adj2" fmla="val 58333"/>
            </a:avLst>
          </a:prstGeom>
          <a:solidFill>
            <a:schemeClr val="accent1"/>
          </a:solidFill>
          <a:ln w="9525">
            <a:solidFill>
              <a:schemeClr val="tx1"/>
            </a:solidFill>
            <a:miter lim="800000"/>
            <a:headEnd/>
            <a:tailEnd/>
          </a:ln>
        </p:spPr>
        <p:txBody>
          <a:bodyPr vert="eaVert" wrap="none" anchor="ctr"/>
          <a:lstStyle/>
          <a:p>
            <a:endParaRPr lang="zh-CN" altLang="en-US"/>
          </a:p>
        </p:txBody>
      </p:sp>
      <p:sp>
        <p:nvSpPr>
          <p:cNvPr id="23" name="Text Box 19"/>
          <p:cNvSpPr txBox="1">
            <a:spLocks noChangeArrowheads="1"/>
          </p:cNvSpPr>
          <p:nvPr/>
        </p:nvSpPr>
        <p:spPr bwMode="auto">
          <a:xfrm>
            <a:off x="2286000" y="3921125"/>
            <a:ext cx="2209800" cy="369332"/>
          </a:xfrm>
          <a:prstGeom prst="rect">
            <a:avLst/>
          </a:prstGeom>
          <a:noFill/>
          <a:ln w="9525">
            <a:noFill/>
            <a:miter lim="800000"/>
            <a:headEnd/>
            <a:tailEnd/>
          </a:ln>
        </p:spPr>
        <p:txBody>
          <a:bodyPr>
            <a:spAutoFit/>
          </a:bodyPr>
          <a:lstStyle/>
          <a:p>
            <a:pPr>
              <a:spcBef>
                <a:spcPct val="50000"/>
              </a:spcBef>
            </a:pPr>
            <a:r>
              <a:rPr lang="en-US" altLang="zh-CN" b="1" dirty="0">
                <a:solidFill>
                  <a:srgbClr val="000000"/>
                </a:solidFill>
                <a:latin typeface="Times New Roman" pitchFamily="18" charset="0"/>
                <a:ea typeface="楷体" pitchFamily="49" charset="-122"/>
                <a:sym typeface="Symbol"/>
              </a:rPr>
              <a:t>Johnson </a:t>
            </a:r>
            <a:r>
              <a:rPr lang="zh-CN" altLang="en-US" b="1" dirty="0">
                <a:solidFill>
                  <a:srgbClr val="000000"/>
                </a:solidFill>
                <a:latin typeface="Times New Roman" pitchFamily="18" charset="0"/>
                <a:ea typeface="楷体" pitchFamily="49" charset="-122"/>
                <a:sym typeface="Symbol"/>
              </a:rPr>
              <a:t>合金法</a:t>
            </a:r>
          </a:p>
        </p:txBody>
      </p:sp>
      <p:sp>
        <p:nvSpPr>
          <p:cNvPr id="24" name="Text Box 20"/>
          <p:cNvSpPr txBox="1">
            <a:spLocks noChangeArrowheads="1"/>
          </p:cNvSpPr>
          <p:nvPr/>
        </p:nvSpPr>
        <p:spPr bwMode="auto">
          <a:xfrm>
            <a:off x="1824038" y="2205038"/>
            <a:ext cx="1524000" cy="369332"/>
          </a:xfrm>
          <a:prstGeom prst="rect">
            <a:avLst/>
          </a:prstGeom>
          <a:noFill/>
          <a:ln w="9525">
            <a:noFill/>
            <a:miter lim="800000"/>
            <a:headEnd/>
            <a:tailEnd/>
          </a:ln>
        </p:spPr>
        <p:txBody>
          <a:bodyPr>
            <a:spAutoFit/>
          </a:bodyPr>
          <a:lstStyle/>
          <a:p>
            <a:pPr>
              <a:spcBef>
                <a:spcPct val="50000"/>
              </a:spcBef>
            </a:pPr>
            <a:r>
              <a:rPr lang="zh-CN" altLang="en-US" b="1" dirty="0">
                <a:solidFill>
                  <a:srgbClr val="000000"/>
                </a:solidFill>
                <a:latin typeface="Times New Roman" pitchFamily="18" charset="0"/>
                <a:ea typeface="楷体" pitchFamily="49" charset="-122"/>
                <a:sym typeface="Symbol"/>
              </a:rPr>
              <a:t>对势部分</a:t>
            </a:r>
          </a:p>
        </p:txBody>
      </p:sp>
      <p:sp>
        <p:nvSpPr>
          <p:cNvPr id="25" name="Text Box 21"/>
          <p:cNvSpPr txBox="1">
            <a:spLocks noChangeArrowheads="1"/>
          </p:cNvSpPr>
          <p:nvPr/>
        </p:nvSpPr>
        <p:spPr bwMode="auto">
          <a:xfrm>
            <a:off x="6019800" y="1157288"/>
            <a:ext cx="1905000" cy="369332"/>
          </a:xfrm>
          <a:prstGeom prst="rect">
            <a:avLst/>
          </a:prstGeom>
          <a:noFill/>
          <a:ln w="9525">
            <a:noFill/>
            <a:miter lim="800000"/>
            <a:headEnd/>
            <a:tailEnd/>
          </a:ln>
        </p:spPr>
        <p:txBody>
          <a:bodyPr>
            <a:spAutoFit/>
          </a:bodyPr>
          <a:lstStyle/>
          <a:p>
            <a:pPr>
              <a:spcBef>
                <a:spcPct val="50000"/>
              </a:spcBef>
            </a:pPr>
            <a:r>
              <a:rPr lang="zh-CN" altLang="en-US" b="1" dirty="0">
                <a:solidFill>
                  <a:srgbClr val="000000"/>
                </a:solidFill>
                <a:latin typeface="Times New Roman" pitchFamily="18" charset="0"/>
                <a:ea typeface="楷体" pitchFamily="49" charset="-122"/>
                <a:sym typeface="Symbol"/>
              </a:rPr>
              <a:t>嵌入能部分</a:t>
            </a:r>
          </a:p>
        </p:txBody>
      </p:sp>
      <p:sp>
        <p:nvSpPr>
          <p:cNvPr id="26" name="Text Box 22"/>
          <p:cNvSpPr txBox="1">
            <a:spLocks noChangeArrowheads="1"/>
          </p:cNvSpPr>
          <p:nvPr/>
        </p:nvSpPr>
        <p:spPr bwMode="auto">
          <a:xfrm>
            <a:off x="6135688" y="3284538"/>
            <a:ext cx="1676400" cy="369332"/>
          </a:xfrm>
          <a:prstGeom prst="rect">
            <a:avLst/>
          </a:prstGeom>
          <a:noFill/>
          <a:ln w="9525">
            <a:noFill/>
            <a:miter lim="800000"/>
            <a:headEnd/>
            <a:tailEnd/>
          </a:ln>
        </p:spPr>
        <p:txBody>
          <a:bodyPr>
            <a:spAutoFit/>
          </a:bodyPr>
          <a:lstStyle/>
          <a:p>
            <a:pPr>
              <a:spcBef>
                <a:spcPct val="50000"/>
              </a:spcBef>
            </a:pPr>
            <a:r>
              <a:rPr lang="zh-CN" altLang="en-US" b="1" dirty="0">
                <a:solidFill>
                  <a:srgbClr val="000000"/>
                </a:solidFill>
                <a:latin typeface="Times New Roman" pitchFamily="18" charset="0"/>
                <a:ea typeface="楷体" pitchFamily="49" charset="-122"/>
                <a:sym typeface="Symbol"/>
              </a:rPr>
              <a:t>电子密度</a:t>
            </a:r>
          </a:p>
        </p:txBody>
      </p:sp>
      <p:sp>
        <p:nvSpPr>
          <p:cNvPr id="27" name="Rectangle 23"/>
          <p:cNvSpPr>
            <a:spLocks noChangeArrowheads="1"/>
          </p:cNvSpPr>
          <p:nvPr/>
        </p:nvSpPr>
        <p:spPr bwMode="auto">
          <a:xfrm>
            <a:off x="1979613" y="5734050"/>
            <a:ext cx="5059077" cy="369332"/>
          </a:xfrm>
          <a:prstGeom prst="rect">
            <a:avLst/>
          </a:prstGeom>
          <a:noFill/>
          <a:ln w="9525">
            <a:noFill/>
            <a:miter lim="800000"/>
            <a:headEnd/>
            <a:tailEnd/>
          </a:ln>
        </p:spPr>
        <p:txBody>
          <a:bodyPr wrap="none">
            <a:spAutoFit/>
          </a:bodyPr>
          <a:lstStyle/>
          <a:p>
            <a:pPr>
              <a:spcBef>
                <a:spcPct val="50000"/>
              </a:spcBef>
            </a:pPr>
            <a:r>
              <a:rPr lang="zh-CN" altLang="en-US" b="1" dirty="0">
                <a:solidFill>
                  <a:srgbClr val="000000"/>
                </a:solidFill>
                <a:latin typeface="Times New Roman" pitchFamily="18" charset="0"/>
                <a:ea typeface="楷体" pitchFamily="49" charset="-122"/>
                <a:sym typeface="Symbol"/>
              </a:rPr>
              <a:t>参考文献：</a:t>
            </a:r>
            <a:r>
              <a:rPr lang="en-US" altLang="zh-CN" b="1" dirty="0" err="1">
                <a:solidFill>
                  <a:srgbClr val="000000"/>
                </a:solidFill>
                <a:latin typeface="Times New Roman" pitchFamily="18" charset="0"/>
                <a:ea typeface="楷体" pitchFamily="49" charset="-122"/>
                <a:sym typeface="Symbol"/>
              </a:rPr>
              <a:t>X.W.Zhou</a:t>
            </a:r>
            <a:r>
              <a:rPr lang="zh-CN" altLang="en-US" b="1" dirty="0">
                <a:solidFill>
                  <a:srgbClr val="000000"/>
                </a:solidFill>
                <a:latin typeface="Times New Roman" pitchFamily="18" charset="0"/>
                <a:ea typeface="楷体" pitchFamily="49" charset="-122"/>
                <a:sym typeface="Symbol"/>
              </a:rPr>
              <a:t>，</a:t>
            </a:r>
            <a:r>
              <a:rPr lang="en-US" altLang="zh-CN" b="1" dirty="0" err="1">
                <a:solidFill>
                  <a:srgbClr val="000000"/>
                </a:solidFill>
                <a:latin typeface="Times New Roman" pitchFamily="18" charset="0"/>
                <a:ea typeface="楷体" pitchFamily="49" charset="-122"/>
                <a:sym typeface="Symbol"/>
              </a:rPr>
              <a:t>Acta</a:t>
            </a:r>
            <a:r>
              <a:rPr lang="en-US" altLang="zh-CN" b="1" dirty="0">
                <a:solidFill>
                  <a:srgbClr val="000000"/>
                </a:solidFill>
                <a:latin typeface="Times New Roman" pitchFamily="18" charset="0"/>
                <a:ea typeface="楷体" pitchFamily="49" charset="-122"/>
                <a:sym typeface="Symbol"/>
              </a:rPr>
              <a:t> </a:t>
            </a:r>
            <a:r>
              <a:rPr lang="en-US" altLang="zh-CN" b="1" dirty="0" err="1">
                <a:solidFill>
                  <a:srgbClr val="000000"/>
                </a:solidFill>
                <a:latin typeface="Times New Roman" pitchFamily="18" charset="0"/>
                <a:ea typeface="楷体" pitchFamily="49" charset="-122"/>
                <a:sym typeface="Symbol"/>
              </a:rPr>
              <a:t>Materialia</a:t>
            </a:r>
            <a:r>
              <a:rPr lang="en-US" altLang="zh-CN" b="1" dirty="0">
                <a:solidFill>
                  <a:srgbClr val="000000"/>
                </a:solidFill>
                <a:latin typeface="Times New Roman" pitchFamily="18" charset="0"/>
                <a:ea typeface="楷体" pitchFamily="49" charset="-122"/>
                <a:sym typeface="Symbol"/>
              </a:rPr>
              <a:t> 49(2005)</a:t>
            </a:r>
          </a:p>
        </p:txBody>
      </p:sp>
      <p:sp>
        <p:nvSpPr>
          <p:cNvPr id="28" name="Rectangle 24"/>
          <p:cNvSpPr>
            <a:spLocks noChangeArrowheads="1"/>
          </p:cNvSpPr>
          <p:nvPr/>
        </p:nvSpPr>
        <p:spPr bwMode="auto">
          <a:xfrm>
            <a:off x="2124075" y="1341438"/>
            <a:ext cx="719138" cy="431800"/>
          </a:xfrm>
          <a:prstGeom prst="rect">
            <a:avLst/>
          </a:prstGeom>
          <a:noFill/>
          <a:ln w="9525">
            <a:noFill/>
            <a:miter lim="800000"/>
            <a:headEnd/>
            <a:tailEnd/>
          </a:ln>
        </p:spPr>
        <p:txBody>
          <a:bodyPr wrap="none" anchor="ctr"/>
          <a:lstStyle/>
          <a:p>
            <a:endParaRPr lang="zh-CN" altLang="en-US"/>
          </a:p>
        </p:txBody>
      </p:sp>
      <p:sp>
        <p:nvSpPr>
          <p:cNvPr id="29" name="Rectangle 25"/>
          <p:cNvSpPr>
            <a:spLocks noChangeArrowheads="1"/>
          </p:cNvSpPr>
          <p:nvPr/>
        </p:nvSpPr>
        <p:spPr bwMode="auto">
          <a:xfrm>
            <a:off x="2124075" y="1341438"/>
            <a:ext cx="720725" cy="431800"/>
          </a:xfrm>
          <a:prstGeom prst="rect">
            <a:avLst/>
          </a:prstGeom>
          <a:noFill/>
          <a:ln w="25400">
            <a:solidFill>
              <a:srgbClr val="FF0000"/>
            </a:solidFill>
            <a:miter lim="800000"/>
            <a:headEnd/>
            <a:tailEnd/>
          </a:ln>
        </p:spPr>
        <p:txBody>
          <a:bodyPr wrap="none" anchor="ctr"/>
          <a:lstStyle/>
          <a:p>
            <a:endParaRPr lang="zh-CN" altLang="en-US"/>
          </a:p>
        </p:txBody>
      </p:sp>
      <p:sp>
        <p:nvSpPr>
          <p:cNvPr id="30" name="AutoShape 26"/>
          <p:cNvSpPr>
            <a:spLocks noChangeArrowheads="1"/>
          </p:cNvSpPr>
          <p:nvPr/>
        </p:nvSpPr>
        <p:spPr bwMode="auto">
          <a:xfrm>
            <a:off x="2339975" y="1844675"/>
            <a:ext cx="287338" cy="215900"/>
          </a:xfrm>
          <a:prstGeom prst="downArrow">
            <a:avLst>
              <a:gd name="adj1" fmla="val 50000"/>
              <a:gd name="adj2" fmla="val 25000"/>
            </a:avLst>
          </a:prstGeom>
          <a:solidFill>
            <a:srgbClr val="FF0000"/>
          </a:solidFill>
          <a:ln w="25400">
            <a:solidFill>
              <a:schemeClr val="tx1"/>
            </a:solidFill>
            <a:miter lim="800000"/>
            <a:headEnd/>
            <a:tailEnd/>
          </a:ln>
        </p:spPr>
        <p:txBody>
          <a:bodyPr vert="eaVert" wrap="none" anchor="ctr"/>
          <a:lstStyle/>
          <a:p>
            <a:endParaRPr lang="zh-CN" altLang="en-US"/>
          </a:p>
        </p:txBody>
      </p:sp>
      <p:sp>
        <p:nvSpPr>
          <p:cNvPr id="31" name="Rectangle 27"/>
          <p:cNvSpPr>
            <a:spLocks noChangeArrowheads="1"/>
          </p:cNvSpPr>
          <p:nvPr/>
        </p:nvSpPr>
        <p:spPr bwMode="auto">
          <a:xfrm>
            <a:off x="2987675" y="1268413"/>
            <a:ext cx="1296988" cy="649287"/>
          </a:xfrm>
          <a:prstGeom prst="rect">
            <a:avLst/>
          </a:prstGeom>
          <a:noFill/>
          <a:ln w="25400">
            <a:solidFill>
              <a:srgbClr val="FF0000"/>
            </a:solidFill>
            <a:miter lim="800000"/>
            <a:headEnd/>
            <a:tailEnd/>
          </a:ln>
        </p:spPr>
        <p:txBody>
          <a:bodyPr wrap="none" anchor="ctr"/>
          <a:lstStyle/>
          <a:p>
            <a:endParaRPr lang="zh-CN" altLang="en-US"/>
          </a:p>
        </p:txBody>
      </p:sp>
      <p:sp>
        <p:nvSpPr>
          <p:cNvPr id="32" name="AutoShape 28"/>
          <p:cNvSpPr>
            <a:spLocks noChangeArrowheads="1"/>
          </p:cNvSpPr>
          <p:nvPr/>
        </p:nvSpPr>
        <p:spPr bwMode="auto">
          <a:xfrm>
            <a:off x="4427538" y="1484313"/>
            <a:ext cx="576262" cy="215900"/>
          </a:xfrm>
          <a:prstGeom prst="rightArrow">
            <a:avLst>
              <a:gd name="adj1" fmla="val 50000"/>
              <a:gd name="adj2" fmla="val 66728"/>
            </a:avLst>
          </a:prstGeom>
          <a:solidFill>
            <a:srgbClr val="FF0000"/>
          </a:solidFill>
          <a:ln w="25400">
            <a:solidFill>
              <a:schemeClr val="tx1"/>
            </a:solidFill>
            <a:miter lim="800000"/>
            <a:headEnd/>
            <a:tailEnd/>
          </a:ln>
        </p:spPr>
        <p:txBody>
          <a:bodyPr wrap="none" anchor="ctr"/>
          <a:lstStyle/>
          <a:p>
            <a:endParaRPr lang="zh-CN" altLang="en-US"/>
          </a:p>
        </p:txBody>
      </p:sp>
      <p:sp>
        <p:nvSpPr>
          <p:cNvPr id="33" name="Rectangle 4"/>
          <p:cNvSpPr>
            <a:spLocks noChangeArrowheads="1"/>
          </p:cNvSpPr>
          <p:nvPr/>
        </p:nvSpPr>
        <p:spPr bwMode="auto">
          <a:xfrm>
            <a:off x="2057400" y="762000"/>
            <a:ext cx="4945062" cy="461665"/>
          </a:xfrm>
          <a:prstGeom prst="rect">
            <a:avLst/>
          </a:prstGeom>
          <a:noFill/>
          <a:ln w="9525">
            <a:noFill/>
            <a:miter lim="800000"/>
            <a:headEnd/>
            <a:tailEnd/>
          </a:ln>
        </p:spPr>
        <p:txBody>
          <a:bodyPr wrap="square">
            <a:spAutoFit/>
          </a:bodyPr>
          <a:lstStyle/>
          <a:p>
            <a:r>
              <a:rPr lang="en-US" altLang="zh-CN" sz="2400" b="1" dirty="0" smtClean="0">
                <a:solidFill>
                  <a:srgbClr val="FF0000"/>
                </a:solidFill>
                <a:latin typeface="Times New Roman" pitchFamily="18" charset="0"/>
                <a:ea typeface="楷体" pitchFamily="49" charset="-122"/>
                <a:sym typeface="Symbol"/>
              </a:rPr>
              <a:t>MC</a:t>
            </a:r>
            <a:r>
              <a:rPr lang="zh-CN" altLang="en-US" sz="2400" b="1" dirty="0" smtClean="0">
                <a:solidFill>
                  <a:srgbClr val="FF0000"/>
                </a:solidFill>
                <a:latin typeface="Times New Roman" pitchFamily="18" charset="0"/>
                <a:ea typeface="楷体" pitchFamily="49" charset="-122"/>
                <a:sym typeface="Symbol"/>
              </a:rPr>
              <a:t>模拟在原子层面模拟应用</a:t>
            </a:r>
            <a:endParaRPr lang="zh-CN" altLang="en-US" sz="2400" b="1" dirty="0">
              <a:solidFill>
                <a:srgbClr val="FF0000"/>
              </a:solidFill>
              <a:latin typeface="Times New Roman" pitchFamily="18" charset="0"/>
              <a:ea typeface="楷体" pitchFamily="49" charset="-122"/>
              <a:sym typeface="Symbo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2000"/>
                                        <p:tgtEl>
                                          <p:spTgt spid="2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fade">
                                      <p:cBhvr>
                                        <p:cTn id="10" dur="2000"/>
                                        <p:tgtEl>
                                          <p:spTgt spid="3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2000"/>
                                        <p:tgtEl>
                                          <p:spTgt spid="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4"/>
                                        </p:tgtEl>
                                        <p:attrNameLst>
                                          <p:attrName>style.visibility</p:attrName>
                                        </p:attrNameLst>
                                      </p:cBhvr>
                                      <p:to>
                                        <p:strVal val="visible"/>
                                      </p:to>
                                    </p:set>
                                    <p:animEffect transition="in" filter="fade">
                                      <p:cBhvr>
                                        <p:cTn id="16" dur="2000"/>
                                        <p:tgtEl>
                                          <p:spTgt spid="24"/>
                                        </p:tgtEl>
                                      </p:cBhvr>
                                    </p:animEffect>
                                  </p:childTnLst>
                                </p:cTn>
                              </p:par>
                              <p:par>
                                <p:cTn id="17" presetID="10"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2000"/>
                                        <p:tgtEl>
                                          <p:spTgt spid="13"/>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23"/>
                                        </p:tgtEl>
                                        <p:attrNameLst>
                                          <p:attrName>style.visibility</p:attrName>
                                        </p:attrNameLst>
                                      </p:cBhvr>
                                      <p:to>
                                        <p:strVal val="visible"/>
                                      </p:to>
                                    </p:set>
                                    <p:anim calcmode="lin" valueType="num">
                                      <p:cBhvr additive="base">
                                        <p:cTn id="24" dur="500" fill="hold"/>
                                        <p:tgtEl>
                                          <p:spTgt spid="23"/>
                                        </p:tgtEl>
                                        <p:attrNameLst>
                                          <p:attrName>ppt_x</p:attrName>
                                        </p:attrNameLst>
                                      </p:cBhvr>
                                      <p:tavLst>
                                        <p:tav tm="0">
                                          <p:val>
                                            <p:strVal val="#ppt_x"/>
                                          </p:val>
                                        </p:tav>
                                        <p:tav tm="100000">
                                          <p:val>
                                            <p:strVal val="#ppt_x"/>
                                          </p:val>
                                        </p:tav>
                                      </p:tavLst>
                                    </p:anim>
                                    <p:anim calcmode="lin" valueType="num">
                                      <p:cBhvr additive="base">
                                        <p:cTn id="25" dur="500" fill="hold"/>
                                        <p:tgtEl>
                                          <p:spTgt spid="23"/>
                                        </p:tgtEl>
                                        <p:attrNameLst>
                                          <p:attrName>ppt_y</p:attrName>
                                        </p:attrNameLst>
                                      </p:cBhvr>
                                      <p:tavLst>
                                        <p:tav tm="0">
                                          <p:val>
                                            <p:strVal val="1+#ppt_h/2"/>
                                          </p:val>
                                        </p:tav>
                                        <p:tav tm="100000">
                                          <p:val>
                                            <p:strVal val="#ppt_y"/>
                                          </p:val>
                                        </p:tav>
                                      </p:tavLst>
                                    </p:anim>
                                  </p:childTnLst>
                                </p:cTn>
                              </p:par>
                              <p:par>
                                <p:cTn id="26" presetID="2" presetClass="entr" presetSubtype="4" fill="hold" grpId="0" nodeType="withEffect">
                                  <p:stCondLst>
                                    <p:cond delay="0"/>
                                  </p:stCondLst>
                                  <p:childTnLst>
                                    <p:set>
                                      <p:cBhvr>
                                        <p:cTn id="27" dur="1" fill="hold">
                                          <p:stCondLst>
                                            <p:cond delay="0"/>
                                          </p:stCondLst>
                                        </p:cTn>
                                        <p:tgtEl>
                                          <p:spTgt spid="22"/>
                                        </p:tgtEl>
                                        <p:attrNameLst>
                                          <p:attrName>style.visibility</p:attrName>
                                        </p:attrNameLst>
                                      </p:cBhvr>
                                      <p:to>
                                        <p:strVal val="visible"/>
                                      </p:to>
                                    </p:set>
                                    <p:anim calcmode="lin" valueType="num">
                                      <p:cBhvr additive="base">
                                        <p:cTn id="28" dur="500" fill="hold"/>
                                        <p:tgtEl>
                                          <p:spTgt spid="22"/>
                                        </p:tgtEl>
                                        <p:attrNameLst>
                                          <p:attrName>ppt_x</p:attrName>
                                        </p:attrNameLst>
                                      </p:cBhvr>
                                      <p:tavLst>
                                        <p:tav tm="0">
                                          <p:val>
                                            <p:strVal val="#ppt_x"/>
                                          </p:val>
                                        </p:tav>
                                        <p:tav tm="100000">
                                          <p:val>
                                            <p:strVal val="#ppt_x"/>
                                          </p:val>
                                        </p:tav>
                                      </p:tavLst>
                                    </p:anim>
                                    <p:anim calcmode="lin" valueType="num">
                                      <p:cBhvr additive="base">
                                        <p:cTn id="29" dur="500" fill="hold"/>
                                        <p:tgtEl>
                                          <p:spTgt spid="22"/>
                                        </p:tgtEl>
                                        <p:attrNameLst>
                                          <p:attrName>ppt_y</p:attrName>
                                        </p:attrNameLst>
                                      </p:cBhvr>
                                      <p:tavLst>
                                        <p:tav tm="0">
                                          <p:val>
                                            <p:strVal val="1+#ppt_h/2"/>
                                          </p:val>
                                        </p:tav>
                                        <p:tav tm="100000">
                                          <p:val>
                                            <p:strVal val="#ppt_y"/>
                                          </p:val>
                                        </p:tav>
                                      </p:tavLst>
                                    </p:anim>
                                  </p:childTnLst>
                                </p:cTn>
                              </p:par>
                              <p:par>
                                <p:cTn id="30" presetID="2" presetClass="entr" presetSubtype="4" fill="hold" nodeType="withEffect">
                                  <p:stCondLst>
                                    <p:cond delay="0"/>
                                  </p:stCondLst>
                                  <p:childTnLst>
                                    <p:set>
                                      <p:cBhvr>
                                        <p:cTn id="31" dur="1" fill="hold">
                                          <p:stCondLst>
                                            <p:cond delay="0"/>
                                          </p:stCondLst>
                                        </p:cTn>
                                        <p:tgtEl>
                                          <p:spTgt spid="18"/>
                                        </p:tgtEl>
                                        <p:attrNameLst>
                                          <p:attrName>style.visibility</p:attrName>
                                        </p:attrNameLst>
                                      </p:cBhvr>
                                      <p:to>
                                        <p:strVal val="visible"/>
                                      </p:to>
                                    </p:set>
                                    <p:anim calcmode="lin" valueType="num">
                                      <p:cBhvr additive="base">
                                        <p:cTn id="32" dur="500" fill="hold"/>
                                        <p:tgtEl>
                                          <p:spTgt spid="18"/>
                                        </p:tgtEl>
                                        <p:attrNameLst>
                                          <p:attrName>ppt_x</p:attrName>
                                        </p:attrNameLst>
                                      </p:cBhvr>
                                      <p:tavLst>
                                        <p:tav tm="0">
                                          <p:val>
                                            <p:strVal val="#ppt_x"/>
                                          </p:val>
                                        </p:tav>
                                        <p:tav tm="100000">
                                          <p:val>
                                            <p:strVal val="#ppt_x"/>
                                          </p:val>
                                        </p:tav>
                                      </p:tavLst>
                                    </p:anim>
                                    <p:anim calcmode="lin" valueType="num">
                                      <p:cBhvr additive="base">
                                        <p:cTn id="33"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 presetClass="entr" presetSubtype="16" fill="hold" grpId="0" nodeType="clickEffect">
                                  <p:stCondLst>
                                    <p:cond delay="0"/>
                                  </p:stCondLst>
                                  <p:childTnLst>
                                    <p:set>
                                      <p:cBhvr>
                                        <p:cTn id="37" dur="1" fill="hold">
                                          <p:stCondLst>
                                            <p:cond delay="0"/>
                                          </p:stCondLst>
                                        </p:cTn>
                                        <p:tgtEl>
                                          <p:spTgt spid="31"/>
                                        </p:tgtEl>
                                        <p:attrNameLst>
                                          <p:attrName>style.visibility</p:attrName>
                                        </p:attrNameLst>
                                      </p:cBhvr>
                                      <p:to>
                                        <p:strVal val="visible"/>
                                      </p:to>
                                    </p:set>
                                    <p:animEffect transition="in" filter="box(in)">
                                      <p:cBhvr>
                                        <p:cTn id="38" dur="500"/>
                                        <p:tgtEl>
                                          <p:spTgt spid="31"/>
                                        </p:tgtEl>
                                      </p:cBhvr>
                                    </p:animEffect>
                                  </p:childTnLst>
                                </p:cTn>
                              </p:par>
                              <p:par>
                                <p:cTn id="39" presetID="4" presetClass="entr" presetSubtype="16" fill="hold" grpId="0" nodeType="withEffect">
                                  <p:stCondLst>
                                    <p:cond delay="0"/>
                                  </p:stCondLst>
                                  <p:childTnLst>
                                    <p:set>
                                      <p:cBhvr>
                                        <p:cTn id="40" dur="1" fill="hold">
                                          <p:stCondLst>
                                            <p:cond delay="0"/>
                                          </p:stCondLst>
                                        </p:cTn>
                                        <p:tgtEl>
                                          <p:spTgt spid="32"/>
                                        </p:tgtEl>
                                        <p:attrNameLst>
                                          <p:attrName>style.visibility</p:attrName>
                                        </p:attrNameLst>
                                      </p:cBhvr>
                                      <p:to>
                                        <p:strVal val="visible"/>
                                      </p:to>
                                    </p:set>
                                    <p:animEffect transition="in" filter="box(in)">
                                      <p:cBhvr>
                                        <p:cTn id="41" dur="500"/>
                                        <p:tgtEl>
                                          <p:spTgt spid="32"/>
                                        </p:tgtEl>
                                      </p:cBhvr>
                                    </p:animEffect>
                                  </p:childTnLst>
                                </p:cTn>
                              </p:par>
                              <p:par>
                                <p:cTn id="42" presetID="4" presetClass="entr" presetSubtype="16" fill="hold" grpId="0" nodeType="withEffect">
                                  <p:stCondLst>
                                    <p:cond delay="0"/>
                                  </p:stCondLst>
                                  <p:childTnLst>
                                    <p:set>
                                      <p:cBhvr>
                                        <p:cTn id="43" dur="1" fill="hold">
                                          <p:stCondLst>
                                            <p:cond delay="0"/>
                                          </p:stCondLst>
                                        </p:cTn>
                                        <p:tgtEl>
                                          <p:spTgt spid="7"/>
                                        </p:tgtEl>
                                        <p:attrNameLst>
                                          <p:attrName>style.visibility</p:attrName>
                                        </p:attrNameLst>
                                      </p:cBhvr>
                                      <p:to>
                                        <p:strVal val="visible"/>
                                      </p:to>
                                    </p:set>
                                    <p:animEffect transition="in" filter="box(in)">
                                      <p:cBhvr>
                                        <p:cTn id="44" dur="500"/>
                                        <p:tgtEl>
                                          <p:spTgt spid="7"/>
                                        </p:tgtEl>
                                      </p:cBhvr>
                                    </p:animEffect>
                                  </p:childTnLst>
                                </p:cTn>
                              </p:par>
                              <p:par>
                                <p:cTn id="45" presetID="4" presetClass="entr" presetSubtype="16" fill="hold" grpId="0" nodeType="withEffect">
                                  <p:stCondLst>
                                    <p:cond delay="0"/>
                                  </p:stCondLst>
                                  <p:childTnLst>
                                    <p:set>
                                      <p:cBhvr>
                                        <p:cTn id="46" dur="1" fill="hold">
                                          <p:stCondLst>
                                            <p:cond delay="0"/>
                                          </p:stCondLst>
                                        </p:cTn>
                                        <p:tgtEl>
                                          <p:spTgt spid="25"/>
                                        </p:tgtEl>
                                        <p:attrNameLst>
                                          <p:attrName>style.visibility</p:attrName>
                                        </p:attrNameLst>
                                      </p:cBhvr>
                                      <p:to>
                                        <p:strVal val="visible"/>
                                      </p:to>
                                    </p:set>
                                    <p:animEffect transition="in" filter="box(in)">
                                      <p:cBhvr>
                                        <p:cTn id="47" dur="500"/>
                                        <p:tgtEl>
                                          <p:spTgt spid="25"/>
                                        </p:tgtEl>
                                      </p:cBhvr>
                                    </p:animEffect>
                                  </p:childTnLst>
                                </p:cTn>
                              </p:par>
                            </p:childTnLst>
                          </p:cTn>
                        </p:par>
                      </p:childTnLst>
                    </p:cTn>
                  </p:par>
                  <p:par>
                    <p:cTn id="48" fill="hold">
                      <p:stCondLst>
                        <p:cond delay="indefinite"/>
                      </p:stCondLst>
                      <p:childTnLst>
                        <p:par>
                          <p:cTn id="49" fill="hold">
                            <p:stCondLst>
                              <p:cond delay="0"/>
                            </p:stCondLst>
                            <p:childTnLst>
                              <p:par>
                                <p:cTn id="50" presetID="4" presetClass="entr" presetSubtype="16" fill="hold" nodeType="clickEffect">
                                  <p:stCondLst>
                                    <p:cond delay="0"/>
                                  </p:stCondLst>
                                  <p:childTnLst>
                                    <p:set>
                                      <p:cBhvr>
                                        <p:cTn id="51" dur="1" fill="hold">
                                          <p:stCondLst>
                                            <p:cond delay="0"/>
                                          </p:stCondLst>
                                        </p:cTn>
                                        <p:tgtEl>
                                          <p:spTgt spid="19"/>
                                        </p:tgtEl>
                                        <p:attrNameLst>
                                          <p:attrName>style.visibility</p:attrName>
                                        </p:attrNameLst>
                                      </p:cBhvr>
                                      <p:to>
                                        <p:strVal val="visible"/>
                                      </p:to>
                                    </p:set>
                                    <p:animEffect transition="in" filter="box(in)">
                                      <p:cBhvr>
                                        <p:cTn id="52" dur="500"/>
                                        <p:tgtEl>
                                          <p:spTgt spid="19"/>
                                        </p:tgtEl>
                                      </p:cBhvr>
                                    </p:animEffect>
                                  </p:childTnLst>
                                </p:cTn>
                              </p:par>
                              <p:par>
                                <p:cTn id="53" presetID="4" presetClass="entr" presetSubtype="16" fill="hold" nodeType="withEffect">
                                  <p:stCondLst>
                                    <p:cond delay="0"/>
                                  </p:stCondLst>
                                  <p:childTnLst>
                                    <p:set>
                                      <p:cBhvr>
                                        <p:cTn id="54" dur="1" fill="hold">
                                          <p:stCondLst>
                                            <p:cond delay="0"/>
                                          </p:stCondLst>
                                        </p:cTn>
                                        <p:tgtEl>
                                          <p:spTgt spid="20"/>
                                        </p:tgtEl>
                                        <p:attrNameLst>
                                          <p:attrName>style.visibility</p:attrName>
                                        </p:attrNameLst>
                                      </p:cBhvr>
                                      <p:to>
                                        <p:strVal val="visible"/>
                                      </p:to>
                                    </p:set>
                                    <p:animEffect transition="in" filter="box(in)">
                                      <p:cBhvr>
                                        <p:cTn id="55" dur="500"/>
                                        <p:tgtEl>
                                          <p:spTgt spid="20"/>
                                        </p:tgtEl>
                                      </p:cBhvr>
                                    </p:animEffect>
                                  </p:childTnLst>
                                </p:cTn>
                              </p:par>
                              <p:par>
                                <p:cTn id="56" presetID="4" presetClass="entr" presetSubtype="16" fill="hold" nodeType="withEffect">
                                  <p:stCondLst>
                                    <p:cond delay="0"/>
                                  </p:stCondLst>
                                  <p:childTnLst>
                                    <p:set>
                                      <p:cBhvr>
                                        <p:cTn id="57" dur="1" fill="hold">
                                          <p:stCondLst>
                                            <p:cond delay="0"/>
                                          </p:stCondLst>
                                        </p:cTn>
                                        <p:tgtEl>
                                          <p:spTgt spid="21"/>
                                        </p:tgtEl>
                                        <p:attrNameLst>
                                          <p:attrName>style.visibility</p:attrName>
                                        </p:attrNameLst>
                                      </p:cBhvr>
                                      <p:to>
                                        <p:strVal val="visible"/>
                                      </p:to>
                                    </p:set>
                                    <p:animEffect transition="in" filter="box(in)">
                                      <p:cBhvr>
                                        <p:cTn id="58" dur="500"/>
                                        <p:tgtEl>
                                          <p:spTgt spid="21"/>
                                        </p:tgtEl>
                                      </p:cBhvr>
                                    </p:animEffect>
                                  </p:childTnLst>
                                </p:cTn>
                              </p:par>
                            </p:childTnLst>
                          </p:cTn>
                        </p:par>
                      </p:childTnLst>
                    </p:cTn>
                  </p:par>
                  <p:par>
                    <p:cTn id="59" fill="hold">
                      <p:stCondLst>
                        <p:cond delay="indefinite"/>
                      </p:stCondLst>
                      <p:childTnLst>
                        <p:par>
                          <p:cTn id="60" fill="hold">
                            <p:stCondLst>
                              <p:cond delay="0"/>
                            </p:stCondLst>
                            <p:childTnLst>
                              <p:par>
                                <p:cTn id="61" presetID="4" presetClass="entr" presetSubtype="16" fill="hold" grpId="0" nodeType="clickEffect">
                                  <p:stCondLst>
                                    <p:cond delay="0"/>
                                  </p:stCondLst>
                                  <p:childTnLst>
                                    <p:set>
                                      <p:cBhvr>
                                        <p:cTn id="62" dur="1" fill="hold">
                                          <p:stCondLst>
                                            <p:cond delay="0"/>
                                          </p:stCondLst>
                                        </p:cTn>
                                        <p:tgtEl>
                                          <p:spTgt spid="26"/>
                                        </p:tgtEl>
                                        <p:attrNameLst>
                                          <p:attrName>style.visibility</p:attrName>
                                        </p:attrNameLst>
                                      </p:cBhvr>
                                      <p:to>
                                        <p:strVal val="visible"/>
                                      </p:to>
                                    </p:set>
                                    <p:animEffect transition="in" filter="box(in)">
                                      <p:cBhvr>
                                        <p:cTn id="63" dur="500"/>
                                        <p:tgtEl>
                                          <p:spTgt spid="26"/>
                                        </p:tgtEl>
                                      </p:cBhvr>
                                    </p:animEffect>
                                  </p:childTnLst>
                                </p:cTn>
                              </p:par>
                              <p:par>
                                <p:cTn id="64" presetID="4" presetClass="entr" presetSubtype="16" fill="hold" nodeType="withEffect">
                                  <p:stCondLst>
                                    <p:cond delay="0"/>
                                  </p:stCondLst>
                                  <p:childTnLst>
                                    <p:set>
                                      <p:cBhvr>
                                        <p:cTn id="65" dur="1" fill="hold">
                                          <p:stCondLst>
                                            <p:cond delay="0"/>
                                          </p:stCondLst>
                                        </p:cTn>
                                        <p:tgtEl>
                                          <p:spTgt spid="14"/>
                                        </p:tgtEl>
                                        <p:attrNameLst>
                                          <p:attrName>style.visibility</p:attrName>
                                        </p:attrNameLst>
                                      </p:cBhvr>
                                      <p:to>
                                        <p:strVal val="visible"/>
                                      </p:to>
                                    </p:set>
                                    <p:animEffect transition="in" filter="box(in)">
                                      <p:cBhvr>
                                        <p:cTn id="66" dur="500"/>
                                        <p:tgtEl>
                                          <p:spTgt spid="14"/>
                                        </p:tgtEl>
                                      </p:cBhvr>
                                    </p:animEffect>
                                  </p:childTnLst>
                                </p:cTn>
                              </p:par>
                              <p:par>
                                <p:cTn id="67" presetID="4" presetClass="entr" presetSubtype="16" fill="hold" nodeType="withEffect">
                                  <p:stCondLst>
                                    <p:cond delay="0"/>
                                  </p:stCondLst>
                                  <p:childTnLst>
                                    <p:set>
                                      <p:cBhvr>
                                        <p:cTn id="68" dur="1" fill="hold">
                                          <p:stCondLst>
                                            <p:cond delay="0"/>
                                          </p:stCondLst>
                                        </p:cTn>
                                        <p:tgtEl>
                                          <p:spTgt spid="16"/>
                                        </p:tgtEl>
                                        <p:attrNameLst>
                                          <p:attrName>style.visibility</p:attrName>
                                        </p:attrNameLst>
                                      </p:cBhvr>
                                      <p:to>
                                        <p:strVal val="visible"/>
                                      </p:to>
                                    </p:set>
                                    <p:animEffect transition="in" filter="box(in)">
                                      <p:cBhvr>
                                        <p:cTn id="69" dur="500"/>
                                        <p:tgtEl>
                                          <p:spTgt spid="16"/>
                                        </p:tgtEl>
                                      </p:cBhvr>
                                    </p:animEffect>
                                  </p:childTnLst>
                                </p:cTn>
                              </p:par>
                            </p:childTnLst>
                          </p:cTn>
                        </p:par>
                      </p:childTnLst>
                    </p:cTn>
                  </p:par>
                  <p:par>
                    <p:cTn id="70" fill="hold">
                      <p:stCondLst>
                        <p:cond delay="indefinite"/>
                      </p:stCondLst>
                      <p:childTnLst>
                        <p:par>
                          <p:cTn id="71" fill="hold">
                            <p:stCondLst>
                              <p:cond delay="0"/>
                            </p:stCondLst>
                            <p:childTnLst>
                              <p:par>
                                <p:cTn id="72" presetID="2" presetClass="entr" presetSubtype="4" fill="hold" grpId="0" nodeType="clickEffect">
                                  <p:stCondLst>
                                    <p:cond delay="0"/>
                                  </p:stCondLst>
                                  <p:childTnLst>
                                    <p:set>
                                      <p:cBhvr>
                                        <p:cTn id="73" dur="1" fill="hold">
                                          <p:stCondLst>
                                            <p:cond delay="0"/>
                                          </p:stCondLst>
                                        </p:cTn>
                                        <p:tgtEl>
                                          <p:spTgt spid="27"/>
                                        </p:tgtEl>
                                        <p:attrNameLst>
                                          <p:attrName>style.visibility</p:attrName>
                                        </p:attrNameLst>
                                      </p:cBhvr>
                                      <p:to>
                                        <p:strVal val="visible"/>
                                      </p:to>
                                    </p:set>
                                    <p:anim calcmode="lin" valueType="num">
                                      <p:cBhvr additive="base">
                                        <p:cTn id="74" dur="500" fill="hold"/>
                                        <p:tgtEl>
                                          <p:spTgt spid="27"/>
                                        </p:tgtEl>
                                        <p:attrNameLst>
                                          <p:attrName>ppt_x</p:attrName>
                                        </p:attrNameLst>
                                      </p:cBhvr>
                                      <p:tavLst>
                                        <p:tav tm="0">
                                          <p:val>
                                            <p:strVal val="#ppt_x"/>
                                          </p:val>
                                        </p:tav>
                                        <p:tav tm="100000">
                                          <p:val>
                                            <p:strVal val="#ppt_x"/>
                                          </p:val>
                                        </p:tav>
                                      </p:tavLst>
                                    </p:anim>
                                    <p:anim calcmode="lin" valueType="num">
                                      <p:cBhvr additive="base">
                                        <p:cTn id="75"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22" grpId="0" animBg="1"/>
      <p:bldP spid="23" grpId="0"/>
      <p:bldP spid="24" grpId="0"/>
      <p:bldP spid="25" grpId="0"/>
      <p:bldP spid="26" grpId="0"/>
      <p:bldP spid="27" grpId="0"/>
      <p:bldP spid="29" grpId="0" animBg="1"/>
      <p:bldP spid="30" grpId="0" animBg="1"/>
      <p:bldP spid="31" grpId="0" animBg="1"/>
      <p:bldP spid="32" grpId="0" animBg="1"/>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84138" y="6242050"/>
            <a:ext cx="906462" cy="488950"/>
          </a:xfrm>
        </p:spPr>
        <p:txBody>
          <a:bodyPr/>
          <a:lstStyle/>
          <a:p>
            <a:pPr>
              <a:defRPr/>
            </a:pPr>
            <a:fld id="{2EB97F26-A8B8-44D5-B438-A24E3BDCB5E3}" type="slidenum">
              <a:rPr lang="zh-CN" altLang="zh-CN" smtClean="0"/>
              <a:pPr>
                <a:defRPr/>
              </a:pPr>
              <a:t>115</a:t>
            </a:fld>
            <a:endParaRPr lang="zh-CN" altLang="zh-CN" dirty="0"/>
          </a:p>
        </p:txBody>
      </p:sp>
      <p:sp>
        <p:nvSpPr>
          <p:cNvPr id="5" name="Line 5"/>
          <p:cNvSpPr>
            <a:spLocks noChangeShapeType="1"/>
          </p:cNvSpPr>
          <p:nvPr/>
        </p:nvSpPr>
        <p:spPr bwMode="auto">
          <a:xfrm>
            <a:off x="0" y="762000"/>
            <a:ext cx="7916863" cy="0"/>
          </a:xfrm>
          <a:prstGeom prst="line">
            <a:avLst/>
          </a:prstGeom>
          <a:noFill/>
          <a:ln w="12700">
            <a:solidFill>
              <a:srgbClr val="FF9900"/>
            </a:solidFill>
            <a:miter lim="800000"/>
            <a:headEnd/>
            <a:tailEnd/>
          </a:ln>
          <a:effectLst>
            <a:prstShdw prst="shdw17" dist="17961" dir="2700000">
              <a:srgbClr val="995C00"/>
            </a:prstShdw>
          </a:effectLst>
        </p:spPr>
        <p:txBody>
          <a:bodyPr lIns="90000" tIns="46800" rIns="90000" bIns="46800"/>
          <a:lstStyle/>
          <a:p>
            <a:endParaRPr lang="zh-CN" altLang="en-US"/>
          </a:p>
        </p:txBody>
      </p:sp>
      <p:sp>
        <p:nvSpPr>
          <p:cNvPr id="6" name="矩形 9"/>
          <p:cNvSpPr>
            <a:spLocks noChangeArrowheads="1"/>
          </p:cNvSpPr>
          <p:nvPr/>
        </p:nvSpPr>
        <p:spPr bwMode="auto">
          <a:xfrm>
            <a:off x="228600" y="228600"/>
            <a:ext cx="3608680" cy="523220"/>
          </a:xfrm>
          <a:prstGeom prst="rect">
            <a:avLst/>
          </a:prstGeom>
          <a:noFill/>
          <a:ln w="9525">
            <a:noFill/>
            <a:miter lim="800000"/>
            <a:headEnd/>
            <a:tailEnd/>
          </a:ln>
        </p:spPr>
        <p:txBody>
          <a:bodyPr wrap="none">
            <a:spAutoFit/>
          </a:bodyPr>
          <a:lstStyle/>
          <a:p>
            <a:r>
              <a:rPr lang="en-US" altLang="zh-CN" sz="2800" b="1" dirty="0" smtClean="0">
                <a:solidFill>
                  <a:srgbClr val="333300"/>
                </a:solidFill>
                <a:latin typeface="Times New Roman" pitchFamily="18" charset="0"/>
                <a:ea typeface="楷体" pitchFamily="49" charset="-122"/>
              </a:rPr>
              <a:t>2.5 </a:t>
            </a:r>
            <a:r>
              <a:rPr lang="zh-CN" altLang="en-US" sz="2800" b="1" dirty="0">
                <a:solidFill>
                  <a:srgbClr val="333300"/>
                </a:solidFill>
                <a:latin typeface="Times New Roman" pitchFamily="18" charset="0"/>
                <a:ea typeface="楷体" pitchFamily="49" charset="-122"/>
              </a:rPr>
              <a:t>蒙特卡洛</a:t>
            </a:r>
            <a:r>
              <a:rPr lang="zh-CN" altLang="en-US" sz="2800" b="1" dirty="0" smtClean="0">
                <a:solidFill>
                  <a:srgbClr val="333300"/>
                </a:solidFill>
                <a:latin typeface="Times New Roman" pitchFamily="18" charset="0"/>
                <a:ea typeface="楷体" pitchFamily="49" charset="-122"/>
              </a:rPr>
              <a:t>方法应用</a:t>
            </a:r>
            <a:endParaRPr lang="zh-CN" altLang="en-US" sz="2800" dirty="0"/>
          </a:p>
        </p:txBody>
      </p:sp>
      <p:sp>
        <p:nvSpPr>
          <p:cNvPr id="100353" name="AutoShape 1" descr="C:\Users\Liu\AppData\Roaming\Tencent\Users\1071875611\QQ\WinTemp\RichOle\HOJQ{8Y@AHD9`TLXI1%1.jpg"/>
          <p:cNvSpPr>
            <a:spLocks noChangeAspect="1" noChangeArrowheads="1"/>
          </p:cNvSpPr>
          <p:nvPr/>
        </p:nvSpPr>
        <p:spPr bwMode="auto">
          <a:xfrm>
            <a:off x="0" y="0"/>
            <a:ext cx="304800" cy="304800"/>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7" name="Text Box 2"/>
          <p:cNvSpPr txBox="1">
            <a:spLocks noChangeArrowheads="1"/>
          </p:cNvSpPr>
          <p:nvPr/>
        </p:nvSpPr>
        <p:spPr bwMode="auto">
          <a:xfrm>
            <a:off x="1371600" y="1057275"/>
            <a:ext cx="1981200" cy="369332"/>
          </a:xfrm>
          <a:prstGeom prst="rect">
            <a:avLst/>
          </a:prstGeom>
          <a:noFill/>
          <a:ln w="9525">
            <a:noFill/>
            <a:miter lim="800000"/>
            <a:headEnd/>
            <a:tailEnd/>
          </a:ln>
        </p:spPr>
        <p:txBody>
          <a:bodyPr>
            <a:spAutoFit/>
          </a:bodyPr>
          <a:lstStyle/>
          <a:p>
            <a:pPr>
              <a:spcBef>
                <a:spcPct val="50000"/>
              </a:spcBef>
            </a:pPr>
            <a:r>
              <a:rPr lang="zh-CN" altLang="en-US" b="1" dirty="0">
                <a:solidFill>
                  <a:srgbClr val="000000"/>
                </a:solidFill>
                <a:latin typeface="Times New Roman" pitchFamily="18" charset="0"/>
                <a:ea typeface="楷体" pitchFamily="49" charset="-122"/>
                <a:sym typeface="Symbol"/>
              </a:rPr>
              <a:t>势函数参数</a:t>
            </a:r>
          </a:p>
        </p:txBody>
      </p:sp>
      <p:pic>
        <p:nvPicPr>
          <p:cNvPr id="8" name="Picture 3"/>
          <p:cNvPicPr>
            <a:picLocks noChangeAspect="1" noChangeArrowheads="1"/>
          </p:cNvPicPr>
          <p:nvPr/>
        </p:nvPicPr>
        <p:blipFill>
          <a:blip r:embed="rId3" cstate="print"/>
          <a:srcRect l="1997" b="2206"/>
          <a:stretch>
            <a:fillRect/>
          </a:stretch>
        </p:blipFill>
        <p:spPr bwMode="auto">
          <a:xfrm>
            <a:off x="533400" y="1447800"/>
            <a:ext cx="3465513" cy="4068763"/>
          </a:xfrm>
          <a:prstGeom prst="rect">
            <a:avLst/>
          </a:prstGeom>
          <a:noFill/>
          <a:ln w="9525">
            <a:noFill/>
            <a:miter lim="800000"/>
            <a:headEnd/>
            <a:tailEnd/>
          </a:ln>
        </p:spPr>
      </p:pic>
      <p:sp>
        <p:nvSpPr>
          <p:cNvPr id="9" name="Rectangle 4"/>
          <p:cNvSpPr>
            <a:spLocks noChangeArrowheads="1"/>
          </p:cNvSpPr>
          <p:nvPr/>
        </p:nvSpPr>
        <p:spPr bwMode="auto">
          <a:xfrm>
            <a:off x="5029200" y="4595813"/>
            <a:ext cx="3352800" cy="1641475"/>
          </a:xfrm>
          <a:prstGeom prst="rect">
            <a:avLst/>
          </a:prstGeom>
          <a:noFill/>
          <a:ln w="25400">
            <a:solidFill>
              <a:srgbClr val="FF0000"/>
            </a:solidFill>
            <a:miter lim="800000"/>
            <a:headEnd/>
            <a:tailEnd/>
          </a:ln>
        </p:spPr>
        <p:txBody>
          <a:bodyPr>
            <a:spAutoFit/>
          </a:bodyPr>
          <a:lstStyle/>
          <a:p>
            <a:r>
              <a:rPr lang="zh-CN" altLang="en-US" sz="2000" b="1" dirty="0">
                <a:solidFill>
                  <a:srgbClr val="FF0000"/>
                </a:solidFill>
                <a:latin typeface="Times New Roman" pitchFamily="18" charset="0"/>
                <a:ea typeface="楷体" pitchFamily="49" charset="-122"/>
              </a:rPr>
              <a:t>模拟系综 </a:t>
            </a:r>
            <a:r>
              <a:rPr lang="en-US" altLang="zh-CN" sz="2000" b="1" dirty="0">
                <a:solidFill>
                  <a:srgbClr val="FF0000"/>
                </a:solidFill>
                <a:latin typeface="Times New Roman" pitchFamily="18" charset="0"/>
                <a:ea typeface="楷体" pitchFamily="49" charset="-122"/>
              </a:rPr>
              <a:t>:   NTV   </a:t>
            </a:r>
          </a:p>
          <a:p>
            <a:r>
              <a:rPr lang="zh-CN" altLang="en-US" sz="2000" b="1" dirty="0">
                <a:solidFill>
                  <a:srgbClr val="FF0000"/>
                </a:solidFill>
                <a:latin typeface="Times New Roman" pitchFamily="18" charset="0"/>
                <a:ea typeface="楷体" pitchFamily="49" charset="-122"/>
              </a:rPr>
              <a:t>阶段距离 </a:t>
            </a:r>
            <a:r>
              <a:rPr lang="en-US" altLang="zh-CN" sz="2000" b="1" dirty="0">
                <a:solidFill>
                  <a:srgbClr val="FF0000"/>
                </a:solidFill>
                <a:latin typeface="Times New Roman" pitchFamily="18" charset="0"/>
                <a:ea typeface="楷体" pitchFamily="49" charset="-122"/>
              </a:rPr>
              <a:t>:   8.5Å </a:t>
            </a:r>
          </a:p>
          <a:p>
            <a:r>
              <a:rPr lang="zh-CN" altLang="en-US" sz="2000" b="1" dirty="0">
                <a:solidFill>
                  <a:srgbClr val="FF0000"/>
                </a:solidFill>
                <a:latin typeface="Times New Roman" pitchFamily="18" charset="0"/>
                <a:ea typeface="楷体" pitchFamily="49" charset="-122"/>
              </a:rPr>
              <a:t>模拟温度 </a:t>
            </a:r>
            <a:r>
              <a:rPr lang="en-US" altLang="zh-CN" sz="2000" b="1" dirty="0">
                <a:solidFill>
                  <a:srgbClr val="FF0000"/>
                </a:solidFill>
                <a:latin typeface="Times New Roman" pitchFamily="18" charset="0"/>
                <a:ea typeface="楷体" pitchFamily="49" charset="-122"/>
              </a:rPr>
              <a:t>:   200K~500K</a:t>
            </a:r>
          </a:p>
          <a:p>
            <a:r>
              <a:rPr lang="zh-CN" altLang="en-US" sz="2000" b="1" dirty="0">
                <a:solidFill>
                  <a:srgbClr val="FF0000"/>
                </a:solidFill>
                <a:latin typeface="Times New Roman" pitchFamily="18" charset="0"/>
                <a:ea typeface="楷体" pitchFamily="49" charset="-122"/>
              </a:rPr>
              <a:t>模拟步数 </a:t>
            </a:r>
            <a:r>
              <a:rPr lang="en-US" altLang="zh-CN" sz="2000" b="1" dirty="0">
                <a:solidFill>
                  <a:srgbClr val="FF0000"/>
                </a:solidFill>
                <a:latin typeface="Times New Roman" pitchFamily="18" charset="0"/>
                <a:ea typeface="楷体" pitchFamily="49" charset="-122"/>
              </a:rPr>
              <a:t>:   5×10</a:t>
            </a:r>
            <a:r>
              <a:rPr lang="en-US" altLang="zh-CN" sz="2000" b="1" baseline="30000" dirty="0">
                <a:solidFill>
                  <a:srgbClr val="FF0000"/>
                </a:solidFill>
                <a:latin typeface="Times New Roman" pitchFamily="18" charset="0"/>
                <a:ea typeface="楷体" pitchFamily="49" charset="-122"/>
              </a:rPr>
              <a:t>6</a:t>
            </a:r>
          </a:p>
          <a:p>
            <a:r>
              <a:rPr lang="zh-CN" altLang="en-US" sz="2000" b="1" dirty="0">
                <a:solidFill>
                  <a:srgbClr val="FF0000"/>
                </a:solidFill>
                <a:latin typeface="Times New Roman" pitchFamily="18" charset="0"/>
                <a:ea typeface="楷体" pitchFamily="49" charset="-122"/>
              </a:rPr>
              <a:t>边界条件 ：自由边界条件</a:t>
            </a:r>
          </a:p>
        </p:txBody>
      </p:sp>
      <p:graphicFrame>
        <p:nvGraphicFramePr>
          <p:cNvPr id="10" name="Object 5"/>
          <p:cNvGraphicFramePr>
            <a:graphicFrameLocks noChangeAspect="1"/>
          </p:cNvGraphicFramePr>
          <p:nvPr/>
        </p:nvGraphicFramePr>
        <p:xfrm>
          <a:off x="4506913" y="1179513"/>
          <a:ext cx="3810000" cy="3113087"/>
        </p:xfrm>
        <a:graphic>
          <a:graphicData uri="http://schemas.openxmlformats.org/presentationml/2006/ole">
            <p:oleObj spid="_x0000_s340994" name="Graph" r:id="rId4" imgW="3915360" imgH="3198240" progId="Origin50.Graph">
              <p:embed/>
            </p:oleObj>
          </a:graphicData>
        </a:graphic>
      </p:graphicFrame>
      <p:sp>
        <p:nvSpPr>
          <p:cNvPr id="11" name="Rectangle 6"/>
          <p:cNvSpPr>
            <a:spLocks noChangeArrowheads="1"/>
          </p:cNvSpPr>
          <p:nvPr/>
        </p:nvSpPr>
        <p:spPr bwMode="auto">
          <a:xfrm>
            <a:off x="533400" y="5580063"/>
            <a:ext cx="4031553" cy="784830"/>
          </a:xfrm>
          <a:prstGeom prst="rect">
            <a:avLst/>
          </a:prstGeom>
          <a:noFill/>
          <a:ln w="9525">
            <a:noFill/>
            <a:miter lim="800000"/>
            <a:headEnd/>
            <a:tailEnd/>
          </a:ln>
        </p:spPr>
        <p:txBody>
          <a:bodyPr wrap="none">
            <a:spAutoFit/>
          </a:bodyPr>
          <a:lstStyle/>
          <a:p>
            <a:pPr>
              <a:spcBef>
                <a:spcPct val="50000"/>
              </a:spcBef>
            </a:pPr>
            <a:r>
              <a:rPr lang="zh-CN" altLang="en-US" b="1" dirty="0">
                <a:solidFill>
                  <a:srgbClr val="000000"/>
                </a:solidFill>
                <a:latin typeface="Times New Roman" pitchFamily="18" charset="0"/>
                <a:ea typeface="楷体" pitchFamily="49" charset="-122"/>
                <a:sym typeface="Symbol"/>
              </a:rPr>
              <a:t>参考文献： </a:t>
            </a:r>
          </a:p>
          <a:p>
            <a:pPr>
              <a:spcBef>
                <a:spcPct val="50000"/>
              </a:spcBef>
            </a:pPr>
            <a:r>
              <a:rPr lang="en-US" altLang="zh-CN" b="1" dirty="0" err="1">
                <a:solidFill>
                  <a:srgbClr val="000000"/>
                </a:solidFill>
                <a:latin typeface="Times New Roman" pitchFamily="18" charset="0"/>
                <a:ea typeface="楷体" pitchFamily="49" charset="-122"/>
                <a:sym typeface="Symbol"/>
              </a:rPr>
              <a:t>X.W.Zhou</a:t>
            </a:r>
            <a:r>
              <a:rPr lang="zh-CN" altLang="en-US" b="1" dirty="0">
                <a:solidFill>
                  <a:srgbClr val="000000"/>
                </a:solidFill>
                <a:latin typeface="Times New Roman" pitchFamily="18" charset="0"/>
                <a:ea typeface="楷体" pitchFamily="49" charset="-122"/>
                <a:sym typeface="Symbol"/>
              </a:rPr>
              <a:t>，</a:t>
            </a:r>
            <a:r>
              <a:rPr lang="en-US" altLang="zh-CN" b="1" dirty="0" err="1">
                <a:solidFill>
                  <a:srgbClr val="000000"/>
                </a:solidFill>
                <a:latin typeface="Times New Roman" pitchFamily="18" charset="0"/>
                <a:ea typeface="楷体" pitchFamily="49" charset="-122"/>
                <a:sym typeface="Symbol"/>
              </a:rPr>
              <a:t>Acta</a:t>
            </a:r>
            <a:r>
              <a:rPr lang="en-US" altLang="zh-CN" b="1" dirty="0">
                <a:solidFill>
                  <a:srgbClr val="000000"/>
                </a:solidFill>
                <a:latin typeface="Times New Roman" pitchFamily="18" charset="0"/>
                <a:ea typeface="楷体" pitchFamily="49" charset="-122"/>
                <a:sym typeface="Symbol"/>
              </a:rPr>
              <a:t> </a:t>
            </a:r>
            <a:r>
              <a:rPr lang="en-US" altLang="zh-CN" b="1" dirty="0" err="1">
                <a:solidFill>
                  <a:srgbClr val="000000"/>
                </a:solidFill>
                <a:latin typeface="Times New Roman" pitchFamily="18" charset="0"/>
                <a:ea typeface="楷体" pitchFamily="49" charset="-122"/>
                <a:sym typeface="Symbol"/>
              </a:rPr>
              <a:t>Materialia</a:t>
            </a:r>
            <a:r>
              <a:rPr lang="en-US" altLang="zh-CN" b="1" dirty="0">
                <a:solidFill>
                  <a:srgbClr val="000000"/>
                </a:solidFill>
                <a:latin typeface="Times New Roman" pitchFamily="18" charset="0"/>
                <a:ea typeface="楷体" pitchFamily="49" charset="-122"/>
                <a:sym typeface="Symbol"/>
              </a:rPr>
              <a:t> 49(2005)</a:t>
            </a:r>
          </a:p>
        </p:txBody>
      </p:sp>
      <p:sp>
        <p:nvSpPr>
          <p:cNvPr id="12" name="Text Box 8"/>
          <p:cNvSpPr txBox="1">
            <a:spLocks noChangeArrowheads="1"/>
          </p:cNvSpPr>
          <p:nvPr/>
        </p:nvSpPr>
        <p:spPr bwMode="auto">
          <a:xfrm>
            <a:off x="5434013" y="1057275"/>
            <a:ext cx="2667000" cy="369332"/>
          </a:xfrm>
          <a:prstGeom prst="rect">
            <a:avLst/>
          </a:prstGeom>
          <a:noFill/>
          <a:ln w="9525">
            <a:noFill/>
            <a:miter lim="800000"/>
            <a:headEnd/>
            <a:tailEnd/>
          </a:ln>
        </p:spPr>
        <p:txBody>
          <a:bodyPr>
            <a:spAutoFit/>
          </a:bodyPr>
          <a:lstStyle/>
          <a:p>
            <a:pPr>
              <a:spcBef>
                <a:spcPct val="50000"/>
              </a:spcBef>
            </a:pPr>
            <a:r>
              <a:rPr lang="zh-CN" altLang="en-US" b="1" dirty="0">
                <a:solidFill>
                  <a:srgbClr val="000000"/>
                </a:solidFill>
                <a:latin typeface="Times New Roman" pitchFamily="18" charset="0"/>
                <a:ea typeface="楷体" pitchFamily="49" charset="-122"/>
                <a:sym typeface="Symbol"/>
              </a:rPr>
              <a:t>势函数变化曲线</a:t>
            </a:r>
          </a:p>
        </p:txBody>
      </p:sp>
      <p:sp>
        <p:nvSpPr>
          <p:cNvPr id="13" name="Rectangle 9"/>
          <p:cNvSpPr>
            <a:spLocks noChangeArrowheads="1"/>
          </p:cNvSpPr>
          <p:nvPr/>
        </p:nvSpPr>
        <p:spPr bwMode="auto">
          <a:xfrm>
            <a:off x="5864225" y="4111625"/>
            <a:ext cx="2020888" cy="369332"/>
          </a:xfrm>
          <a:prstGeom prst="rect">
            <a:avLst/>
          </a:prstGeom>
          <a:noFill/>
          <a:ln w="9525">
            <a:noFill/>
            <a:miter lim="800000"/>
            <a:headEnd/>
            <a:tailEnd/>
          </a:ln>
        </p:spPr>
        <p:txBody>
          <a:bodyPr>
            <a:spAutoFit/>
          </a:bodyPr>
          <a:lstStyle/>
          <a:p>
            <a:pPr>
              <a:spcBef>
                <a:spcPct val="50000"/>
              </a:spcBef>
            </a:pPr>
            <a:r>
              <a:rPr lang="en-US" altLang="zh-CN" b="1" dirty="0">
                <a:solidFill>
                  <a:srgbClr val="000000"/>
                </a:solidFill>
                <a:latin typeface="Times New Roman" pitchFamily="18" charset="0"/>
                <a:ea typeface="楷体" pitchFamily="49" charset="-122"/>
                <a:sym typeface="Symbol"/>
              </a:rPr>
              <a:t>MC</a:t>
            </a:r>
            <a:r>
              <a:rPr lang="zh-CN" altLang="en-US" b="1" dirty="0">
                <a:solidFill>
                  <a:srgbClr val="000000"/>
                </a:solidFill>
                <a:latin typeface="Times New Roman" pitchFamily="18" charset="0"/>
                <a:ea typeface="楷体" pitchFamily="49" charset="-122"/>
                <a:sym typeface="Symbol"/>
              </a:rPr>
              <a:t>模拟参数</a:t>
            </a:r>
          </a:p>
        </p:txBody>
      </p:sp>
      <p:sp>
        <p:nvSpPr>
          <p:cNvPr id="14" name="Rectangle 4"/>
          <p:cNvSpPr>
            <a:spLocks noChangeArrowheads="1"/>
          </p:cNvSpPr>
          <p:nvPr/>
        </p:nvSpPr>
        <p:spPr bwMode="auto">
          <a:xfrm>
            <a:off x="2057400" y="762000"/>
            <a:ext cx="4945062" cy="461665"/>
          </a:xfrm>
          <a:prstGeom prst="rect">
            <a:avLst/>
          </a:prstGeom>
          <a:noFill/>
          <a:ln w="9525">
            <a:noFill/>
            <a:miter lim="800000"/>
            <a:headEnd/>
            <a:tailEnd/>
          </a:ln>
        </p:spPr>
        <p:txBody>
          <a:bodyPr wrap="square">
            <a:spAutoFit/>
          </a:bodyPr>
          <a:lstStyle/>
          <a:p>
            <a:r>
              <a:rPr lang="en-US" altLang="zh-CN" sz="2400" b="1" dirty="0" smtClean="0">
                <a:solidFill>
                  <a:srgbClr val="FF0000"/>
                </a:solidFill>
                <a:latin typeface="Times New Roman" pitchFamily="18" charset="0"/>
                <a:ea typeface="楷体" pitchFamily="49" charset="-122"/>
                <a:sym typeface="Symbol"/>
              </a:rPr>
              <a:t>MC</a:t>
            </a:r>
            <a:r>
              <a:rPr lang="zh-CN" altLang="en-US" sz="2400" b="1" dirty="0" smtClean="0">
                <a:solidFill>
                  <a:srgbClr val="FF0000"/>
                </a:solidFill>
                <a:latin typeface="Times New Roman" pitchFamily="18" charset="0"/>
                <a:ea typeface="楷体" pitchFamily="49" charset="-122"/>
                <a:sym typeface="Symbol"/>
              </a:rPr>
              <a:t>模拟在原子层面模拟应用</a:t>
            </a:r>
            <a:endParaRPr lang="zh-CN" altLang="en-US" sz="2400" b="1" dirty="0">
              <a:solidFill>
                <a:srgbClr val="FF0000"/>
              </a:solidFill>
              <a:latin typeface="Times New Roman" pitchFamily="18" charset="0"/>
              <a:ea typeface="楷体" pitchFamily="49" charset="-122"/>
              <a:sym typeface="Symbo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500" fill="hold"/>
                                        <p:tgtEl>
                                          <p:spTgt spid="11"/>
                                        </p:tgtEl>
                                        <p:attrNameLst>
                                          <p:attrName>ppt_x</p:attrName>
                                        </p:attrNameLst>
                                      </p:cBhvr>
                                      <p:tavLst>
                                        <p:tav tm="0">
                                          <p:val>
                                            <p:strVal val="#ppt_x"/>
                                          </p:val>
                                        </p:tav>
                                        <p:tav tm="100000">
                                          <p:val>
                                            <p:strVal val="#ppt_x"/>
                                          </p:val>
                                        </p:tav>
                                      </p:tavLst>
                                    </p:anim>
                                    <p:anim calcmode="lin" valueType="num">
                                      <p:cBhvr additive="base">
                                        <p:cTn id="16"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 presetClass="entr" presetSubtype="16"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box(in)">
                                      <p:cBhvr>
                                        <p:cTn id="21" dur="500"/>
                                        <p:tgtEl>
                                          <p:spTgt spid="12"/>
                                        </p:tgtEl>
                                      </p:cBhvr>
                                    </p:animEffect>
                                  </p:childTnLst>
                                </p:cTn>
                              </p:par>
                              <p:par>
                                <p:cTn id="22" presetID="4" presetClass="entr" presetSubtype="16" fill="hold"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box(in)">
                                      <p:cBhvr>
                                        <p:cTn id="24" dur="500"/>
                                        <p:tgtEl>
                                          <p:spTgt spid="10"/>
                                        </p:tgtEl>
                                      </p:cBhvr>
                                    </p:animEffec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13"/>
                                        </p:tgtEl>
                                        <p:attrNameLst>
                                          <p:attrName>style.visibility</p:attrName>
                                        </p:attrNameLst>
                                      </p:cBhvr>
                                      <p:to>
                                        <p:strVal val="visible"/>
                                      </p:to>
                                    </p:set>
                                    <p:anim calcmode="lin" valueType="num">
                                      <p:cBhvr additive="base">
                                        <p:cTn id="29" dur="500" fill="hold"/>
                                        <p:tgtEl>
                                          <p:spTgt spid="13"/>
                                        </p:tgtEl>
                                        <p:attrNameLst>
                                          <p:attrName>ppt_x</p:attrName>
                                        </p:attrNameLst>
                                      </p:cBhvr>
                                      <p:tavLst>
                                        <p:tav tm="0">
                                          <p:val>
                                            <p:strVal val="#ppt_x"/>
                                          </p:val>
                                        </p:tav>
                                        <p:tav tm="100000">
                                          <p:val>
                                            <p:strVal val="#ppt_x"/>
                                          </p:val>
                                        </p:tav>
                                      </p:tavLst>
                                    </p:anim>
                                    <p:anim calcmode="lin" valueType="num">
                                      <p:cBhvr additive="base">
                                        <p:cTn id="30" dur="500" fill="hold"/>
                                        <p:tgtEl>
                                          <p:spTgt spid="13"/>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9"/>
                                        </p:tgtEl>
                                        <p:attrNameLst>
                                          <p:attrName>style.visibility</p:attrName>
                                        </p:attrNameLst>
                                      </p:cBhvr>
                                      <p:to>
                                        <p:strVal val="visible"/>
                                      </p:to>
                                    </p:set>
                                    <p:anim calcmode="lin" valueType="num">
                                      <p:cBhvr additive="base">
                                        <p:cTn id="33" dur="500" fill="hold"/>
                                        <p:tgtEl>
                                          <p:spTgt spid="9"/>
                                        </p:tgtEl>
                                        <p:attrNameLst>
                                          <p:attrName>ppt_x</p:attrName>
                                        </p:attrNameLst>
                                      </p:cBhvr>
                                      <p:tavLst>
                                        <p:tav tm="0">
                                          <p:val>
                                            <p:strVal val="#ppt_x"/>
                                          </p:val>
                                        </p:tav>
                                        <p:tav tm="100000">
                                          <p:val>
                                            <p:strVal val="#ppt_x"/>
                                          </p:val>
                                        </p:tav>
                                      </p:tavLst>
                                    </p:anim>
                                    <p:anim calcmode="lin" valueType="num">
                                      <p:cBhvr additive="base">
                                        <p:cTn id="3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animBg="1"/>
      <p:bldP spid="11" grpId="0"/>
      <p:bldP spid="12" grpId="0"/>
      <p:bldP spid="13" grpId="0"/>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84138" y="6242050"/>
            <a:ext cx="906462" cy="488950"/>
          </a:xfrm>
        </p:spPr>
        <p:txBody>
          <a:bodyPr/>
          <a:lstStyle/>
          <a:p>
            <a:pPr>
              <a:defRPr/>
            </a:pPr>
            <a:fld id="{2EB97F26-A8B8-44D5-B438-A24E3BDCB5E3}" type="slidenum">
              <a:rPr lang="zh-CN" altLang="zh-CN" smtClean="0"/>
              <a:pPr>
                <a:defRPr/>
              </a:pPr>
              <a:t>116</a:t>
            </a:fld>
            <a:endParaRPr lang="zh-CN" altLang="zh-CN" dirty="0"/>
          </a:p>
        </p:txBody>
      </p:sp>
      <p:sp>
        <p:nvSpPr>
          <p:cNvPr id="5" name="Line 5"/>
          <p:cNvSpPr>
            <a:spLocks noChangeShapeType="1"/>
          </p:cNvSpPr>
          <p:nvPr/>
        </p:nvSpPr>
        <p:spPr bwMode="auto">
          <a:xfrm>
            <a:off x="0" y="762000"/>
            <a:ext cx="7916863" cy="0"/>
          </a:xfrm>
          <a:prstGeom prst="line">
            <a:avLst/>
          </a:prstGeom>
          <a:noFill/>
          <a:ln w="12700">
            <a:solidFill>
              <a:srgbClr val="FF9900"/>
            </a:solidFill>
            <a:miter lim="800000"/>
            <a:headEnd/>
            <a:tailEnd/>
          </a:ln>
          <a:effectLst>
            <a:prstShdw prst="shdw17" dist="17961" dir="2700000">
              <a:srgbClr val="995C00"/>
            </a:prstShdw>
          </a:effectLst>
        </p:spPr>
        <p:txBody>
          <a:bodyPr lIns="90000" tIns="46800" rIns="90000" bIns="46800"/>
          <a:lstStyle/>
          <a:p>
            <a:endParaRPr lang="zh-CN" altLang="en-US"/>
          </a:p>
        </p:txBody>
      </p:sp>
      <p:sp>
        <p:nvSpPr>
          <p:cNvPr id="6" name="矩形 9"/>
          <p:cNvSpPr>
            <a:spLocks noChangeArrowheads="1"/>
          </p:cNvSpPr>
          <p:nvPr/>
        </p:nvSpPr>
        <p:spPr bwMode="auto">
          <a:xfrm>
            <a:off x="228600" y="228600"/>
            <a:ext cx="3608680" cy="523220"/>
          </a:xfrm>
          <a:prstGeom prst="rect">
            <a:avLst/>
          </a:prstGeom>
          <a:noFill/>
          <a:ln w="9525">
            <a:noFill/>
            <a:miter lim="800000"/>
            <a:headEnd/>
            <a:tailEnd/>
          </a:ln>
        </p:spPr>
        <p:txBody>
          <a:bodyPr wrap="none">
            <a:spAutoFit/>
          </a:bodyPr>
          <a:lstStyle/>
          <a:p>
            <a:r>
              <a:rPr lang="en-US" altLang="zh-CN" sz="2800" b="1" dirty="0" smtClean="0">
                <a:solidFill>
                  <a:srgbClr val="333300"/>
                </a:solidFill>
                <a:latin typeface="Times New Roman" pitchFamily="18" charset="0"/>
                <a:ea typeface="楷体" pitchFamily="49" charset="-122"/>
              </a:rPr>
              <a:t>2.5 </a:t>
            </a:r>
            <a:r>
              <a:rPr lang="zh-CN" altLang="en-US" sz="2800" b="1" dirty="0">
                <a:solidFill>
                  <a:srgbClr val="333300"/>
                </a:solidFill>
                <a:latin typeface="Times New Roman" pitchFamily="18" charset="0"/>
                <a:ea typeface="楷体" pitchFamily="49" charset="-122"/>
              </a:rPr>
              <a:t>蒙特卡洛</a:t>
            </a:r>
            <a:r>
              <a:rPr lang="zh-CN" altLang="en-US" sz="2800" b="1" dirty="0" smtClean="0">
                <a:solidFill>
                  <a:srgbClr val="333300"/>
                </a:solidFill>
                <a:latin typeface="Times New Roman" pitchFamily="18" charset="0"/>
                <a:ea typeface="楷体" pitchFamily="49" charset="-122"/>
              </a:rPr>
              <a:t>方法应用</a:t>
            </a:r>
            <a:endParaRPr lang="zh-CN" altLang="en-US" sz="2800" dirty="0"/>
          </a:p>
        </p:txBody>
      </p:sp>
      <p:sp>
        <p:nvSpPr>
          <p:cNvPr id="100353" name="AutoShape 1" descr="C:\Users\Liu\AppData\Roaming\Tencent\Users\1071875611\QQ\WinTemp\RichOle\HOJQ{8Y@AHD9`TLXI1%1.jpg"/>
          <p:cNvSpPr>
            <a:spLocks noChangeAspect="1" noChangeArrowheads="1"/>
          </p:cNvSpPr>
          <p:nvPr/>
        </p:nvSpPr>
        <p:spPr bwMode="auto">
          <a:xfrm>
            <a:off x="0" y="0"/>
            <a:ext cx="304800" cy="304800"/>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graphicFrame>
        <p:nvGraphicFramePr>
          <p:cNvPr id="7" name="Object 2"/>
          <p:cNvGraphicFramePr>
            <a:graphicFrameLocks noChangeAspect="1"/>
          </p:cNvGraphicFramePr>
          <p:nvPr/>
        </p:nvGraphicFramePr>
        <p:xfrm>
          <a:off x="34925" y="3068638"/>
          <a:ext cx="3656013" cy="2947987"/>
        </p:xfrm>
        <a:graphic>
          <a:graphicData uri="http://schemas.openxmlformats.org/presentationml/2006/ole">
            <p:oleObj spid="_x0000_s342018" name="Graph" r:id="rId3" imgW="2806560" imgH="2263680" progId="Origin50.Graph">
              <p:embed/>
            </p:oleObj>
          </a:graphicData>
        </a:graphic>
      </p:graphicFrame>
      <p:sp>
        <p:nvSpPr>
          <p:cNvPr id="8" name="Text Box 3"/>
          <p:cNvSpPr txBox="1">
            <a:spLocks noChangeArrowheads="1"/>
          </p:cNvSpPr>
          <p:nvPr/>
        </p:nvSpPr>
        <p:spPr bwMode="auto">
          <a:xfrm>
            <a:off x="1476375" y="3789363"/>
            <a:ext cx="2057400" cy="641350"/>
          </a:xfrm>
          <a:prstGeom prst="rect">
            <a:avLst/>
          </a:prstGeom>
          <a:noFill/>
          <a:ln w="9525">
            <a:noFill/>
            <a:miter lim="800000"/>
            <a:headEnd/>
            <a:tailEnd/>
          </a:ln>
        </p:spPr>
        <p:txBody>
          <a:bodyPr>
            <a:spAutoFit/>
          </a:bodyPr>
          <a:lstStyle/>
          <a:p>
            <a:pPr>
              <a:spcBef>
                <a:spcPct val="50000"/>
              </a:spcBef>
            </a:pPr>
            <a:r>
              <a:rPr lang="zh-CN" altLang="en-US" b="1" dirty="0" smtClean="0">
                <a:solidFill>
                  <a:srgbClr val="000000"/>
                </a:solidFill>
                <a:latin typeface="Times New Roman" pitchFamily="18" charset="0"/>
                <a:ea typeface="楷体" pitchFamily="49" charset="-122"/>
                <a:sym typeface="Symbol"/>
              </a:rPr>
              <a:t>平衡结构平均原子势能约为</a:t>
            </a:r>
            <a:r>
              <a:rPr lang="en-US" altLang="zh-CN" b="1" dirty="0" smtClean="0">
                <a:solidFill>
                  <a:srgbClr val="000000"/>
                </a:solidFill>
                <a:latin typeface="Times New Roman" pitchFamily="18" charset="0"/>
                <a:ea typeface="楷体" pitchFamily="49" charset="-122"/>
                <a:sym typeface="Symbol"/>
              </a:rPr>
              <a:t>3.01eV</a:t>
            </a:r>
          </a:p>
        </p:txBody>
      </p:sp>
      <p:sp>
        <p:nvSpPr>
          <p:cNvPr id="9" name="Text Box 4"/>
          <p:cNvSpPr txBox="1">
            <a:spLocks noChangeArrowheads="1"/>
          </p:cNvSpPr>
          <p:nvPr/>
        </p:nvSpPr>
        <p:spPr bwMode="auto">
          <a:xfrm>
            <a:off x="3492500" y="1057275"/>
            <a:ext cx="1441450" cy="369332"/>
          </a:xfrm>
          <a:prstGeom prst="rect">
            <a:avLst/>
          </a:prstGeom>
          <a:noFill/>
          <a:ln w="9525">
            <a:noFill/>
            <a:miter lim="800000"/>
            <a:headEnd/>
            <a:tailEnd/>
          </a:ln>
        </p:spPr>
        <p:txBody>
          <a:bodyPr>
            <a:spAutoFit/>
          </a:bodyPr>
          <a:lstStyle/>
          <a:p>
            <a:pPr>
              <a:spcBef>
                <a:spcPct val="50000"/>
              </a:spcBef>
            </a:pPr>
            <a:r>
              <a:rPr lang="zh-CN" altLang="en-US" b="1" dirty="0">
                <a:solidFill>
                  <a:srgbClr val="000000"/>
                </a:solidFill>
                <a:latin typeface="Times New Roman" pitchFamily="18" charset="0"/>
                <a:ea typeface="楷体" pitchFamily="49" charset="-122"/>
                <a:sym typeface="Symbol"/>
              </a:rPr>
              <a:t>最终结构</a:t>
            </a:r>
          </a:p>
        </p:txBody>
      </p:sp>
      <p:graphicFrame>
        <p:nvGraphicFramePr>
          <p:cNvPr id="10" name="Object 6"/>
          <p:cNvGraphicFramePr>
            <a:graphicFrameLocks noChangeAspect="1"/>
          </p:cNvGraphicFramePr>
          <p:nvPr/>
        </p:nvGraphicFramePr>
        <p:xfrm>
          <a:off x="3408362" y="3038475"/>
          <a:ext cx="3602038" cy="2982913"/>
        </p:xfrm>
        <a:graphic>
          <a:graphicData uri="http://schemas.openxmlformats.org/presentationml/2006/ole">
            <p:oleObj spid="_x0000_s342019" name="Graph" r:id="rId4" imgW="2767680" imgH="2295360" progId="Origin50.Graph">
              <p:embed/>
            </p:oleObj>
          </a:graphicData>
        </a:graphic>
      </p:graphicFrame>
      <p:pic>
        <p:nvPicPr>
          <p:cNvPr id="11" name="Picture 7"/>
          <p:cNvPicPr>
            <a:picLocks noChangeAspect="1" noChangeArrowheads="1"/>
          </p:cNvPicPr>
          <p:nvPr/>
        </p:nvPicPr>
        <p:blipFill>
          <a:blip r:embed="rId5" cstate="print"/>
          <a:srcRect/>
          <a:stretch>
            <a:fillRect/>
          </a:stretch>
        </p:blipFill>
        <p:spPr bwMode="auto">
          <a:xfrm>
            <a:off x="684213" y="1428750"/>
            <a:ext cx="1755775" cy="1855788"/>
          </a:xfrm>
          <a:prstGeom prst="rect">
            <a:avLst/>
          </a:prstGeom>
          <a:noFill/>
          <a:ln w="9525">
            <a:noFill/>
            <a:miter lim="800000"/>
            <a:headEnd/>
            <a:tailEnd/>
          </a:ln>
        </p:spPr>
      </p:pic>
      <p:sp>
        <p:nvSpPr>
          <p:cNvPr id="12" name="Text Box 8"/>
          <p:cNvSpPr txBox="1">
            <a:spLocks noChangeArrowheads="1"/>
          </p:cNvSpPr>
          <p:nvPr/>
        </p:nvSpPr>
        <p:spPr bwMode="auto">
          <a:xfrm>
            <a:off x="900113" y="1057275"/>
            <a:ext cx="1441450" cy="369332"/>
          </a:xfrm>
          <a:prstGeom prst="rect">
            <a:avLst/>
          </a:prstGeom>
          <a:noFill/>
          <a:ln w="9525">
            <a:noFill/>
            <a:miter lim="800000"/>
            <a:headEnd/>
            <a:tailEnd/>
          </a:ln>
        </p:spPr>
        <p:txBody>
          <a:bodyPr>
            <a:spAutoFit/>
          </a:bodyPr>
          <a:lstStyle/>
          <a:p>
            <a:pPr>
              <a:spcBef>
                <a:spcPct val="50000"/>
              </a:spcBef>
            </a:pPr>
            <a:r>
              <a:rPr lang="zh-CN" altLang="en-US" b="1" dirty="0">
                <a:solidFill>
                  <a:srgbClr val="000000"/>
                </a:solidFill>
                <a:latin typeface="Times New Roman" pitchFamily="18" charset="0"/>
                <a:ea typeface="楷体" pitchFamily="49" charset="-122"/>
                <a:sym typeface="Symbol"/>
              </a:rPr>
              <a:t>初始结构</a:t>
            </a:r>
          </a:p>
        </p:txBody>
      </p:sp>
      <p:sp>
        <p:nvSpPr>
          <p:cNvPr id="13" name="AutoShape 9"/>
          <p:cNvSpPr>
            <a:spLocks noChangeArrowheads="1"/>
          </p:cNvSpPr>
          <p:nvPr/>
        </p:nvSpPr>
        <p:spPr bwMode="auto">
          <a:xfrm>
            <a:off x="2700338" y="1916113"/>
            <a:ext cx="504825" cy="433387"/>
          </a:xfrm>
          <a:prstGeom prst="rightArrow">
            <a:avLst>
              <a:gd name="adj1" fmla="val 50000"/>
              <a:gd name="adj2" fmla="val 29121"/>
            </a:avLst>
          </a:prstGeom>
          <a:solidFill>
            <a:srgbClr val="FF0000"/>
          </a:solidFill>
          <a:ln w="9525">
            <a:solidFill>
              <a:schemeClr val="tx1"/>
            </a:solidFill>
            <a:miter lim="800000"/>
            <a:headEnd/>
            <a:tailEnd/>
          </a:ln>
        </p:spPr>
        <p:txBody>
          <a:bodyPr wrap="none" anchor="ctr"/>
          <a:lstStyle/>
          <a:p>
            <a:endParaRPr lang="zh-CN" altLang="en-US"/>
          </a:p>
        </p:txBody>
      </p:sp>
      <p:sp>
        <p:nvSpPr>
          <p:cNvPr id="14" name="Text Box 10"/>
          <p:cNvSpPr txBox="1">
            <a:spLocks noChangeArrowheads="1"/>
          </p:cNvSpPr>
          <p:nvPr/>
        </p:nvSpPr>
        <p:spPr bwMode="auto">
          <a:xfrm>
            <a:off x="1312863" y="5805488"/>
            <a:ext cx="2971800" cy="369332"/>
          </a:xfrm>
          <a:prstGeom prst="rect">
            <a:avLst/>
          </a:prstGeom>
          <a:noFill/>
          <a:ln w="9525">
            <a:noFill/>
            <a:miter lim="800000"/>
            <a:headEnd/>
            <a:tailEnd/>
          </a:ln>
        </p:spPr>
        <p:txBody>
          <a:bodyPr>
            <a:spAutoFit/>
          </a:bodyPr>
          <a:lstStyle/>
          <a:p>
            <a:pPr>
              <a:spcBef>
                <a:spcPct val="50000"/>
              </a:spcBef>
            </a:pPr>
            <a:r>
              <a:rPr lang="zh-CN" altLang="en-US" b="1" dirty="0" smtClean="0">
                <a:solidFill>
                  <a:srgbClr val="000000"/>
                </a:solidFill>
                <a:latin typeface="Times New Roman" pitchFamily="18" charset="0"/>
                <a:ea typeface="楷体" pitchFamily="49" charset="-122"/>
                <a:sym typeface="Symbol"/>
              </a:rPr>
              <a:t>平均原子势能曲线</a:t>
            </a:r>
          </a:p>
        </p:txBody>
      </p:sp>
      <p:sp>
        <p:nvSpPr>
          <p:cNvPr id="15" name="Text Box 11"/>
          <p:cNvSpPr txBox="1">
            <a:spLocks noChangeArrowheads="1"/>
          </p:cNvSpPr>
          <p:nvPr/>
        </p:nvSpPr>
        <p:spPr bwMode="auto">
          <a:xfrm>
            <a:off x="4211638" y="5840413"/>
            <a:ext cx="2362200" cy="369332"/>
          </a:xfrm>
          <a:prstGeom prst="rect">
            <a:avLst/>
          </a:prstGeom>
          <a:noFill/>
          <a:ln w="9525">
            <a:noFill/>
            <a:miter lim="800000"/>
            <a:headEnd/>
            <a:tailEnd/>
          </a:ln>
        </p:spPr>
        <p:txBody>
          <a:bodyPr>
            <a:spAutoFit/>
          </a:bodyPr>
          <a:lstStyle/>
          <a:p>
            <a:pPr>
              <a:spcBef>
                <a:spcPct val="50000"/>
              </a:spcBef>
            </a:pPr>
            <a:r>
              <a:rPr lang="zh-CN" altLang="en-US" b="1" dirty="0" smtClean="0">
                <a:solidFill>
                  <a:srgbClr val="000000"/>
                </a:solidFill>
                <a:latin typeface="Times New Roman" pitchFamily="18" charset="0"/>
                <a:ea typeface="楷体" pitchFamily="49" charset="-122"/>
                <a:sym typeface="Symbol"/>
              </a:rPr>
              <a:t>原子数分布密度</a:t>
            </a:r>
          </a:p>
        </p:txBody>
      </p:sp>
      <p:pic>
        <p:nvPicPr>
          <p:cNvPr id="16" name="Picture 12" descr="01300000088889120729788761253"/>
          <p:cNvPicPr>
            <a:picLocks noChangeAspect="1" noChangeArrowheads="1"/>
          </p:cNvPicPr>
          <p:nvPr/>
        </p:nvPicPr>
        <p:blipFill>
          <a:blip r:embed="rId6" cstate="print"/>
          <a:srcRect b="4636"/>
          <a:stretch>
            <a:fillRect/>
          </a:stretch>
        </p:blipFill>
        <p:spPr bwMode="auto">
          <a:xfrm>
            <a:off x="6732588" y="1095375"/>
            <a:ext cx="1641475" cy="1828800"/>
          </a:xfrm>
          <a:prstGeom prst="rect">
            <a:avLst/>
          </a:prstGeom>
          <a:noFill/>
          <a:ln w="9525">
            <a:noFill/>
            <a:miter lim="800000"/>
            <a:headEnd/>
            <a:tailEnd/>
          </a:ln>
        </p:spPr>
      </p:pic>
      <p:sp>
        <p:nvSpPr>
          <p:cNvPr id="17" name="Text Box 13"/>
          <p:cNvSpPr txBox="1">
            <a:spLocks noChangeArrowheads="1"/>
          </p:cNvSpPr>
          <p:nvPr/>
        </p:nvSpPr>
        <p:spPr bwMode="auto">
          <a:xfrm>
            <a:off x="6732588" y="3068638"/>
            <a:ext cx="1828800" cy="366712"/>
          </a:xfrm>
          <a:prstGeom prst="rect">
            <a:avLst/>
          </a:prstGeom>
          <a:noFill/>
          <a:ln w="9525">
            <a:noFill/>
            <a:miter lim="800000"/>
            <a:headEnd/>
            <a:tailEnd/>
          </a:ln>
        </p:spPr>
        <p:txBody>
          <a:bodyPr>
            <a:spAutoFit/>
          </a:bodyPr>
          <a:lstStyle/>
          <a:p>
            <a:pPr>
              <a:spcBef>
                <a:spcPct val="50000"/>
              </a:spcBef>
            </a:pPr>
            <a:r>
              <a:rPr lang="zh-CN" altLang="en-US" b="1" dirty="0">
                <a:solidFill>
                  <a:srgbClr val="000000"/>
                </a:solidFill>
                <a:latin typeface="Times New Roman" pitchFamily="18" charset="0"/>
                <a:ea typeface="楷体" pitchFamily="49" charset="-122"/>
                <a:sym typeface="Symbol"/>
              </a:rPr>
              <a:t>正二十面体结构</a:t>
            </a:r>
          </a:p>
        </p:txBody>
      </p:sp>
      <p:pic>
        <p:nvPicPr>
          <p:cNvPr id="18" name="Picture 14"/>
          <p:cNvPicPr>
            <a:picLocks noChangeAspect="1" noChangeArrowheads="1"/>
          </p:cNvPicPr>
          <p:nvPr/>
        </p:nvPicPr>
        <p:blipFill>
          <a:blip r:embed="rId7" cstate="print"/>
          <a:srcRect/>
          <a:stretch>
            <a:fillRect/>
          </a:stretch>
        </p:blipFill>
        <p:spPr bwMode="auto">
          <a:xfrm>
            <a:off x="3203575" y="1484313"/>
            <a:ext cx="1744663" cy="1698625"/>
          </a:xfrm>
          <a:prstGeom prst="rect">
            <a:avLst/>
          </a:prstGeom>
          <a:noFill/>
          <a:ln w="9525">
            <a:noFill/>
            <a:miter lim="800000"/>
            <a:headEnd/>
            <a:tailEnd/>
          </a:ln>
        </p:spPr>
      </p:pic>
      <p:sp>
        <p:nvSpPr>
          <p:cNvPr id="19" name="Text Box 15"/>
          <p:cNvSpPr txBox="1">
            <a:spLocks noChangeArrowheads="1"/>
          </p:cNvSpPr>
          <p:nvPr/>
        </p:nvSpPr>
        <p:spPr bwMode="auto">
          <a:xfrm>
            <a:off x="6515100" y="3702050"/>
            <a:ext cx="2520950" cy="1477328"/>
          </a:xfrm>
          <a:prstGeom prst="rect">
            <a:avLst/>
          </a:prstGeom>
          <a:noFill/>
          <a:ln w="9525">
            <a:noFill/>
            <a:miter lim="800000"/>
            <a:headEnd/>
            <a:tailEnd/>
          </a:ln>
        </p:spPr>
        <p:txBody>
          <a:bodyPr>
            <a:spAutoFit/>
          </a:bodyPr>
          <a:lstStyle/>
          <a:p>
            <a:pPr>
              <a:spcBef>
                <a:spcPct val="50000"/>
              </a:spcBef>
            </a:pPr>
            <a:r>
              <a:rPr lang="zh-CN" altLang="en-US" b="1" dirty="0">
                <a:solidFill>
                  <a:srgbClr val="000000"/>
                </a:solidFill>
                <a:latin typeface="Times New Roman" pitchFamily="18" charset="0"/>
                <a:ea typeface="楷体" pitchFamily="49" charset="-122"/>
                <a:sym typeface="Symbol"/>
              </a:rPr>
              <a:t>具有</a:t>
            </a:r>
            <a:r>
              <a:rPr lang="zh-CN" altLang="en-US" b="1" dirty="0" smtClean="0">
                <a:solidFill>
                  <a:srgbClr val="000000"/>
                </a:solidFill>
                <a:latin typeface="Times New Roman" pitchFamily="18" charset="0"/>
                <a:ea typeface="楷体" pitchFamily="49" charset="-122"/>
                <a:sym typeface="Symbol"/>
              </a:rPr>
              <a:t>幻数</a:t>
            </a:r>
            <a:r>
              <a:rPr lang="en-US" altLang="zh-CN" b="1" dirty="0" smtClean="0">
                <a:solidFill>
                  <a:srgbClr val="000000"/>
                </a:solidFill>
                <a:latin typeface="Times New Roman" pitchFamily="18" charset="0"/>
                <a:ea typeface="楷体" pitchFamily="49" charset="-122"/>
                <a:sym typeface="Symbol"/>
              </a:rPr>
              <a:t>(</a:t>
            </a:r>
            <a:r>
              <a:rPr lang="zh-CN" altLang="en-US" b="1" dirty="0" smtClean="0">
                <a:solidFill>
                  <a:srgbClr val="000000"/>
                </a:solidFill>
                <a:latin typeface="Times New Roman" pitchFamily="18" charset="0"/>
                <a:ea typeface="楷体" pitchFamily="49" charset="-122"/>
                <a:sym typeface="Symbol"/>
              </a:rPr>
              <a:t>如</a:t>
            </a:r>
            <a:r>
              <a:rPr lang="en-US" altLang="zh-CN" b="1" dirty="0">
                <a:solidFill>
                  <a:srgbClr val="000000"/>
                </a:solidFill>
                <a:latin typeface="Times New Roman" pitchFamily="18" charset="0"/>
                <a:ea typeface="楷体" pitchFamily="49" charset="-122"/>
                <a:sym typeface="Symbol"/>
              </a:rPr>
              <a:t>13</a:t>
            </a:r>
            <a:r>
              <a:rPr lang="zh-CN" altLang="en-US" b="1" dirty="0">
                <a:solidFill>
                  <a:srgbClr val="000000"/>
                </a:solidFill>
                <a:latin typeface="Times New Roman" pitchFamily="18" charset="0"/>
                <a:ea typeface="楷体" pitchFamily="49" charset="-122"/>
                <a:sym typeface="Symbol"/>
              </a:rPr>
              <a:t>，</a:t>
            </a:r>
            <a:r>
              <a:rPr lang="en-US" altLang="zh-CN" b="1" dirty="0">
                <a:solidFill>
                  <a:srgbClr val="000000"/>
                </a:solidFill>
                <a:latin typeface="Times New Roman" pitchFamily="18" charset="0"/>
                <a:ea typeface="楷体" pitchFamily="49" charset="-122"/>
                <a:sym typeface="Symbol"/>
              </a:rPr>
              <a:t>55</a:t>
            </a:r>
            <a:r>
              <a:rPr lang="zh-CN" altLang="en-US" b="1" dirty="0">
                <a:solidFill>
                  <a:srgbClr val="000000"/>
                </a:solidFill>
                <a:latin typeface="Times New Roman" pitchFamily="18" charset="0"/>
                <a:ea typeface="楷体" pitchFamily="49" charset="-122"/>
                <a:sym typeface="Symbol"/>
              </a:rPr>
              <a:t>，</a:t>
            </a:r>
            <a:r>
              <a:rPr lang="en-US" altLang="zh-CN" b="1" dirty="0">
                <a:solidFill>
                  <a:srgbClr val="000000"/>
                </a:solidFill>
                <a:latin typeface="Times New Roman" pitchFamily="18" charset="0"/>
                <a:ea typeface="楷体" pitchFamily="49" charset="-122"/>
                <a:sym typeface="Symbol"/>
              </a:rPr>
              <a:t>147</a:t>
            </a:r>
            <a:r>
              <a:rPr lang="en-US" altLang="zh-CN" b="1" dirty="0" smtClean="0">
                <a:solidFill>
                  <a:srgbClr val="000000"/>
                </a:solidFill>
                <a:latin typeface="Times New Roman" pitchFamily="18" charset="0"/>
                <a:ea typeface="楷体" pitchFamily="49" charset="-122"/>
                <a:sym typeface="Symbol"/>
              </a:rPr>
              <a:t>…)</a:t>
            </a:r>
            <a:r>
              <a:rPr lang="zh-CN" altLang="en-US" b="1" dirty="0" smtClean="0">
                <a:solidFill>
                  <a:srgbClr val="000000"/>
                </a:solidFill>
                <a:latin typeface="Times New Roman" pitchFamily="18" charset="0"/>
                <a:ea typeface="楷体" pitchFamily="49" charset="-122"/>
                <a:sym typeface="Symbol"/>
              </a:rPr>
              <a:t>个</a:t>
            </a:r>
            <a:r>
              <a:rPr lang="zh-CN" altLang="en-US" b="1" dirty="0">
                <a:solidFill>
                  <a:srgbClr val="000000"/>
                </a:solidFill>
                <a:latin typeface="Times New Roman" pitchFamily="18" charset="0"/>
                <a:ea typeface="楷体" pitchFamily="49" charset="-122"/>
                <a:sym typeface="Symbol"/>
              </a:rPr>
              <a:t>原子的团簇许多都具有正二十面体的低能结构如</a:t>
            </a:r>
            <a:r>
              <a:rPr lang="en-US" altLang="zh-CN" b="1" dirty="0">
                <a:solidFill>
                  <a:srgbClr val="000000"/>
                </a:solidFill>
                <a:latin typeface="Times New Roman" pitchFamily="18" charset="0"/>
                <a:ea typeface="楷体" pitchFamily="49" charset="-122"/>
                <a:sym typeface="Symbol"/>
              </a:rPr>
              <a:t>Cu</a:t>
            </a:r>
            <a:r>
              <a:rPr lang="zh-CN" altLang="en-US" b="1" dirty="0">
                <a:solidFill>
                  <a:srgbClr val="000000"/>
                </a:solidFill>
                <a:latin typeface="Times New Roman" pitchFamily="18" charset="0"/>
                <a:ea typeface="楷体" pitchFamily="49" charset="-122"/>
                <a:sym typeface="Symbol"/>
              </a:rPr>
              <a:t>，</a:t>
            </a:r>
            <a:r>
              <a:rPr lang="en-US" altLang="zh-CN" b="1" dirty="0">
                <a:solidFill>
                  <a:srgbClr val="000000"/>
                </a:solidFill>
                <a:latin typeface="Times New Roman" pitchFamily="18" charset="0"/>
                <a:ea typeface="楷体" pitchFamily="49" charset="-122"/>
                <a:sym typeface="Symbol"/>
              </a:rPr>
              <a:t>Co</a:t>
            </a:r>
            <a:r>
              <a:rPr lang="zh-CN" altLang="en-US" b="1" dirty="0">
                <a:solidFill>
                  <a:srgbClr val="000000"/>
                </a:solidFill>
                <a:latin typeface="Times New Roman" pitchFamily="18" charset="0"/>
                <a:ea typeface="楷体" pitchFamily="49" charset="-122"/>
                <a:sym typeface="Symbol"/>
              </a:rPr>
              <a:t>，</a:t>
            </a:r>
            <a:r>
              <a:rPr lang="en-US" altLang="zh-CN" b="1" dirty="0">
                <a:solidFill>
                  <a:srgbClr val="000000"/>
                </a:solidFill>
                <a:latin typeface="Times New Roman" pitchFamily="18" charset="0"/>
                <a:ea typeface="楷体" pitchFamily="49" charset="-122"/>
                <a:sym typeface="Symbol"/>
              </a:rPr>
              <a:t>Ni</a:t>
            </a:r>
            <a:r>
              <a:rPr lang="zh-CN" altLang="en-US" b="1" dirty="0">
                <a:solidFill>
                  <a:srgbClr val="000000"/>
                </a:solidFill>
                <a:latin typeface="Times New Roman" pitchFamily="18" charset="0"/>
                <a:ea typeface="楷体" pitchFamily="49" charset="-122"/>
                <a:sym typeface="Symbol"/>
              </a:rPr>
              <a:t>等</a:t>
            </a:r>
          </a:p>
        </p:txBody>
      </p:sp>
      <p:sp>
        <p:nvSpPr>
          <p:cNvPr id="20" name="Rectangle 4"/>
          <p:cNvSpPr>
            <a:spLocks noChangeArrowheads="1"/>
          </p:cNvSpPr>
          <p:nvPr/>
        </p:nvSpPr>
        <p:spPr bwMode="auto">
          <a:xfrm>
            <a:off x="2057400" y="762000"/>
            <a:ext cx="4945062" cy="461665"/>
          </a:xfrm>
          <a:prstGeom prst="rect">
            <a:avLst/>
          </a:prstGeom>
          <a:noFill/>
          <a:ln w="9525">
            <a:noFill/>
            <a:miter lim="800000"/>
            <a:headEnd/>
            <a:tailEnd/>
          </a:ln>
        </p:spPr>
        <p:txBody>
          <a:bodyPr wrap="square">
            <a:spAutoFit/>
          </a:bodyPr>
          <a:lstStyle/>
          <a:p>
            <a:r>
              <a:rPr lang="en-US" altLang="zh-CN" sz="2400" b="1" dirty="0" smtClean="0">
                <a:solidFill>
                  <a:srgbClr val="FF0000"/>
                </a:solidFill>
                <a:latin typeface="Times New Roman" pitchFamily="18" charset="0"/>
                <a:ea typeface="楷体" pitchFamily="49" charset="-122"/>
                <a:sym typeface="Symbol"/>
              </a:rPr>
              <a:t>MC</a:t>
            </a:r>
            <a:r>
              <a:rPr lang="zh-CN" altLang="en-US" sz="2400" b="1" dirty="0" smtClean="0">
                <a:solidFill>
                  <a:srgbClr val="FF0000"/>
                </a:solidFill>
                <a:latin typeface="Times New Roman" pitchFamily="18" charset="0"/>
                <a:ea typeface="楷体" pitchFamily="49" charset="-122"/>
                <a:sym typeface="Symbol"/>
              </a:rPr>
              <a:t>模拟在原子层面模拟应用</a:t>
            </a:r>
            <a:endParaRPr lang="zh-CN" altLang="en-US" sz="2400" b="1" dirty="0">
              <a:solidFill>
                <a:srgbClr val="FF0000"/>
              </a:solidFill>
              <a:latin typeface="Times New Roman" pitchFamily="18" charset="0"/>
              <a:ea typeface="楷体" pitchFamily="49" charset="-122"/>
              <a:sym typeface="Symbo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ox(in)">
                                      <p:cBhvr>
                                        <p:cTn id="7" dur="500"/>
                                        <p:tgtEl>
                                          <p:spTgt spid="12"/>
                                        </p:tgtEl>
                                      </p:cBhvr>
                                    </p:animEffect>
                                  </p:childTnLst>
                                </p:cTn>
                              </p:par>
                              <p:par>
                                <p:cTn id="8" presetID="4" presetClass="entr" presetSubtype="16"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box(in)">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4" presetClass="entr" presetSubtype="16"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box(in)">
                                      <p:cBhvr>
                                        <p:cTn id="15" dur="500"/>
                                        <p:tgtEl>
                                          <p:spTgt spid="13"/>
                                        </p:tgtEl>
                                      </p:cBhvr>
                                    </p:animEffect>
                                  </p:childTnLst>
                                </p:cTn>
                              </p:par>
                              <p:par>
                                <p:cTn id="16" presetID="4" presetClass="entr" presetSubtype="16"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box(in)">
                                      <p:cBhvr>
                                        <p:cTn id="18" dur="500"/>
                                        <p:tgtEl>
                                          <p:spTgt spid="9"/>
                                        </p:tgtEl>
                                      </p:cBhvr>
                                    </p:animEffect>
                                  </p:childTnLst>
                                </p:cTn>
                              </p:par>
                              <p:par>
                                <p:cTn id="19" presetID="4" presetClass="entr" presetSubtype="16" fill="hold" nodeType="with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box(in)">
                                      <p:cBhvr>
                                        <p:cTn id="21" dur="500"/>
                                        <p:tgtEl>
                                          <p:spTgt spid="18"/>
                                        </p:tgtEl>
                                      </p:cBhvr>
                                    </p:animEffect>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nodeType="clickEffect">
                                  <p:stCondLst>
                                    <p:cond delay="0"/>
                                  </p:stCondLst>
                                  <p:childTnLst>
                                    <p:set>
                                      <p:cBhvr>
                                        <p:cTn id="25" dur="1" fill="hold">
                                          <p:stCondLst>
                                            <p:cond delay="0"/>
                                          </p:stCondLst>
                                        </p:cTn>
                                        <p:tgtEl>
                                          <p:spTgt spid="16"/>
                                        </p:tgtEl>
                                        <p:attrNameLst>
                                          <p:attrName>style.visibility</p:attrName>
                                        </p:attrNameLst>
                                      </p:cBhvr>
                                      <p:to>
                                        <p:strVal val="visible"/>
                                      </p:to>
                                    </p:set>
                                    <p:anim calcmode="lin" valueType="num">
                                      <p:cBhvr additive="base">
                                        <p:cTn id="26" dur="500" fill="hold"/>
                                        <p:tgtEl>
                                          <p:spTgt spid="16"/>
                                        </p:tgtEl>
                                        <p:attrNameLst>
                                          <p:attrName>ppt_x</p:attrName>
                                        </p:attrNameLst>
                                      </p:cBhvr>
                                      <p:tavLst>
                                        <p:tav tm="0">
                                          <p:val>
                                            <p:strVal val="#ppt_x"/>
                                          </p:val>
                                        </p:tav>
                                        <p:tav tm="100000">
                                          <p:val>
                                            <p:strVal val="#ppt_x"/>
                                          </p:val>
                                        </p:tav>
                                      </p:tavLst>
                                    </p:anim>
                                    <p:anim calcmode="lin" valueType="num">
                                      <p:cBhvr additive="base">
                                        <p:cTn id="27" dur="500" fill="hold"/>
                                        <p:tgtEl>
                                          <p:spTgt spid="16"/>
                                        </p:tgtEl>
                                        <p:attrNameLst>
                                          <p:attrName>ppt_y</p:attrName>
                                        </p:attrNameLst>
                                      </p:cBhvr>
                                      <p:tavLst>
                                        <p:tav tm="0">
                                          <p:val>
                                            <p:strVal val="1+#ppt_h/2"/>
                                          </p:val>
                                        </p:tav>
                                        <p:tav tm="100000">
                                          <p:val>
                                            <p:strVal val="#ppt_y"/>
                                          </p:val>
                                        </p:tav>
                                      </p:tavLst>
                                    </p:anim>
                                  </p:childTnLst>
                                </p:cTn>
                              </p:par>
                              <p:par>
                                <p:cTn id="28" presetID="2" presetClass="entr" presetSubtype="4" fill="hold" grpId="0" nodeType="withEffect">
                                  <p:stCondLst>
                                    <p:cond delay="0"/>
                                  </p:stCondLst>
                                  <p:childTnLst>
                                    <p:set>
                                      <p:cBhvr>
                                        <p:cTn id="29" dur="1" fill="hold">
                                          <p:stCondLst>
                                            <p:cond delay="0"/>
                                          </p:stCondLst>
                                        </p:cTn>
                                        <p:tgtEl>
                                          <p:spTgt spid="17"/>
                                        </p:tgtEl>
                                        <p:attrNameLst>
                                          <p:attrName>style.visibility</p:attrName>
                                        </p:attrNameLst>
                                      </p:cBhvr>
                                      <p:to>
                                        <p:strVal val="visible"/>
                                      </p:to>
                                    </p:set>
                                    <p:anim calcmode="lin" valueType="num">
                                      <p:cBhvr additive="base">
                                        <p:cTn id="30" dur="500" fill="hold"/>
                                        <p:tgtEl>
                                          <p:spTgt spid="17"/>
                                        </p:tgtEl>
                                        <p:attrNameLst>
                                          <p:attrName>ppt_x</p:attrName>
                                        </p:attrNameLst>
                                      </p:cBhvr>
                                      <p:tavLst>
                                        <p:tav tm="0">
                                          <p:val>
                                            <p:strVal val="#ppt_x"/>
                                          </p:val>
                                        </p:tav>
                                        <p:tav tm="100000">
                                          <p:val>
                                            <p:strVal val="#ppt_x"/>
                                          </p:val>
                                        </p:tav>
                                      </p:tavLst>
                                    </p:anim>
                                    <p:anim calcmode="lin" valueType="num">
                                      <p:cBhvr additive="base">
                                        <p:cTn id="31" dur="500" fill="hold"/>
                                        <p:tgtEl>
                                          <p:spTgt spid="17"/>
                                        </p:tgtEl>
                                        <p:attrNameLst>
                                          <p:attrName>ppt_y</p:attrName>
                                        </p:attrNameLst>
                                      </p:cBhvr>
                                      <p:tavLst>
                                        <p:tav tm="0">
                                          <p:val>
                                            <p:strVal val="1+#ppt_h/2"/>
                                          </p:val>
                                        </p:tav>
                                        <p:tav tm="100000">
                                          <p:val>
                                            <p:strVal val="#ppt_y"/>
                                          </p:val>
                                        </p:tav>
                                      </p:tavLst>
                                    </p:anim>
                                  </p:childTnLst>
                                </p:cTn>
                              </p:par>
                              <p:par>
                                <p:cTn id="32" presetID="2" presetClass="entr" presetSubtype="4" fill="hold" grpId="0" nodeType="withEffect">
                                  <p:stCondLst>
                                    <p:cond delay="0"/>
                                  </p:stCondLst>
                                  <p:childTnLst>
                                    <p:set>
                                      <p:cBhvr>
                                        <p:cTn id="33" dur="1" fill="hold">
                                          <p:stCondLst>
                                            <p:cond delay="0"/>
                                          </p:stCondLst>
                                        </p:cTn>
                                        <p:tgtEl>
                                          <p:spTgt spid="19"/>
                                        </p:tgtEl>
                                        <p:attrNameLst>
                                          <p:attrName>style.visibility</p:attrName>
                                        </p:attrNameLst>
                                      </p:cBhvr>
                                      <p:to>
                                        <p:strVal val="visible"/>
                                      </p:to>
                                    </p:set>
                                    <p:anim calcmode="lin" valueType="num">
                                      <p:cBhvr additive="base">
                                        <p:cTn id="34" dur="500" fill="hold"/>
                                        <p:tgtEl>
                                          <p:spTgt spid="19"/>
                                        </p:tgtEl>
                                        <p:attrNameLst>
                                          <p:attrName>ppt_x</p:attrName>
                                        </p:attrNameLst>
                                      </p:cBhvr>
                                      <p:tavLst>
                                        <p:tav tm="0">
                                          <p:val>
                                            <p:strVal val="#ppt_x"/>
                                          </p:val>
                                        </p:tav>
                                        <p:tav tm="100000">
                                          <p:val>
                                            <p:strVal val="#ppt_x"/>
                                          </p:val>
                                        </p:tav>
                                      </p:tavLst>
                                    </p:anim>
                                    <p:anim calcmode="lin" valueType="num">
                                      <p:cBhvr additive="base">
                                        <p:cTn id="35"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2" presetClass="entr" presetSubtype="4" fill="hold" nodeType="clickEffect">
                                  <p:stCondLst>
                                    <p:cond delay="0"/>
                                  </p:stCondLst>
                                  <p:childTnLst>
                                    <p:set>
                                      <p:cBhvr>
                                        <p:cTn id="39" dur="1" fill="hold">
                                          <p:stCondLst>
                                            <p:cond delay="0"/>
                                          </p:stCondLst>
                                        </p:cTn>
                                        <p:tgtEl>
                                          <p:spTgt spid="7"/>
                                        </p:tgtEl>
                                        <p:attrNameLst>
                                          <p:attrName>style.visibility</p:attrName>
                                        </p:attrNameLst>
                                      </p:cBhvr>
                                      <p:to>
                                        <p:strVal val="visible"/>
                                      </p:to>
                                    </p:set>
                                    <p:anim calcmode="lin" valueType="num">
                                      <p:cBhvr additive="base">
                                        <p:cTn id="40" dur="500" fill="hold"/>
                                        <p:tgtEl>
                                          <p:spTgt spid="7"/>
                                        </p:tgtEl>
                                        <p:attrNameLst>
                                          <p:attrName>ppt_x</p:attrName>
                                        </p:attrNameLst>
                                      </p:cBhvr>
                                      <p:tavLst>
                                        <p:tav tm="0">
                                          <p:val>
                                            <p:strVal val="#ppt_x"/>
                                          </p:val>
                                        </p:tav>
                                        <p:tav tm="100000">
                                          <p:val>
                                            <p:strVal val="#ppt_x"/>
                                          </p:val>
                                        </p:tav>
                                      </p:tavLst>
                                    </p:anim>
                                    <p:anim calcmode="lin" valueType="num">
                                      <p:cBhvr additive="base">
                                        <p:cTn id="41" dur="500" fill="hold"/>
                                        <p:tgtEl>
                                          <p:spTgt spid="7"/>
                                        </p:tgtEl>
                                        <p:attrNameLst>
                                          <p:attrName>ppt_y</p:attrName>
                                        </p:attrNameLst>
                                      </p:cBhvr>
                                      <p:tavLst>
                                        <p:tav tm="0">
                                          <p:val>
                                            <p:strVal val="1+#ppt_h/2"/>
                                          </p:val>
                                        </p:tav>
                                        <p:tav tm="100000">
                                          <p:val>
                                            <p:strVal val="#ppt_y"/>
                                          </p:val>
                                        </p:tav>
                                      </p:tavLst>
                                    </p:anim>
                                  </p:childTnLst>
                                </p:cTn>
                              </p:par>
                              <p:par>
                                <p:cTn id="42" presetID="2" presetClass="entr" presetSubtype="4" fill="hold" grpId="0" nodeType="withEffect">
                                  <p:stCondLst>
                                    <p:cond delay="0"/>
                                  </p:stCondLst>
                                  <p:childTnLst>
                                    <p:set>
                                      <p:cBhvr>
                                        <p:cTn id="43" dur="1" fill="hold">
                                          <p:stCondLst>
                                            <p:cond delay="0"/>
                                          </p:stCondLst>
                                        </p:cTn>
                                        <p:tgtEl>
                                          <p:spTgt spid="14"/>
                                        </p:tgtEl>
                                        <p:attrNameLst>
                                          <p:attrName>style.visibility</p:attrName>
                                        </p:attrNameLst>
                                      </p:cBhvr>
                                      <p:to>
                                        <p:strVal val="visible"/>
                                      </p:to>
                                    </p:set>
                                    <p:anim calcmode="lin" valueType="num">
                                      <p:cBhvr additive="base">
                                        <p:cTn id="44" dur="500" fill="hold"/>
                                        <p:tgtEl>
                                          <p:spTgt spid="14"/>
                                        </p:tgtEl>
                                        <p:attrNameLst>
                                          <p:attrName>ppt_x</p:attrName>
                                        </p:attrNameLst>
                                      </p:cBhvr>
                                      <p:tavLst>
                                        <p:tav tm="0">
                                          <p:val>
                                            <p:strVal val="#ppt_x"/>
                                          </p:val>
                                        </p:tav>
                                        <p:tav tm="100000">
                                          <p:val>
                                            <p:strVal val="#ppt_x"/>
                                          </p:val>
                                        </p:tav>
                                      </p:tavLst>
                                    </p:anim>
                                    <p:anim calcmode="lin" valueType="num">
                                      <p:cBhvr additive="base">
                                        <p:cTn id="45"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8"/>
                                        </p:tgtEl>
                                        <p:attrNameLst>
                                          <p:attrName>style.visibility</p:attrName>
                                        </p:attrNameLst>
                                      </p:cBhvr>
                                      <p:to>
                                        <p:strVal val="visible"/>
                                      </p:to>
                                    </p:set>
                                    <p:animEffect transition="in" filter="fade">
                                      <p:cBhvr>
                                        <p:cTn id="50" dur="2000"/>
                                        <p:tgtEl>
                                          <p:spTgt spid="8"/>
                                        </p:tgtEl>
                                      </p:cBhvr>
                                    </p:animEffect>
                                  </p:childTnLst>
                                </p:cTn>
                              </p:par>
                            </p:childTnLst>
                          </p:cTn>
                        </p:par>
                      </p:childTnLst>
                    </p:cTn>
                  </p:par>
                  <p:par>
                    <p:cTn id="51" fill="hold">
                      <p:stCondLst>
                        <p:cond delay="indefinite"/>
                      </p:stCondLst>
                      <p:childTnLst>
                        <p:par>
                          <p:cTn id="52" fill="hold">
                            <p:stCondLst>
                              <p:cond delay="0"/>
                            </p:stCondLst>
                            <p:childTnLst>
                              <p:par>
                                <p:cTn id="53" presetID="4" presetClass="entr" presetSubtype="16" fill="hold" nodeType="clickEffect">
                                  <p:stCondLst>
                                    <p:cond delay="0"/>
                                  </p:stCondLst>
                                  <p:childTnLst>
                                    <p:set>
                                      <p:cBhvr>
                                        <p:cTn id="54" dur="1" fill="hold">
                                          <p:stCondLst>
                                            <p:cond delay="0"/>
                                          </p:stCondLst>
                                        </p:cTn>
                                        <p:tgtEl>
                                          <p:spTgt spid="10"/>
                                        </p:tgtEl>
                                        <p:attrNameLst>
                                          <p:attrName>style.visibility</p:attrName>
                                        </p:attrNameLst>
                                      </p:cBhvr>
                                      <p:to>
                                        <p:strVal val="visible"/>
                                      </p:to>
                                    </p:set>
                                    <p:animEffect transition="in" filter="box(in)">
                                      <p:cBhvr>
                                        <p:cTn id="55" dur="500"/>
                                        <p:tgtEl>
                                          <p:spTgt spid="10"/>
                                        </p:tgtEl>
                                      </p:cBhvr>
                                    </p:animEffect>
                                  </p:childTnLst>
                                </p:cTn>
                              </p:par>
                              <p:par>
                                <p:cTn id="56" presetID="4" presetClass="entr" presetSubtype="16" fill="hold" grpId="0" nodeType="withEffect">
                                  <p:stCondLst>
                                    <p:cond delay="0"/>
                                  </p:stCondLst>
                                  <p:childTnLst>
                                    <p:set>
                                      <p:cBhvr>
                                        <p:cTn id="57" dur="1" fill="hold">
                                          <p:stCondLst>
                                            <p:cond delay="0"/>
                                          </p:stCondLst>
                                        </p:cTn>
                                        <p:tgtEl>
                                          <p:spTgt spid="15"/>
                                        </p:tgtEl>
                                        <p:attrNameLst>
                                          <p:attrName>style.visibility</p:attrName>
                                        </p:attrNameLst>
                                      </p:cBhvr>
                                      <p:to>
                                        <p:strVal val="visible"/>
                                      </p:to>
                                    </p:set>
                                    <p:animEffect transition="in" filter="box(in)">
                                      <p:cBhvr>
                                        <p:cTn id="58"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2" grpId="0"/>
      <p:bldP spid="13" grpId="0" animBg="1"/>
      <p:bldP spid="14" grpId="0"/>
      <p:bldP spid="15" grpId="0"/>
      <p:bldP spid="17" grpId="0"/>
      <p:bldP spid="19" grpId="0"/>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84138" y="6242050"/>
            <a:ext cx="906462" cy="488950"/>
          </a:xfrm>
        </p:spPr>
        <p:txBody>
          <a:bodyPr/>
          <a:lstStyle/>
          <a:p>
            <a:pPr>
              <a:defRPr/>
            </a:pPr>
            <a:fld id="{2EB97F26-A8B8-44D5-B438-A24E3BDCB5E3}" type="slidenum">
              <a:rPr lang="zh-CN" altLang="zh-CN" smtClean="0"/>
              <a:pPr>
                <a:defRPr/>
              </a:pPr>
              <a:t>117</a:t>
            </a:fld>
            <a:endParaRPr lang="zh-CN" altLang="zh-CN" dirty="0"/>
          </a:p>
        </p:txBody>
      </p:sp>
      <p:sp>
        <p:nvSpPr>
          <p:cNvPr id="5" name="Line 5"/>
          <p:cNvSpPr>
            <a:spLocks noChangeShapeType="1"/>
          </p:cNvSpPr>
          <p:nvPr/>
        </p:nvSpPr>
        <p:spPr bwMode="auto">
          <a:xfrm>
            <a:off x="0" y="762000"/>
            <a:ext cx="7916863" cy="0"/>
          </a:xfrm>
          <a:prstGeom prst="line">
            <a:avLst/>
          </a:prstGeom>
          <a:noFill/>
          <a:ln w="12700">
            <a:solidFill>
              <a:srgbClr val="FF9900"/>
            </a:solidFill>
            <a:miter lim="800000"/>
            <a:headEnd/>
            <a:tailEnd/>
          </a:ln>
          <a:effectLst>
            <a:prstShdw prst="shdw17" dist="17961" dir="2700000">
              <a:srgbClr val="995C00"/>
            </a:prstShdw>
          </a:effectLst>
        </p:spPr>
        <p:txBody>
          <a:bodyPr lIns="90000" tIns="46800" rIns="90000" bIns="46800"/>
          <a:lstStyle/>
          <a:p>
            <a:endParaRPr lang="zh-CN" altLang="en-US"/>
          </a:p>
        </p:txBody>
      </p:sp>
      <p:sp>
        <p:nvSpPr>
          <p:cNvPr id="6" name="矩形 9"/>
          <p:cNvSpPr>
            <a:spLocks noChangeArrowheads="1"/>
          </p:cNvSpPr>
          <p:nvPr/>
        </p:nvSpPr>
        <p:spPr bwMode="auto">
          <a:xfrm>
            <a:off x="228600" y="228600"/>
            <a:ext cx="3608680" cy="523220"/>
          </a:xfrm>
          <a:prstGeom prst="rect">
            <a:avLst/>
          </a:prstGeom>
          <a:noFill/>
          <a:ln w="9525">
            <a:noFill/>
            <a:miter lim="800000"/>
            <a:headEnd/>
            <a:tailEnd/>
          </a:ln>
        </p:spPr>
        <p:txBody>
          <a:bodyPr wrap="none">
            <a:spAutoFit/>
          </a:bodyPr>
          <a:lstStyle/>
          <a:p>
            <a:r>
              <a:rPr lang="en-US" altLang="zh-CN" sz="2800" b="1" dirty="0" smtClean="0">
                <a:solidFill>
                  <a:srgbClr val="333300"/>
                </a:solidFill>
                <a:latin typeface="Times New Roman" pitchFamily="18" charset="0"/>
                <a:ea typeface="楷体" pitchFamily="49" charset="-122"/>
              </a:rPr>
              <a:t>2.5 </a:t>
            </a:r>
            <a:r>
              <a:rPr lang="zh-CN" altLang="en-US" sz="2800" b="1" dirty="0">
                <a:solidFill>
                  <a:srgbClr val="333300"/>
                </a:solidFill>
                <a:latin typeface="Times New Roman" pitchFamily="18" charset="0"/>
                <a:ea typeface="楷体" pitchFamily="49" charset="-122"/>
              </a:rPr>
              <a:t>蒙特卡洛</a:t>
            </a:r>
            <a:r>
              <a:rPr lang="zh-CN" altLang="en-US" sz="2800" b="1" dirty="0" smtClean="0">
                <a:solidFill>
                  <a:srgbClr val="333300"/>
                </a:solidFill>
                <a:latin typeface="Times New Roman" pitchFamily="18" charset="0"/>
                <a:ea typeface="楷体" pitchFamily="49" charset="-122"/>
              </a:rPr>
              <a:t>方法应用</a:t>
            </a:r>
            <a:endParaRPr lang="zh-CN" altLang="en-US" sz="2800" dirty="0"/>
          </a:p>
        </p:txBody>
      </p:sp>
      <p:sp>
        <p:nvSpPr>
          <p:cNvPr id="100353" name="AutoShape 1" descr="C:\Users\Liu\AppData\Roaming\Tencent\Users\1071875611\QQ\WinTemp\RichOle\HOJQ{8Y@AHD9`TLXI1%1.jpg"/>
          <p:cNvSpPr>
            <a:spLocks noChangeAspect="1" noChangeArrowheads="1"/>
          </p:cNvSpPr>
          <p:nvPr/>
        </p:nvSpPr>
        <p:spPr bwMode="auto">
          <a:xfrm>
            <a:off x="0" y="0"/>
            <a:ext cx="304800" cy="304800"/>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graphicFrame>
        <p:nvGraphicFramePr>
          <p:cNvPr id="7" name="Object 2"/>
          <p:cNvGraphicFramePr>
            <a:graphicFrameLocks noChangeAspect="1"/>
          </p:cNvGraphicFramePr>
          <p:nvPr/>
        </p:nvGraphicFramePr>
        <p:xfrm>
          <a:off x="4932363" y="2852738"/>
          <a:ext cx="3667125" cy="3051175"/>
        </p:xfrm>
        <a:graphic>
          <a:graphicData uri="http://schemas.openxmlformats.org/presentationml/2006/ole">
            <p:oleObj spid="_x0000_s343042" name="Graph" r:id="rId3" imgW="2819520" imgH="2338560" progId="Origin50.Graph">
              <p:embed/>
            </p:oleObj>
          </a:graphicData>
        </a:graphic>
      </p:graphicFrame>
      <p:graphicFrame>
        <p:nvGraphicFramePr>
          <p:cNvPr id="8" name="Object 4"/>
          <p:cNvGraphicFramePr>
            <a:graphicFrameLocks noChangeAspect="1"/>
          </p:cNvGraphicFramePr>
          <p:nvPr/>
        </p:nvGraphicFramePr>
        <p:xfrm>
          <a:off x="755650" y="2852738"/>
          <a:ext cx="3973513" cy="3054350"/>
        </p:xfrm>
        <a:graphic>
          <a:graphicData uri="http://schemas.openxmlformats.org/presentationml/2006/ole">
            <p:oleObj spid="_x0000_s343043" name="Graph" r:id="rId4" imgW="3057120" imgH="2350080" progId="Origin50.Graph">
              <p:embed/>
            </p:oleObj>
          </a:graphicData>
        </a:graphic>
      </p:graphicFrame>
      <p:pic>
        <p:nvPicPr>
          <p:cNvPr id="9" name="Picture 5"/>
          <p:cNvPicPr>
            <a:picLocks noChangeAspect="1" noChangeArrowheads="1"/>
          </p:cNvPicPr>
          <p:nvPr/>
        </p:nvPicPr>
        <p:blipFill>
          <a:blip r:embed="rId5" cstate="print"/>
          <a:srcRect/>
          <a:stretch>
            <a:fillRect/>
          </a:stretch>
        </p:blipFill>
        <p:spPr bwMode="auto">
          <a:xfrm>
            <a:off x="1558925" y="1484313"/>
            <a:ext cx="2005013" cy="1833562"/>
          </a:xfrm>
          <a:prstGeom prst="rect">
            <a:avLst/>
          </a:prstGeom>
          <a:noFill/>
          <a:ln w="9525">
            <a:noFill/>
            <a:miter lim="800000"/>
            <a:headEnd/>
            <a:tailEnd/>
          </a:ln>
        </p:spPr>
      </p:pic>
      <p:sp>
        <p:nvSpPr>
          <p:cNvPr id="10" name="AutoShape 6"/>
          <p:cNvSpPr>
            <a:spLocks noChangeArrowheads="1"/>
          </p:cNvSpPr>
          <p:nvPr/>
        </p:nvSpPr>
        <p:spPr bwMode="auto">
          <a:xfrm>
            <a:off x="4211638" y="2132013"/>
            <a:ext cx="936625" cy="720725"/>
          </a:xfrm>
          <a:prstGeom prst="rightArrow">
            <a:avLst>
              <a:gd name="adj1" fmla="val 50000"/>
              <a:gd name="adj2" fmla="val 32489"/>
            </a:avLst>
          </a:prstGeom>
          <a:solidFill>
            <a:srgbClr val="FF0000"/>
          </a:solidFill>
          <a:ln w="9525">
            <a:solidFill>
              <a:schemeClr val="tx1"/>
            </a:solidFill>
            <a:miter lim="800000"/>
            <a:headEnd/>
            <a:tailEnd/>
          </a:ln>
        </p:spPr>
        <p:txBody>
          <a:bodyPr wrap="none" anchor="ctr"/>
          <a:lstStyle/>
          <a:p>
            <a:endParaRPr lang="zh-CN" altLang="en-US"/>
          </a:p>
        </p:txBody>
      </p:sp>
      <p:sp>
        <p:nvSpPr>
          <p:cNvPr id="11" name="Text Box 7"/>
          <p:cNvSpPr txBox="1">
            <a:spLocks noChangeArrowheads="1"/>
          </p:cNvSpPr>
          <p:nvPr/>
        </p:nvSpPr>
        <p:spPr bwMode="auto">
          <a:xfrm>
            <a:off x="1690688" y="1057275"/>
            <a:ext cx="1441450" cy="369332"/>
          </a:xfrm>
          <a:prstGeom prst="rect">
            <a:avLst/>
          </a:prstGeom>
          <a:noFill/>
          <a:ln w="9525">
            <a:noFill/>
            <a:miter lim="800000"/>
            <a:headEnd/>
            <a:tailEnd/>
          </a:ln>
        </p:spPr>
        <p:txBody>
          <a:bodyPr>
            <a:spAutoFit/>
          </a:bodyPr>
          <a:lstStyle/>
          <a:p>
            <a:pPr>
              <a:spcBef>
                <a:spcPct val="50000"/>
              </a:spcBef>
            </a:pPr>
            <a:r>
              <a:rPr lang="zh-CN" altLang="en-US" b="1" dirty="0">
                <a:solidFill>
                  <a:srgbClr val="000000"/>
                </a:solidFill>
                <a:latin typeface="Times New Roman" pitchFamily="18" charset="0"/>
                <a:ea typeface="楷体" pitchFamily="49" charset="-122"/>
                <a:sym typeface="Symbol"/>
              </a:rPr>
              <a:t>初始结构</a:t>
            </a:r>
          </a:p>
        </p:txBody>
      </p:sp>
      <p:sp>
        <p:nvSpPr>
          <p:cNvPr id="12" name="Text Box 8"/>
          <p:cNvSpPr txBox="1">
            <a:spLocks noChangeArrowheads="1"/>
          </p:cNvSpPr>
          <p:nvPr/>
        </p:nvSpPr>
        <p:spPr bwMode="auto">
          <a:xfrm>
            <a:off x="6010275" y="1052513"/>
            <a:ext cx="1441450" cy="369332"/>
          </a:xfrm>
          <a:prstGeom prst="rect">
            <a:avLst/>
          </a:prstGeom>
          <a:noFill/>
          <a:ln w="9525">
            <a:noFill/>
            <a:miter lim="800000"/>
            <a:headEnd/>
            <a:tailEnd/>
          </a:ln>
        </p:spPr>
        <p:txBody>
          <a:bodyPr>
            <a:spAutoFit/>
          </a:bodyPr>
          <a:lstStyle/>
          <a:p>
            <a:pPr>
              <a:spcBef>
                <a:spcPct val="50000"/>
              </a:spcBef>
            </a:pPr>
            <a:r>
              <a:rPr lang="zh-CN" altLang="en-US" b="1" dirty="0">
                <a:solidFill>
                  <a:srgbClr val="000000"/>
                </a:solidFill>
                <a:latin typeface="Times New Roman" pitchFamily="18" charset="0"/>
                <a:ea typeface="楷体" pitchFamily="49" charset="-122"/>
                <a:sym typeface="Symbol"/>
              </a:rPr>
              <a:t>最终结构</a:t>
            </a:r>
          </a:p>
        </p:txBody>
      </p:sp>
      <p:sp>
        <p:nvSpPr>
          <p:cNvPr id="13" name="Text Box 9"/>
          <p:cNvSpPr txBox="1">
            <a:spLocks noChangeArrowheads="1"/>
          </p:cNvSpPr>
          <p:nvPr/>
        </p:nvSpPr>
        <p:spPr bwMode="auto">
          <a:xfrm>
            <a:off x="1808163" y="5734050"/>
            <a:ext cx="2332037" cy="369332"/>
          </a:xfrm>
          <a:prstGeom prst="rect">
            <a:avLst/>
          </a:prstGeom>
          <a:noFill/>
          <a:ln w="9525">
            <a:noFill/>
            <a:miter lim="800000"/>
            <a:headEnd/>
            <a:tailEnd/>
          </a:ln>
        </p:spPr>
        <p:txBody>
          <a:bodyPr>
            <a:spAutoFit/>
          </a:bodyPr>
          <a:lstStyle/>
          <a:p>
            <a:pPr>
              <a:spcBef>
                <a:spcPct val="50000"/>
              </a:spcBef>
            </a:pPr>
            <a:r>
              <a:rPr lang="zh-CN" altLang="en-US" b="1" dirty="0">
                <a:solidFill>
                  <a:srgbClr val="000000"/>
                </a:solidFill>
                <a:latin typeface="Times New Roman" pitchFamily="18" charset="0"/>
                <a:ea typeface="楷体" pitchFamily="49" charset="-122"/>
                <a:sym typeface="Symbol"/>
              </a:rPr>
              <a:t>平均原子势能曲线</a:t>
            </a:r>
          </a:p>
        </p:txBody>
      </p:sp>
      <p:sp>
        <p:nvSpPr>
          <p:cNvPr id="14" name="Text Box 10"/>
          <p:cNvSpPr txBox="1">
            <a:spLocks noChangeArrowheads="1"/>
          </p:cNvSpPr>
          <p:nvPr/>
        </p:nvSpPr>
        <p:spPr bwMode="auto">
          <a:xfrm>
            <a:off x="6026150" y="5661025"/>
            <a:ext cx="2362200" cy="369332"/>
          </a:xfrm>
          <a:prstGeom prst="rect">
            <a:avLst/>
          </a:prstGeom>
          <a:noFill/>
          <a:ln w="9525">
            <a:noFill/>
            <a:miter lim="800000"/>
            <a:headEnd/>
            <a:tailEnd/>
          </a:ln>
        </p:spPr>
        <p:txBody>
          <a:bodyPr>
            <a:spAutoFit/>
          </a:bodyPr>
          <a:lstStyle/>
          <a:p>
            <a:pPr>
              <a:spcBef>
                <a:spcPct val="50000"/>
              </a:spcBef>
            </a:pPr>
            <a:r>
              <a:rPr lang="zh-CN" altLang="en-US" b="1" dirty="0">
                <a:solidFill>
                  <a:srgbClr val="000000"/>
                </a:solidFill>
                <a:latin typeface="Times New Roman" pitchFamily="18" charset="0"/>
                <a:ea typeface="楷体" pitchFamily="49" charset="-122"/>
                <a:sym typeface="Symbol"/>
              </a:rPr>
              <a:t>原子数分布密度</a:t>
            </a:r>
          </a:p>
        </p:txBody>
      </p:sp>
      <p:pic>
        <p:nvPicPr>
          <p:cNvPr id="15" name="Picture 11"/>
          <p:cNvPicPr>
            <a:picLocks noChangeAspect="1" noChangeArrowheads="1"/>
          </p:cNvPicPr>
          <p:nvPr/>
        </p:nvPicPr>
        <p:blipFill>
          <a:blip r:embed="rId6" cstate="print"/>
          <a:srcRect/>
          <a:stretch>
            <a:fillRect/>
          </a:stretch>
        </p:blipFill>
        <p:spPr bwMode="auto">
          <a:xfrm>
            <a:off x="5724525" y="1412875"/>
            <a:ext cx="1701800" cy="1711325"/>
          </a:xfrm>
          <a:prstGeom prst="rect">
            <a:avLst/>
          </a:prstGeom>
          <a:noFill/>
          <a:ln w="9525">
            <a:noFill/>
            <a:miter lim="800000"/>
            <a:headEnd/>
            <a:tailEnd/>
          </a:ln>
        </p:spPr>
      </p:pic>
      <p:sp>
        <p:nvSpPr>
          <p:cNvPr id="16" name="Text Box 12"/>
          <p:cNvSpPr txBox="1">
            <a:spLocks noChangeArrowheads="1"/>
          </p:cNvSpPr>
          <p:nvPr/>
        </p:nvSpPr>
        <p:spPr bwMode="auto">
          <a:xfrm>
            <a:off x="2051050" y="4005263"/>
            <a:ext cx="2057400" cy="641350"/>
          </a:xfrm>
          <a:prstGeom prst="rect">
            <a:avLst/>
          </a:prstGeom>
          <a:noFill/>
          <a:ln w="9525">
            <a:noFill/>
            <a:miter lim="800000"/>
            <a:headEnd/>
            <a:tailEnd/>
          </a:ln>
        </p:spPr>
        <p:txBody>
          <a:bodyPr>
            <a:spAutoFit/>
          </a:bodyPr>
          <a:lstStyle/>
          <a:p>
            <a:pPr>
              <a:spcBef>
                <a:spcPct val="50000"/>
              </a:spcBef>
            </a:pPr>
            <a:r>
              <a:rPr lang="zh-CN" altLang="en-US" b="1" dirty="0">
                <a:solidFill>
                  <a:srgbClr val="000000"/>
                </a:solidFill>
                <a:latin typeface="Times New Roman" pitchFamily="18" charset="0"/>
                <a:ea typeface="楷体" pitchFamily="49" charset="-122"/>
                <a:sym typeface="Symbol"/>
              </a:rPr>
              <a:t>平衡结构平均原子势能约为</a:t>
            </a:r>
            <a:r>
              <a:rPr lang="en-US" altLang="zh-CN" b="1" dirty="0">
                <a:solidFill>
                  <a:srgbClr val="000000"/>
                </a:solidFill>
                <a:latin typeface="Times New Roman" pitchFamily="18" charset="0"/>
                <a:ea typeface="楷体" pitchFamily="49" charset="-122"/>
                <a:sym typeface="Symbol"/>
              </a:rPr>
              <a:t>3.37eV</a:t>
            </a:r>
          </a:p>
        </p:txBody>
      </p:sp>
      <p:sp>
        <p:nvSpPr>
          <p:cNvPr id="17" name="Rectangle 4"/>
          <p:cNvSpPr>
            <a:spLocks noChangeArrowheads="1"/>
          </p:cNvSpPr>
          <p:nvPr/>
        </p:nvSpPr>
        <p:spPr bwMode="auto">
          <a:xfrm>
            <a:off x="2057400" y="762000"/>
            <a:ext cx="4945062" cy="461665"/>
          </a:xfrm>
          <a:prstGeom prst="rect">
            <a:avLst/>
          </a:prstGeom>
          <a:noFill/>
          <a:ln w="9525">
            <a:noFill/>
            <a:miter lim="800000"/>
            <a:headEnd/>
            <a:tailEnd/>
          </a:ln>
        </p:spPr>
        <p:txBody>
          <a:bodyPr wrap="square">
            <a:spAutoFit/>
          </a:bodyPr>
          <a:lstStyle/>
          <a:p>
            <a:r>
              <a:rPr lang="en-US" altLang="zh-CN" sz="2400" b="1" dirty="0" smtClean="0">
                <a:solidFill>
                  <a:srgbClr val="FF0000"/>
                </a:solidFill>
                <a:latin typeface="Times New Roman" pitchFamily="18" charset="0"/>
                <a:ea typeface="楷体" pitchFamily="49" charset="-122"/>
                <a:sym typeface="Symbol"/>
              </a:rPr>
              <a:t>MC</a:t>
            </a:r>
            <a:r>
              <a:rPr lang="zh-CN" altLang="en-US" sz="2400" b="1" dirty="0" smtClean="0">
                <a:solidFill>
                  <a:srgbClr val="FF0000"/>
                </a:solidFill>
                <a:latin typeface="Times New Roman" pitchFamily="18" charset="0"/>
                <a:ea typeface="楷体" pitchFamily="49" charset="-122"/>
                <a:sym typeface="Symbol"/>
              </a:rPr>
              <a:t>模拟在原子层面模拟应用</a:t>
            </a:r>
            <a:endParaRPr lang="zh-CN" altLang="en-US" sz="2400" b="1" dirty="0">
              <a:solidFill>
                <a:srgbClr val="FF0000"/>
              </a:solidFill>
              <a:latin typeface="Times New Roman" pitchFamily="18" charset="0"/>
              <a:ea typeface="楷体" pitchFamily="49" charset="-122"/>
              <a:sym typeface="Symbo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ox(in)">
                                      <p:cBhvr>
                                        <p:cTn id="7" dur="500"/>
                                        <p:tgtEl>
                                          <p:spTgt spid="11"/>
                                        </p:tgtEl>
                                      </p:cBhvr>
                                    </p:animEffect>
                                  </p:childTnLst>
                                </p:cTn>
                              </p:par>
                              <p:par>
                                <p:cTn id="8" presetID="4" presetClass="entr" presetSubtype="16"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box(in)">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4" presetClass="entr" presetSubtype="16"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box(in)">
                                      <p:cBhvr>
                                        <p:cTn id="15" dur="500"/>
                                        <p:tgtEl>
                                          <p:spTgt spid="10"/>
                                        </p:tgtEl>
                                      </p:cBhvr>
                                    </p:animEffect>
                                  </p:childTnLst>
                                </p:cTn>
                              </p:par>
                              <p:par>
                                <p:cTn id="16" presetID="4" presetClass="entr" presetSubtype="16" fill="hold" nodeType="with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box(in)">
                                      <p:cBhvr>
                                        <p:cTn id="18" dur="500"/>
                                        <p:tgtEl>
                                          <p:spTgt spid="15"/>
                                        </p:tgtEl>
                                      </p:cBhvr>
                                    </p:animEffect>
                                  </p:childTnLst>
                                </p:cTn>
                              </p:par>
                              <p:par>
                                <p:cTn id="19" presetID="4" presetClass="entr" presetSubtype="16"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box(in)">
                                      <p:cBhvr>
                                        <p:cTn id="21" dur="500"/>
                                        <p:tgtEl>
                                          <p:spTgt spid="12"/>
                                        </p:tgtEl>
                                      </p:cBhvr>
                                    </p:animEffect>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nodeType="clickEffect">
                                  <p:stCondLst>
                                    <p:cond delay="0"/>
                                  </p:stCondLst>
                                  <p:childTnLst>
                                    <p:set>
                                      <p:cBhvr>
                                        <p:cTn id="25" dur="1" fill="hold">
                                          <p:stCondLst>
                                            <p:cond delay="0"/>
                                          </p:stCondLst>
                                        </p:cTn>
                                        <p:tgtEl>
                                          <p:spTgt spid="8"/>
                                        </p:tgtEl>
                                        <p:attrNameLst>
                                          <p:attrName>style.visibility</p:attrName>
                                        </p:attrNameLst>
                                      </p:cBhvr>
                                      <p:to>
                                        <p:strVal val="visible"/>
                                      </p:to>
                                    </p:set>
                                    <p:anim calcmode="lin" valueType="num">
                                      <p:cBhvr additive="base">
                                        <p:cTn id="26" dur="500" fill="hold"/>
                                        <p:tgtEl>
                                          <p:spTgt spid="8"/>
                                        </p:tgtEl>
                                        <p:attrNameLst>
                                          <p:attrName>ppt_x</p:attrName>
                                        </p:attrNameLst>
                                      </p:cBhvr>
                                      <p:tavLst>
                                        <p:tav tm="0">
                                          <p:val>
                                            <p:strVal val="#ppt_x"/>
                                          </p:val>
                                        </p:tav>
                                        <p:tav tm="100000">
                                          <p:val>
                                            <p:strVal val="#ppt_x"/>
                                          </p:val>
                                        </p:tav>
                                      </p:tavLst>
                                    </p:anim>
                                    <p:anim calcmode="lin" valueType="num">
                                      <p:cBhvr additive="base">
                                        <p:cTn id="27" dur="500" fill="hold"/>
                                        <p:tgtEl>
                                          <p:spTgt spid="8"/>
                                        </p:tgtEl>
                                        <p:attrNameLst>
                                          <p:attrName>ppt_y</p:attrName>
                                        </p:attrNameLst>
                                      </p:cBhvr>
                                      <p:tavLst>
                                        <p:tav tm="0">
                                          <p:val>
                                            <p:strVal val="1+#ppt_h/2"/>
                                          </p:val>
                                        </p:tav>
                                        <p:tav tm="100000">
                                          <p:val>
                                            <p:strVal val="#ppt_y"/>
                                          </p:val>
                                        </p:tav>
                                      </p:tavLst>
                                    </p:anim>
                                  </p:childTnLst>
                                </p:cTn>
                              </p:par>
                              <p:par>
                                <p:cTn id="28" presetID="2" presetClass="entr" presetSubtype="4" fill="hold" grpId="0" nodeType="withEffect">
                                  <p:stCondLst>
                                    <p:cond delay="0"/>
                                  </p:stCondLst>
                                  <p:childTnLst>
                                    <p:set>
                                      <p:cBhvr>
                                        <p:cTn id="29" dur="1" fill="hold">
                                          <p:stCondLst>
                                            <p:cond delay="0"/>
                                          </p:stCondLst>
                                        </p:cTn>
                                        <p:tgtEl>
                                          <p:spTgt spid="13"/>
                                        </p:tgtEl>
                                        <p:attrNameLst>
                                          <p:attrName>style.visibility</p:attrName>
                                        </p:attrNameLst>
                                      </p:cBhvr>
                                      <p:to>
                                        <p:strVal val="visible"/>
                                      </p:to>
                                    </p:set>
                                    <p:anim calcmode="lin" valueType="num">
                                      <p:cBhvr additive="base">
                                        <p:cTn id="30" dur="500" fill="hold"/>
                                        <p:tgtEl>
                                          <p:spTgt spid="13"/>
                                        </p:tgtEl>
                                        <p:attrNameLst>
                                          <p:attrName>ppt_x</p:attrName>
                                        </p:attrNameLst>
                                      </p:cBhvr>
                                      <p:tavLst>
                                        <p:tav tm="0">
                                          <p:val>
                                            <p:strVal val="#ppt_x"/>
                                          </p:val>
                                        </p:tav>
                                        <p:tav tm="100000">
                                          <p:val>
                                            <p:strVal val="#ppt_x"/>
                                          </p:val>
                                        </p:tav>
                                      </p:tavLst>
                                    </p:anim>
                                    <p:anim calcmode="lin" valueType="num">
                                      <p:cBhvr additive="base">
                                        <p:cTn id="31"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6"/>
                                        </p:tgtEl>
                                        <p:attrNameLst>
                                          <p:attrName>style.visibility</p:attrName>
                                        </p:attrNameLst>
                                      </p:cBhvr>
                                      <p:to>
                                        <p:strVal val="visible"/>
                                      </p:to>
                                    </p:set>
                                    <p:animEffect transition="in" filter="fade">
                                      <p:cBhvr>
                                        <p:cTn id="36" dur="2000"/>
                                        <p:tgtEl>
                                          <p:spTgt spid="16"/>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7"/>
                                        </p:tgtEl>
                                        <p:attrNameLst>
                                          <p:attrName>style.visibility</p:attrName>
                                        </p:attrNameLst>
                                      </p:cBhvr>
                                      <p:to>
                                        <p:strVal val="visible"/>
                                      </p:to>
                                    </p:set>
                                    <p:anim calcmode="lin" valueType="num">
                                      <p:cBhvr additive="base">
                                        <p:cTn id="41" dur="500" fill="hold"/>
                                        <p:tgtEl>
                                          <p:spTgt spid="7"/>
                                        </p:tgtEl>
                                        <p:attrNameLst>
                                          <p:attrName>ppt_x</p:attrName>
                                        </p:attrNameLst>
                                      </p:cBhvr>
                                      <p:tavLst>
                                        <p:tav tm="0">
                                          <p:val>
                                            <p:strVal val="#ppt_x"/>
                                          </p:val>
                                        </p:tav>
                                        <p:tav tm="100000">
                                          <p:val>
                                            <p:strVal val="#ppt_x"/>
                                          </p:val>
                                        </p:tav>
                                      </p:tavLst>
                                    </p:anim>
                                    <p:anim calcmode="lin" valueType="num">
                                      <p:cBhvr additive="base">
                                        <p:cTn id="42" dur="500" fill="hold"/>
                                        <p:tgtEl>
                                          <p:spTgt spid="7"/>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14"/>
                                        </p:tgtEl>
                                        <p:attrNameLst>
                                          <p:attrName>style.visibility</p:attrName>
                                        </p:attrNameLst>
                                      </p:cBhvr>
                                      <p:to>
                                        <p:strVal val="visible"/>
                                      </p:to>
                                    </p:set>
                                    <p:anim calcmode="lin" valueType="num">
                                      <p:cBhvr additive="base">
                                        <p:cTn id="45" dur="500" fill="hold"/>
                                        <p:tgtEl>
                                          <p:spTgt spid="14"/>
                                        </p:tgtEl>
                                        <p:attrNameLst>
                                          <p:attrName>ppt_x</p:attrName>
                                        </p:attrNameLst>
                                      </p:cBhvr>
                                      <p:tavLst>
                                        <p:tav tm="0">
                                          <p:val>
                                            <p:strVal val="#ppt_x"/>
                                          </p:val>
                                        </p:tav>
                                        <p:tav tm="100000">
                                          <p:val>
                                            <p:strVal val="#ppt_x"/>
                                          </p:val>
                                        </p:tav>
                                      </p:tavLst>
                                    </p:anim>
                                    <p:anim calcmode="lin" valueType="num">
                                      <p:cBhvr additive="base">
                                        <p:cTn id="46"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P spid="12" grpId="0"/>
      <p:bldP spid="13" grpId="0"/>
      <p:bldP spid="14" grpId="0"/>
      <p:bldP spid="16" grpId="0"/>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84138" y="6242050"/>
            <a:ext cx="906462" cy="488950"/>
          </a:xfrm>
        </p:spPr>
        <p:txBody>
          <a:bodyPr/>
          <a:lstStyle/>
          <a:p>
            <a:pPr>
              <a:defRPr/>
            </a:pPr>
            <a:fld id="{2EB97F26-A8B8-44D5-B438-A24E3BDCB5E3}" type="slidenum">
              <a:rPr lang="zh-CN" altLang="zh-CN" smtClean="0"/>
              <a:pPr>
                <a:defRPr/>
              </a:pPr>
              <a:t>118</a:t>
            </a:fld>
            <a:endParaRPr lang="zh-CN" altLang="zh-CN" dirty="0"/>
          </a:p>
        </p:txBody>
      </p:sp>
      <p:sp>
        <p:nvSpPr>
          <p:cNvPr id="5" name="Line 5"/>
          <p:cNvSpPr>
            <a:spLocks noChangeShapeType="1"/>
          </p:cNvSpPr>
          <p:nvPr/>
        </p:nvSpPr>
        <p:spPr bwMode="auto">
          <a:xfrm>
            <a:off x="0" y="762000"/>
            <a:ext cx="7916863" cy="0"/>
          </a:xfrm>
          <a:prstGeom prst="line">
            <a:avLst/>
          </a:prstGeom>
          <a:noFill/>
          <a:ln w="12700">
            <a:solidFill>
              <a:srgbClr val="FF9900"/>
            </a:solidFill>
            <a:miter lim="800000"/>
            <a:headEnd/>
            <a:tailEnd/>
          </a:ln>
          <a:effectLst>
            <a:prstShdw prst="shdw17" dist="17961" dir="2700000">
              <a:srgbClr val="995C00"/>
            </a:prstShdw>
          </a:effectLst>
        </p:spPr>
        <p:txBody>
          <a:bodyPr lIns="90000" tIns="46800" rIns="90000" bIns="46800"/>
          <a:lstStyle/>
          <a:p>
            <a:endParaRPr lang="zh-CN" altLang="en-US"/>
          </a:p>
        </p:txBody>
      </p:sp>
      <p:sp>
        <p:nvSpPr>
          <p:cNvPr id="6" name="矩形 9"/>
          <p:cNvSpPr>
            <a:spLocks noChangeArrowheads="1"/>
          </p:cNvSpPr>
          <p:nvPr/>
        </p:nvSpPr>
        <p:spPr bwMode="auto">
          <a:xfrm>
            <a:off x="228600" y="228600"/>
            <a:ext cx="3608680" cy="523220"/>
          </a:xfrm>
          <a:prstGeom prst="rect">
            <a:avLst/>
          </a:prstGeom>
          <a:noFill/>
          <a:ln w="9525">
            <a:noFill/>
            <a:miter lim="800000"/>
            <a:headEnd/>
            <a:tailEnd/>
          </a:ln>
        </p:spPr>
        <p:txBody>
          <a:bodyPr wrap="none">
            <a:spAutoFit/>
          </a:bodyPr>
          <a:lstStyle/>
          <a:p>
            <a:r>
              <a:rPr lang="en-US" altLang="zh-CN" sz="2800" b="1" dirty="0" smtClean="0">
                <a:solidFill>
                  <a:srgbClr val="333300"/>
                </a:solidFill>
                <a:latin typeface="Times New Roman" pitchFamily="18" charset="0"/>
                <a:ea typeface="楷体" pitchFamily="49" charset="-122"/>
              </a:rPr>
              <a:t>2.5 </a:t>
            </a:r>
            <a:r>
              <a:rPr lang="zh-CN" altLang="en-US" sz="2800" b="1" dirty="0">
                <a:solidFill>
                  <a:srgbClr val="333300"/>
                </a:solidFill>
                <a:latin typeface="Times New Roman" pitchFamily="18" charset="0"/>
                <a:ea typeface="楷体" pitchFamily="49" charset="-122"/>
              </a:rPr>
              <a:t>蒙特卡洛</a:t>
            </a:r>
            <a:r>
              <a:rPr lang="zh-CN" altLang="en-US" sz="2800" b="1" dirty="0" smtClean="0">
                <a:solidFill>
                  <a:srgbClr val="333300"/>
                </a:solidFill>
                <a:latin typeface="Times New Roman" pitchFamily="18" charset="0"/>
                <a:ea typeface="楷体" pitchFamily="49" charset="-122"/>
              </a:rPr>
              <a:t>方法应用</a:t>
            </a:r>
            <a:endParaRPr lang="zh-CN" altLang="en-US" sz="2800" dirty="0"/>
          </a:p>
        </p:txBody>
      </p:sp>
      <p:sp>
        <p:nvSpPr>
          <p:cNvPr id="100353" name="AutoShape 1" descr="C:\Users\Liu\AppData\Roaming\Tencent\Users\1071875611\QQ\WinTemp\RichOle\HOJQ{8Y@AHD9`TLXI1%1.jpg"/>
          <p:cNvSpPr>
            <a:spLocks noChangeAspect="1" noChangeArrowheads="1"/>
          </p:cNvSpPr>
          <p:nvPr/>
        </p:nvSpPr>
        <p:spPr bwMode="auto">
          <a:xfrm>
            <a:off x="0" y="0"/>
            <a:ext cx="304800" cy="304800"/>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7" name="Rectangle 4"/>
          <p:cNvSpPr>
            <a:spLocks noChangeArrowheads="1"/>
          </p:cNvSpPr>
          <p:nvPr/>
        </p:nvSpPr>
        <p:spPr bwMode="auto">
          <a:xfrm>
            <a:off x="2057400" y="762000"/>
            <a:ext cx="4945062" cy="461665"/>
          </a:xfrm>
          <a:prstGeom prst="rect">
            <a:avLst/>
          </a:prstGeom>
          <a:noFill/>
          <a:ln w="9525">
            <a:noFill/>
            <a:miter lim="800000"/>
            <a:headEnd/>
            <a:tailEnd/>
          </a:ln>
        </p:spPr>
        <p:txBody>
          <a:bodyPr wrap="square">
            <a:spAutoFit/>
          </a:bodyPr>
          <a:lstStyle/>
          <a:p>
            <a:r>
              <a:rPr lang="en-US" altLang="zh-CN" sz="2400" b="1" dirty="0" smtClean="0">
                <a:solidFill>
                  <a:srgbClr val="FF0000"/>
                </a:solidFill>
                <a:latin typeface="Times New Roman" pitchFamily="18" charset="0"/>
                <a:ea typeface="楷体" pitchFamily="49" charset="-122"/>
                <a:sym typeface="Symbol"/>
              </a:rPr>
              <a:t>MC</a:t>
            </a:r>
            <a:r>
              <a:rPr lang="zh-CN" altLang="en-US" sz="2400" b="1" dirty="0" smtClean="0">
                <a:solidFill>
                  <a:srgbClr val="FF0000"/>
                </a:solidFill>
                <a:latin typeface="Times New Roman" pitchFamily="18" charset="0"/>
                <a:ea typeface="楷体" pitchFamily="49" charset="-122"/>
                <a:sym typeface="Symbol"/>
              </a:rPr>
              <a:t>模拟程序</a:t>
            </a:r>
            <a:endParaRPr lang="zh-CN" altLang="en-US" sz="2400" b="1" dirty="0">
              <a:solidFill>
                <a:srgbClr val="FF0000"/>
              </a:solidFill>
              <a:latin typeface="Times New Roman" pitchFamily="18" charset="0"/>
              <a:ea typeface="楷体" pitchFamily="49" charset="-122"/>
              <a:sym typeface="Symbol"/>
            </a:endParaRPr>
          </a:p>
        </p:txBody>
      </p:sp>
      <p:sp>
        <p:nvSpPr>
          <p:cNvPr id="8" name="Text Box 15"/>
          <p:cNvSpPr txBox="1">
            <a:spLocks noChangeArrowheads="1"/>
          </p:cNvSpPr>
          <p:nvPr/>
        </p:nvSpPr>
        <p:spPr bwMode="auto">
          <a:xfrm>
            <a:off x="152400" y="1600200"/>
            <a:ext cx="8807450" cy="3231654"/>
          </a:xfrm>
          <a:prstGeom prst="rect">
            <a:avLst/>
          </a:prstGeom>
          <a:noFill/>
          <a:ln w="9525">
            <a:noFill/>
            <a:miter lim="800000"/>
            <a:headEnd/>
            <a:tailEnd/>
          </a:ln>
        </p:spPr>
        <p:txBody>
          <a:bodyPr wrap="square">
            <a:spAutoFit/>
          </a:bodyPr>
          <a:lstStyle/>
          <a:p>
            <a:pPr marL="457200" indent="-457200">
              <a:spcBef>
                <a:spcPct val="50000"/>
              </a:spcBef>
              <a:buAutoNum type="arabicPeriod"/>
            </a:pPr>
            <a:r>
              <a:rPr lang="en-US" altLang="zh-CN" sz="2400" b="1" dirty="0" smtClean="0">
                <a:solidFill>
                  <a:srgbClr val="000000"/>
                </a:solidFill>
                <a:latin typeface="Times New Roman" pitchFamily="18" charset="0"/>
                <a:ea typeface="楷体" pitchFamily="49" charset="-122"/>
                <a:sym typeface="Symbol"/>
              </a:rPr>
              <a:t>MCNPX</a:t>
            </a:r>
          </a:p>
          <a:p>
            <a:pPr marL="457200" indent="-457200">
              <a:spcBef>
                <a:spcPct val="50000"/>
              </a:spcBef>
              <a:buAutoNum type="arabicPeriod"/>
            </a:pPr>
            <a:r>
              <a:rPr lang="en-US" altLang="zh-CN" sz="2400" b="1" dirty="0" smtClean="0">
                <a:solidFill>
                  <a:srgbClr val="000000"/>
                </a:solidFill>
                <a:latin typeface="Times New Roman" pitchFamily="18" charset="0"/>
                <a:ea typeface="楷体" pitchFamily="49" charset="-122"/>
                <a:sym typeface="Symbol"/>
              </a:rPr>
              <a:t>SPPARKS</a:t>
            </a:r>
          </a:p>
          <a:p>
            <a:pPr marL="457200" indent="-457200">
              <a:spcBef>
                <a:spcPct val="50000"/>
              </a:spcBef>
              <a:buAutoNum type="arabicPeriod"/>
            </a:pPr>
            <a:r>
              <a:rPr lang="en-US" altLang="zh-CN" sz="2400" b="1" dirty="0" smtClean="0">
                <a:solidFill>
                  <a:srgbClr val="000000"/>
                </a:solidFill>
                <a:latin typeface="Times New Roman" pitchFamily="18" charset="0"/>
                <a:ea typeface="楷体" pitchFamily="49" charset="-122"/>
                <a:sym typeface="Symbol"/>
              </a:rPr>
              <a:t>Music</a:t>
            </a:r>
          </a:p>
          <a:p>
            <a:pPr marL="457200" indent="-457200">
              <a:spcBef>
                <a:spcPct val="50000"/>
              </a:spcBef>
              <a:buAutoNum type="arabicPeriod"/>
            </a:pPr>
            <a:r>
              <a:rPr lang="en-US" altLang="zh-CN" sz="2400" b="1" dirty="0" smtClean="0">
                <a:solidFill>
                  <a:srgbClr val="000000"/>
                </a:solidFill>
                <a:latin typeface="Times New Roman" pitchFamily="18" charset="0"/>
                <a:ea typeface="楷体" pitchFamily="49" charset="-122"/>
                <a:sym typeface="Symbol"/>
              </a:rPr>
              <a:t>Casino</a:t>
            </a:r>
          </a:p>
          <a:p>
            <a:pPr marL="457200" indent="-457200">
              <a:spcBef>
                <a:spcPct val="50000"/>
              </a:spcBef>
              <a:buAutoNum type="arabicPeriod"/>
            </a:pPr>
            <a:r>
              <a:rPr lang="en-US" altLang="zh-CN" sz="2400" b="1" dirty="0" smtClean="0">
                <a:solidFill>
                  <a:srgbClr val="000000"/>
                </a:solidFill>
                <a:latin typeface="Times New Roman" pitchFamily="18" charset="0"/>
                <a:ea typeface="楷体" pitchFamily="49" charset="-122"/>
                <a:sym typeface="Symbol"/>
              </a:rPr>
              <a:t>Boss</a:t>
            </a:r>
          </a:p>
          <a:p>
            <a:pPr marL="457200" indent="-457200">
              <a:spcBef>
                <a:spcPct val="50000"/>
              </a:spcBef>
              <a:buAutoNum type="arabicPeriod"/>
            </a:pPr>
            <a:r>
              <a:rPr lang="en-US" altLang="zh-CN" sz="2400" b="1" dirty="0" smtClean="0">
                <a:solidFill>
                  <a:srgbClr val="000000"/>
                </a:solidFill>
                <a:latin typeface="Times New Roman" pitchFamily="18" charset="0"/>
                <a:ea typeface="楷体" pitchFamily="49" charset="-122"/>
                <a:sym typeface="Symbol"/>
              </a:rPr>
              <a:t>……</a:t>
            </a:r>
            <a:endParaRPr lang="zh-CN" altLang="en-US" sz="2400" b="1" dirty="0">
              <a:solidFill>
                <a:srgbClr val="000000"/>
              </a:solidFill>
              <a:latin typeface="Times New Roman" pitchFamily="18" charset="0"/>
              <a:ea typeface="楷体" pitchFamily="49" charset="-122"/>
              <a:sym typeface="Symbo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矩形 13"/>
          <p:cNvSpPr>
            <a:spLocks noChangeArrowheads="1"/>
          </p:cNvSpPr>
          <p:nvPr/>
        </p:nvSpPr>
        <p:spPr bwMode="auto">
          <a:xfrm>
            <a:off x="914400" y="55563"/>
            <a:ext cx="5791200" cy="782637"/>
          </a:xfrm>
          <a:prstGeom prst="rect">
            <a:avLst/>
          </a:prstGeom>
          <a:noFill/>
          <a:ln w="9525">
            <a:noFill/>
            <a:miter lim="800000"/>
            <a:headEnd/>
            <a:tailEnd/>
          </a:ln>
        </p:spPr>
        <p:txBody>
          <a:bodyPr>
            <a:spAutoFit/>
          </a:bodyPr>
          <a:lstStyle/>
          <a:p>
            <a:pPr>
              <a:lnSpc>
                <a:spcPct val="140000"/>
              </a:lnSpc>
              <a:buClr>
                <a:srgbClr val="FF3300"/>
              </a:buClr>
              <a:buFont typeface="Wingdings" pitchFamily="2" charset="2"/>
              <a:buBlip>
                <a:blip r:embed="rId2"/>
              </a:buBlip>
            </a:pPr>
            <a:r>
              <a:rPr lang="en-US" altLang="zh-CN" sz="3600">
                <a:latin typeface="Times New Roman" pitchFamily="18" charset="0"/>
                <a:ea typeface="楷体" pitchFamily="49" charset="-122"/>
              </a:rPr>
              <a:t> </a:t>
            </a:r>
            <a:r>
              <a:rPr lang="zh-CN" altLang="en-US" sz="3600">
                <a:latin typeface="Times New Roman" pitchFamily="18" charset="0"/>
                <a:ea typeface="楷体" pitchFamily="49" charset="-122"/>
              </a:rPr>
              <a:t>学习内容</a:t>
            </a:r>
            <a:endParaRPr lang="en-US" altLang="zh-CN" sz="3600">
              <a:solidFill>
                <a:srgbClr val="333300"/>
              </a:solidFill>
              <a:latin typeface="Times New Roman" pitchFamily="18" charset="0"/>
              <a:ea typeface="楷体" pitchFamily="49" charset="-122"/>
              <a:cs typeface="Times New Roman" pitchFamily="18" charset="0"/>
            </a:endParaRPr>
          </a:p>
        </p:txBody>
      </p:sp>
      <p:sp>
        <p:nvSpPr>
          <p:cNvPr id="59395" name="矩形 14"/>
          <p:cNvSpPr>
            <a:spLocks noChangeArrowheads="1"/>
          </p:cNvSpPr>
          <p:nvPr/>
        </p:nvSpPr>
        <p:spPr bwMode="auto">
          <a:xfrm>
            <a:off x="468313" y="1997075"/>
            <a:ext cx="8243887" cy="2677656"/>
          </a:xfrm>
          <a:prstGeom prst="rect">
            <a:avLst/>
          </a:prstGeom>
          <a:noFill/>
          <a:ln w="9525">
            <a:noFill/>
            <a:miter lim="800000"/>
            <a:headEnd/>
            <a:tailEnd/>
          </a:ln>
        </p:spPr>
        <p:txBody>
          <a:bodyPr>
            <a:spAutoFit/>
          </a:bodyPr>
          <a:lstStyle/>
          <a:p>
            <a:pPr>
              <a:buClr>
                <a:srgbClr val="FF3300"/>
              </a:buClr>
              <a:buFontTx/>
              <a:buBlip>
                <a:blip r:embed="rId3"/>
              </a:buBlip>
            </a:pPr>
            <a:r>
              <a:rPr lang="zh-CN" altLang="en-US" sz="2800" dirty="0">
                <a:solidFill>
                  <a:srgbClr val="003366"/>
                </a:solidFill>
                <a:latin typeface="Times New Roman" pitchFamily="18" charset="0"/>
                <a:ea typeface="楷体" pitchFamily="49" charset="-122"/>
              </a:rPr>
              <a:t>蒙特卡洛？</a:t>
            </a:r>
            <a:endParaRPr lang="en-US" altLang="zh-CN" sz="2800" dirty="0">
              <a:solidFill>
                <a:srgbClr val="003366"/>
              </a:solidFill>
              <a:latin typeface="Times New Roman" pitchFamily="18" charset="0"/>
              <a:ea typeface="楷体" pitchFamily="49" charset="-122"/>
            </a:endParaRPr>
          </a:p>
          <a:p>
            <a:pPr>
              <a:buClr>
                <a:srgbClr val="FF3300"/>
              </a:buClr>
              <a:buFontTx/>
              <a:buBlip>
                <a:blip r:embed="rId3"/>
              </a:buBlip>
            </a:pPr>
            <a:r>
              <a:rPr lang="zh-CN" altLang="en-US" sz="2800" dirty="0">
                <a:solidFill>
                  <a:srgbClr val="003366"/>
                </a:solidFill>
                <a:latin typeface="Times New Roman" pitchFamily="18" charset="0"/>
                <a:ea typeface="楷体" pitchFamily="49" charset="-122"/>
              </a:rPr>
              <a:t>蒙特卡洛方法的主要思想？</a:t>
            </a:r>
            <a:endParaRPr lang="en-US" altLang="zh-CN" sz="2800" dirty="0">
              <a:solidFill>
                <a:srgbClr val="003366"/>
              </a:solidFill>
              <a:latin typeface="Times New Roman" pitchFamily="18" charset="0"/>
              <a:ea typeface="楷体" pitchFamily="49" charset="-122"/>
            </a:endParaRPr>
          </a:p>
          <a:p>
            <a:pPr algn="just">
              <a:buClr>
                <a:srgbClr val="FF3300"/>
              </a:buClr>
              <a:buFontTx/>
              <a:buBlip>
                <a:blip r:embed="rId3"/>
              </a:buBlip>
            </a:pPr>
            <a:r>
              <a:rPr lang="zh-CN" altLang="en-US" sz="2800" dirty="0" smtClean="0">
                <a:solidFill>
                  <a:srgbClr val="003366"/>
                </a:solidFill>
                <a:latin typeface="Times New Roman" pitchFamily="18" charset="0"/>
                <a:ea typeface="楷体" pitchFamily="49" charset="-122"/>
              </a:rPr>
              <a:t>蒙特卡洛方法的数学基础？</a:t>
            </a:r>
            <a:endParaRPr lang="en-US" altLang="zh-CN" sz="2800" dirty="0" smtClean="0">
              <a:solidFill>
                <a:srgbClr val="003366"/>
              </a:solidFill>
              <a:latin typeface="Times New Roman" pitchFamily="18" charset="0"/>
              <a:ea typeface="楷体" pitchFamily="49" charset="-122"/>
            </a:endParaRPr>
          </a:p>
          <a:p>
            <a:pPr algn="just">
              <a:buClr>
                <a:srgbClr val="FF3300"/>
              </a:buClr>
              <a:buFontTx/>
              <a:buBlip>
                <a:blip r:embed="rId3"/>
              </a:buBlip>
            </a:pPr>
            <a:r>
              <a:rPr lang="en-US" altLang="zh-CN" sz="2800" dirty="0" smtClean="0">
                <a:solidFill>
                  <a:srgbClr val="003366"/>
                </a:solidFill>
                <a:latin typeface="Times New Roman" pitchFamily="18" charset="0"/>
                <a:ea typeface="楷体" pitchFamily="49" charset="-122"/>
              </a:rPr>
              <a:t> </a:t>
            </a:r>
            <a:r>
              <a:rPr lang="zh-CN" altLang="en-US" sz="2800" dirty="0" smtClean="0">
                <a:solidFill>
                  <a:srgbClr val="003366"/>
                </a:solidFill>
                <a:latin typeface="Times New Roman" pitchFamily="18" charset="0"/>
                <a:ea typeface="楷体" pitchFamily="49" charset="-122"/>
              </a:rPr>
              <a:t>蒙特卡洛方法中随机数的产生以及检验？</a:t>
            </a:r>
            <a:endParaRPr lang="en-US" altLang="zh-CN" sz="2800" dirty="0" smtClean="0">
              <a:solidFill>
                <a:srgbClr val="003366"/>
              </a:solidFill>
              <a:latin typeface="Times New Roman" pitchFamily="18" charset="0"/>
              <a:ea typeface="楷体" pitchFamily="49" charset="-122"/>
            </a:endParaRPr>
          </a:p>
          <a:p>
            <a:pPr algn="just">
              <a:buClr>
                <a:srgbClr val="FF3300"/>
              </a:buClr>
              <a:buFontTx/>
              <a:buBlip>
                <a:blip r:embed="rId3"/>
              </a:buBlip>
            </a:pPr>
            <a:r>
              <a:rPr lang="zh-CN" altLang="en-US" sz="2800" dirty="0" smtClean="0">
                <a:solidFill>
                  <a:srgbClr val="003366"/>
                </a:solidFill>
                <a:latin typeface="Times New Roman" pitchFamily="18" charset="0"/>
                <a:ea typeface="楷体" pitchFamily="49" charset="-122"/>
              </a:rPr>
              <a:t>蒙特卡洛方法中各种抽样方法？</a:t>
            </a:r>
            <a:endParaRPr lang="en-US" altLang="zh-CN" sz="2800" dirty="0" smtClean="0">
              <a:solidFill>
                <a:srgbClr val="003366"/>
              </a:solidFill>
              <a:latin typeface="Times New Roman" pitchFamily="18" charset="0"/>
              <a:ea typeface="楷体" pitchFamily="49" charset="-122"/>
            </a:endParaRPr>
          </a:p>
          <a:p>
            <a:pPr algn="just">
              <a:buClr>
                <a:srgbClr val="FF3300"/>
              </a:buClr>
              <a:buFontTx/>
              <a:buBlip>
                <a:blip r:embed="rId3"/>
              </a:buBlip>
            </a:pPr>
            <a:r>
              <a:rPr lang="en-US" altLang="zh-CN" sz="2800" dirty="0" smtClean="0">
                <a:solidFill>
                  <a:srgbClr val="003366"/>
                </a:solidFill>
                <a:latin typeface="Times New Roman" pitchFamily="18" charset="0"/>
                <a:ea typeface="楷体" pitchFamily="49" charset="-122"/>
              </a:rPr>
              <a:t> </a:t>
            </a:r>
            <a:r>
              <a:rPr lang="zh-CN" altLang="en-US" sz="2800" dirty="0" smtClean="0">
                <a:solidFill>
                  <a:srgbClr val="003366"/>
                </a:solidFill>
                <a:latin typeface="Times New Roman" pitchFamily="18" charset="0"/>
                <a:ea typeface="楷体" pitchFamily="49" charset="-122"/>
              </a:rPr>
              <a:t>蒙特卡洛方法基本步骤？</a:t>
            </a:r>
            <a:endParaRPr lang="en-US" altLang="zh-CN" sz="2800" dirty="0">
              <a:solidFill>
                <a:srgbClr val="003366"/>
              </a:solidFill>
              <a:latin typeface="Times New Roman" pitchFamily="18" charset="0"/>
              <a:ea typeface="楷体" pitchFamily="49" charset="-122"/>
            </a:endParaRPr>
          </a:p>
        </p:txBody>
      </p:sp>
      <p:sp>
        <p:nvSpPr>
          <p:cNvPr id="59396" name="Line 5"/>
          <p:cNvSpPr>
            <a:spLocks noChangeShapeType="1"/>
          </p:cNvSpPr>
          <p:nvPr/>
        </p:nvSpPr>
        <p:spPr bwMode="auto">
          <a:xfrm>
            <a:off x="0" y="990600"/>
            <a:ext cx="7916863" cy="0"/>
          </a:xfrm>
          <a:prstGeom prst="line">
            <a:avLst/>
          </a:prstGeom>
          <a:noFill/>
          <a:ln w="12700">
            <a:solidFill>
              <a:srgbClr val="FF9900"/>
            </a:solidFill>
            <a:miter lim="800000"/>
            <a:headEnd/>
            <a:tailEnd/>
          </a:ln>
          <a:effectLst>
            <a:prstShdw prst="shdw17" dist="17961" dir="2700000">
              <a:srgbClr val="995C00"/>
            </a:prstShdw>
          </a:effectLst>
        </p:spPr>
        <p:txBody>
          <a:bodyPr lIns="90000" tIns="46800" rIns="90000" bIns="46800"/>
          <a:lstStyle/>
          <a:p>
            <a:endParaRPr lang="zh-CN" altLang="en-US"/>
          </a:p>
        </p:txBody>
      </p:sp>
      <p:sp>
        <p:nvSpPr>
          <p:cNvPr id="10" name="灯片编号占位符 9"/>
          <p:cNvSpPr>
            <a:spLocks noGrp="1"/>
          </p:cNvSpPr>
          <p:nvPr>
            <p:ph type="sldNum" sz="quarter" idx="12"/>
          </p:nvPr>
        </p:nvSpPr>
        <p:spPr>
          <a:xfrm>
            <a:off x="84138" y="6242050"/>
            <a:ext cx="906462" cy="488950"/>
          </a:xfrm>
        </p:spPr>
        <p:txBody>
          <a:bodyPr/>
          <a:lstStyle/>
          <a:p>
            <a:pPr>
              <a:defRPr/>
            </a:pPr>
            <a:fld id="{07658569-776B-480F-8BFC-EB6B2D89E539}" type="slidenum">
              <a:rPr lang="zh-CN" altLang="zh-CN"/>
              <a:pPr>
                <a:defRPr/>
              </a:pPr>
              <a:t>119</a:t>
            </a:fld>
            <a:endParaRPr lang="zh-CN" altLang="zh-CN" dirty="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047C8667-B881-4D77-9852-0CCE78CBDF39}" type="slidenum">
              <a:rPr lang="zh-CN" altLang="zh-CN" smtClean="0"/>
              <a:pPr>
                <a:defRPr/>
              </a:pPr>
              <a:t>12</a:t>
            </a:fld>
            <a:endParaRPr lang="zh-CN" altLang="zh-CN" dirty="0"/>
          </a:p>
        </p:txBody>
      </p:sp>
      <p:grpSp>
        <p:nvGrpSpPr>
          <p:cNvPr id="2" name="组合 5"/>
          <p:cNvGrpSpPr>
            <a:grpSpLocks/>
          </p:cNvGrpSpPr>
          <p:nvPr/>
        </p:nvGrpSpPr>
        <p:grpSpPr bwMode="auto">
          <a:xfrm>
            <a:off x="2343150" y="1524000"/>
            <a:ext cx="3600450" cy="1296988"/>
            <a:chOff x="4572000" y="1930404"/>
            <a:chExt cx="3600000" cy="1296988"/>
          </a:xfrm>
        </p:grpSpPr>
        <p:sp>
          <p:nvSpPr>
            <p:cNvPr id="2072" name="Line 3"/>
            <p:cNvSpPr>
              <a:spLocks noChangeShapeType="1"/>
            </p:cNvSpPr>
            <p:nvPr/>
          </p:nvSpPr>
          <p:spPr bwMode="auto">
            <a:xfrm>
              <a:off x="4572000" y="3227392"/>
              <a:ext cx="3600000" cy="0"/>
            </a:xfrm>
            <a:prstGeom prst="line">
              <a:avLst/>
            </a:prstGeom>
            <a:noFill/>
            <a:ln w="28575">
              <a:solidFill>
                <a:srgbClr val="0000FF"/>
              </a:solidFill>
              <a:round/>
              <a:headEnd/>
              <a:tailEnd/>
            </a:ln>
          </p:spPr>
          <p:txBody>
            <a:bodyPr/>
            <a:lstStyle/>
            <a:p>
              <a:endParaRPr lang="zh-CN" altLang="en-US"/>
            </a:p>
          </p:txBody>
        </p:sp>
        <p:sp>
          <p:nvSpPr>
            <p:cNvPr id="2073" name="Line 4"/>
            <p:cNvSpPr>
              <a:spLocks noChangeShapeType="1"/>
            </p:cNvSpPr>
            <p:nvPr/>
          </p:nvSpPr>
          <p:spPr bwMode="auto">
            <a:xfrm>
              <a:off x="4572000" y="1930404"/>
              <a:ext cx="3600000" cy="0"/>
            </a:xfrm>
            <a:prstGeom prst="line">
              <a:avLst/>
            </a:prstGeom>
            <a:noFill/>
            <a:ln w="28575">
              <a:solidFill>
                <a:srgbClr val="0000FF"/>
              </a:solidFill>
              <a:round/>
              <a:headEnd/>
              <a:tailEnd/>
            </a:ln>
          </p:spPr>
          <p:txBody>
            <a:bodyPr/>
            <a:lstStyle/>
            <a:p>
              <a:endParaRPr lang="zh-CN" altLang="en-US"/>
            </a:p>
          </p:txBody>
        </p:sp>
        <p:sp>
          <p:nvSpPr>
            <p:cNvPr id="2074" name="Line 5"/>
            <p:cNvSpPr>
              <a:spLocks noChangeShapeType="1"/>
            </p:cNvSpPr>
            <p:nvPr/>
          </p:nvSpPr>
          <p:spPr bwMode="auto">
            <a:xfrm>
              <a:off x="4864100" y="1930404"/>
              <a:ext cx="0" cy="1296988"/>
            </a:xfrm>
            <a:prstGeom prst="line">
              <a:avLst/>
            </a:prstGeom>
            <a:noFill/>
            <a:ln w="28575">
              <a:solidFill>
                <a:schemeClr val="tx1"/>
              </a:solidFill>
              <a:round/>
              <a:headEnd type="triangle" w="med" len="med"/>
              <a:tailEnd type="triangle" w="med" len="med"/>
            </a:ln>
          </p:spPr>
          <p:txBody>
            <a:bodyPr/>
            <a:lstStyle/>
            <a:p>
              <a:endParaRPr lang="zh-CN" altLang="en-US"/>
            </a:p>
          </p:txBody>
        </p:sp>
        <p:graphicFrame>
          <p:nvGraphicFramePr>
            <p:cNvPr id="2057" name="Object 2"/>
            <p:cNvGraphicFramePr>
              <a:graphicFrameLocks noChangeAspect="1"/>
            </p:cNvGraphicFramePr>
            <p:nvPr/>
          </p:nvGraphicFramePr>
          <p:xfrm>
            <a:off x="4589463" y="2290767"/>
            <a:ext cx="228600" cy="241300"/>
          </p:xfrm>
          <a:graphic>
            <a:graphicData uri="http://schemas.openxmlformats.org/presentationml/2006/ole">
              <p:oleObj spid="_x0000_s109577" name="公式" r:id="rId3" imgW="228600" imgH="241200" progId="">
                <p:embed/>
              </p:oleObj>
            </a:graphicData>
          </a:graphic>
        </p:graphicFrame>
      </p:grpSp>
      <p:sp>
        <p:nvSpPr>
          <p:cNvPr id="11" name="Line 7"/>
          <p:cNvSpPr>
            <a:spLocks noChangeShapeType="1"/>
          </p:cNvSpPr>
          <p:nvPr/>
        </p:nvSpPr>
        <p:spPr bwMode="auto">
          <a:xfrm flipV="1">
            <a:off x="3244850" y="1897063"/>
            <a:ext cx="1727200" cy="998537"/>
          </a:xfrm>
          <a:prstGeom prst="line">
            <a:avLst/>
          </a:prstGeom>
          <a:noFill/>
          <a:ln w="28575">
            <a:solidFill>
              <a:srgbClr val="FF0000"/>
            </a:solidFill>
            <a:round/>
            <a:headEnd/>
            <a:tailEnd/>
          </a:ln>
        </p:spPr>
        <p:txBody>
          <a:bodyPr/>
          <a:lstStyle/>
          <a:p>
            <a:endParaRPr lang="zh-CN" altLang="en-US"/>
          </a:p>
        </p:txBody>
      </p:sp>
      <p:grpSp>
        <p:nvGrpSpPr>
          <p:cNvPr id="3" name="组合 22"/>
          <p:cNvGrpSpPr>
            <a:grpSpLocks/>
          </p:cNvGrpSpPr>
          <p:nvPr/>
        </p:nvGrpSpPr>
        <p:grpSpPr bwMode="auto">
          <a:xfrm>
            <a:off x="3676650" y="2533650"/>
            <a:ext cx="376238" cy="312738"/>
            <a:chOff x="3677048" y="3219445"/>
            <a:chExt cx="376238" cy="312738"/>
          </a:xfrm>
        </p:grpSpPr>
        <p:graphicFrame>
          <p:nvGraphicFramePr>
            <p:cNvPr id="2056" name="Object 4"/>
            <p:cNvGraphicFramePr>
              <a:graphicFrameLocks noChangeAspect="1"/>
            </p:cNvGraphicFramePr>
            <p:nvPr/>
          </p:nvGraphicFramePr>
          <p:xfrm>
            <a:off x="3786586" y="3219445"/>
            <a:ext cx="266700" cy="304800"/>
          </p:xfrm>
          <a:graphic>
            <a:graphicData uri="http://schemas.openxmlformats.org/presentationml/2006/ole">
              <p:oleObj spid="_x0000_s109576" name="公式" r:id="rId4" imgW="266400" imgH="304560" progId="">
                <p:embed/>
              </p:oleObj>
            </a:graphicData>
          </a:graphic>
        </p:graphicFrame>
        <p:sp>
          <p:nvSpPr>
            <p:cNvPr id="2071" name="Freeform 12"/>
            <p:cNvSpPr>
              <a:spLocks/>
            </p:cNvSpPr>
            <p:nvPr/>
          </p:nvSpPr>
          <p:spPr bwMode="auto">
            <a:xfrm>
              <a:off x="3677048" y="3316283"/>
              <a:ext cx="142875" cy="215900"/>
            </a:xfrm>
            <a:custGeom>
              <a:avLst/>
              <a:gdLst>
                <a:gd name="T0" fmla="*/ 0 w 90"/>
                <a:gd name="T1" fmla="*/ 0 h 136"/>
                <a:gd name="T2" fmla="*/ 2147483647 w 90"/>
                <a:gd name="T3" fmla="*/ 2147483647 h 136"/>
                <a:gd name="T4" fmla="*/ 2147483647 w 90"/>
                <a:gd name="T5" fmla="*/ 2147483647 h 136"/>
                <a:gd name="T6" fmla="*/ 0 60000 65536"/>
                <a:gd name="T7" fmla="*/ 0 60000 65536"/>
                <a:gd name="T8" fmla="*/ 0 60000 65536"/>
                <a:gd name="T9" fmla="*/ 0 w 90"/>
                <a:gd name="T10" fmla="*/ 0 h 136"/>
                <a:gd name="T11" fmla="*/ 90 w 90"/>
                <a:gd name="T12" fmla="*/ 136 h 136"/>
              </a:gdLst>
              <a:ahLst/>
              <a:cxnLst>
                <a:cxn ang="T6">
                  <a:pos x="T0" y="T1"/>
                </a:cxn>
                <a:cxn ang="T7">
                  <a:pos x="T2" y="T3"/>
                </a:cxn>
                <a:cxn ang="T8">
                  <a:pos x="T4" y="T5"/>
                </a:cxn>
              </a:cxnLst>
              <a:rect l="T9" t="T10" r="T11" b="T12"/>
              <a:pathLst>
                <a:path w="90" h="136">
                  <a:moveTo>
                    <a:pt x="0" y="0"/>
                  </a:moveTo>
                  <a:cubicBezTo>
                    <a:pt x="15" y="11"/>
                    <a:pt x="30" y="22"/>
                    <a:pt x="45" y="45"/>
                  </a:cubicBezTo>
                  <a:cubicBezTo>
                    <a:pt x="60" y="68"/>
                    <a:pt x="75" y="102"/>
                    <a:pt x="90" y="136"/>
                  </a:cubicBezTo>
                </a:path>
              </a:pathLst>
            </a:custGeom>
            <a:noFill/>
            <a:ln w="28575">
              <a:solidFill>
                <a:srgbClr val="008000"/>
              </a:solidFill>
              <a:round/>
              <a:headEnd/>
              <a:tailEnd/>
            </a:ln>
          </p:spPr>
          <p:txBody>
            <a:bodyPr/>
            <a:lstStyle/>
            <a:p>
              <a:endParaRPr lang="zh-CN" altLang="en-US"/>
            </a:p>
          </p:txBody>
        </p:sp>
      </p:grpSp>
      <p:grpSp>
        <p:nvGrpSpPr>
          <p:cNvPr id="5" name="组合 21"/>
          <p:cNvGrpSpPr>
            <a:grpSpLocks/>
          </p:cNvGrpSpPr>
          <p:nvPr/>
        </p:nvGrpSpPr>
        <p:grpSpPr bwMode="auto">
          <a:xfrm>
            <a:off x="3829050" y="2095500"/>
            <a:ext cx="533400" cy="750888"/>
            <a:chOff x="3829448" y="2781295"/>
            <a:chExt cx="533400" cy="750888"/>
          </a:xfrm>
        </p:grpSpPr>
        <p:sp>
          <p:nvSpPr>
            <p:cNvPr id="2069" name="Oval 8"/>
            <p:cNvSpPr>
              <a:spLocks noChangeArrowheads="1"/>
            </p:cNvSpPr>
            <p:nvPr/>
          </p:nvSpPr>
          <p:spPr bwMode="auto">
            <a:xfrm>
              <a:off x="4042173" y="3100383"/>
              <a:ext cx="71438" cy="71438"/>
            </a:xfrm>
            <a:prstGeom prst="ellipse">
              <a:avLst/>
            </a:prstGeom>
            <a:solidFill>
              <a:srgbClr val="008000"/>
            </a:solidFill>
            <a:ln w="28575">
              <a:solidFill>
                <a:srgbClr val="008000"/>
              </a:solidFill>
              <a:round/>
              <a:headEnd/>
              <a:tailEnd/>
            </a:ln>
          </p:spPr>
          <p:txBody>
            <a:bodyPr wrap="none" anchor="ctr"/>
            <a:lstStyle/>
            <a:p>
              <a:endParaRPr lang="zh-CN" altLang="en-US"/>
            </a:p>
          </p:txBody>
        </p:sp>
        <p:sp>
          <p:nvSpPr>
            <p:cNvPr id="2070" name="Line 9"/>
            <p:cNvSpPr>
              <a:spLocks noChangeShapeType="1"/>
            </p:cNvSpPr>
            <p:nvPr/>
          </p:nvSpPr>
          <p:spPr bwMode="auto">
            <a:xfrm>
              <a:off x="4080273" y="3171820"/>
              <a:ext cx="0" cy="360363"/>
            </a:xfrm>
            <a:prstGeom prst="line">
              <a:avLst/>
            </a:prstGeom>
            <a:noFill/>
            <a:ln w="28575">
              <a:solidFill>
                <a:srgbClr val="008000"/>
              </a:solidFill>
              <a:round/>
              <a:headEnd/>
              <a:tailEnd/>
            </a:ln>
          </p:spPr>
          <p:txBody>
            <a:bodyPr/>
            <a:lstStyle/>
            <a:p>
              <a:endParaRPr lang="zh-CN" altLang="en-US"/>
            </a:p>
          </p:txBody>
        </p:sp>
        <p:graphicFrame>
          <p:nvGraphicFramePr>
            <p:cNvPr id="2054" name="Object 3"/>
            <p:cNvGraphicFramePr>
              <a:graphicFrameLocks noChangeAspect="1"/>
            </p:cNvGraphicFramePr>
            <p:nvPr/>
          </p:nvGraphicFramePr>
          <p:xfrm>
            <a:off x="4108848" y="3224208"/>
            <a:ext cx="254000" cy="241300"/>
          </p:xfrm>
          <a:graphic>
            <a:graphicData uri="http://schemas.openxmlformats.org/presentationml/2006/ole">
              <p:oleObj spid="_x0000_s109574" name="公式" r:id="rId5" imgW="253800" imgH="241200" progId="">
                <p:embed/>
              </p:oleObj>
            </a:graphicData>
          </a:graphic>
        </p:graphicFrame>
        <p:graphicFrame>
          <p:nvGraphicFramePr>
            <p:cNvPr id="2055" name="Object 5"/>
            <p:cNvGraphicFramePr>
              <a:graphicFrameLocks noChangeAspect="1"/>
            </p:cNvGraphicFramePr>
            <p:nvPr/>
          </p:nvGraphicFramePr>
          <p:xfrm>
            <a:off x="3829448" y="2781295"/>
            <a:ext cx="406400" cy="292100"/>
          </p:xfrm>
          <a:graphic>
            <a:graphicData uri="http://schemas.openxmlformats.org/presentationml/2006/ole">
              <p:oleObj spid="_x0000_s109575" name="公式" r:id="rId6" imgW="406080" imgH="291960" progId="">
                <p:embed/>
              </p:oleObj>
            </a:graphicData>
          </a:graphic>
        </p:graphicFrame>
      </p:grpSp>
      <p:sp>
        <p:nvSpPr>
          <p:cNvPr id="2063" name="Line 5"/>
          <p:cNvSpPr>
            <a:spLocks noChangeShapeType="1"/>
          </p:cNvSpPr>
          <p:nvPr/>
        </p:nvSpPr>
        <p:spPr bwMode="auto">
          <a:xfrm>
            <a:off x="0" y="762000"/>
            <a:ext cx="7916863" cy="0"/>
          </a:xfrm>
          <a:prstGeom prst="line">
            <a:avLst/>
          </a:prstGeom>
          <a:noFill/>
          <a:ln w="12700">
            <a:solidFill>
              <a:srgbClr val="FF9900"/>
            </a:solidFill>
            <a:miter lim="800000"/>
            <a:headEnd/>
            <a:tailEnd/>
          </a:ln>
          <a:effectLst>
            <a:prstShdw prst="shdw17" dist="17961" dir="2700000">
              <a:srgbClr val="995C00"/>
            </a:prstShdw>
          </a:effectLst>
        </p:spPr>
        <p:txBody>
          <a:bodyPr lIns="90000" tIns="46800" rIns="90000" bIns="46800"/>
          <a:lstStyle/>
          <a:p>
            <a:endParaRPr lang="zh-CN" altLang="en-US"/>
          </a:p>
        </p:txBody>
      </p:sp>
      <p:sp>
        <p:nvSpPr>
          <p:cNvPr id="2065" name="TextBox 20"/>
          <p:cNvSpPr txBox="1">
            <a:spLocks noChangeArrowheads="1"/>
          </p:cNvSpPr>
          <p:nvPr/>
        </p:nvSpPr>
        <p:spPr bwMode="auto">
          <a:xfrm>
            <a:off x="717550" y="990600"/>
            <a:ext cx="2842445" cy="461665"/>
          </a:xfrm>
          <a:prstGeom prst="rect">
            <a:avLst/>
          </a:prstGeom>
          <a:noFill/>
          <a:ln w="9525">
            <a:noFill/>
            <a:miter lim="800000"/>
            <a:headEnd/>
            <a:tailEnd/>
          </a:ln>
        </p:spPr>
        <p:txBody>
          <a:bodyPr wrap="none">
            <a:spAutoFit/>
          </a:bodyPr>
          <a:lstStyle/>
          <a:p>
            <a:r>
              <a:rPr lang="en-US" altLang="zh-CN" sz="2400" b="1" dirty="0" smtClean="0">
                <a:solidFill>
                  <a:srgbClr val="333300"/>
                </a:solidFill>
                <a:latin typeface="Times New Roman" pitchFamily="18" charset="0"/>
                <a:ea typeface="楷体" pitchFamily="49" charset="-122"/>
              </a:rPr>
              <a:t>(1) Buffon </a:t>
            </a:r>
            <a:r>
              <a:rPr lang="zh-CN" altLang="en-US" sz="2400" b="1" dirty="0">
                <a:solidFill>
                  <a:srgbClr val="333300"/>
                </a:solidFill>
                <a:latin typeface="Times New Roman" pitchFamily="18" charset="0"/>
                <a:ea typeface="楷体" pitchFamily="49" charset="-122"/>
              </a:rPr>
              <a:t>投针实验</a:t>
            </a:r>
          </a:p>
        </p:txBody>
      </p:sp>
      <p:sp>
        <p:nvSpPr>
          <p:cNvPr id="27" name="矩形 10"/>
          <p:cNvSpPr>
            <a:spLocks noChangeArrowheads="1"/>
          </p:cNvSpPr>
          <p:nvPr/>
        </p:nvSpPr>
        <p:spPr bwMode="auto">
          <a:xfrm>
            <a:off x="228600" y="228600"/>
            <a:ext cx="5532284" cy="523220"/>
          </a:xfrm>
          <a:prstGeom prst="rect">
            <a:avLst/>
          </a:prstGeom>
          <a:noFill/>
          <a:ln w="9525">
            <a:noFill/>
            <a:miter lim="800000"/>
            <a:headEnd/>
            <a:tailEnd/>
          </a:ln>
        </p:spPr>
        <p:txBody>
          <a:bodyPr wrap="none">
            <a:spAutoFit/>
          </a:bodyPr>
          <a:lstStyle/>
          <a:p>
            <a:r>
              <a:rPr lang="en-US" altLang="zh-CN" sz="2800" b="1" dirty="0">
                <a:solidFill>
                  <a:srgbClr val="333300"/>
                </a:solidFill>
                <a:latin typeface="Times New Roman" pitchFamily="18" charset="0"/>
                <a:ea typeface="楷体" pitchFamily="49" charset="-122"/>
              </a:rPr>
              <a:t>2.1 </a:t>
            </a:r>
            <a:r>
              <a:rPr lang="zh-CN" altLang="en-US" sz="2800" b="1" dirty="0">
                <a:solidFill>
                  <a:srgbClr val="333300"/>
                </a:solidFill>
                <a:latin typeface="Times New Roman" pitchFamily="18" charset="0"/>
                <a:ea typeface="楷体" pitchFamily="49" charset="-122"/>
              </a:rPr>
              <a:t>蒙特卡洛方</a:t>
            </a:r>
            <a:r>
              <a:rPr lang="zh-CN" altLang="en-US" sz="2800" b="1" dirty="0" smtClean="0">
                <a:solidFill>
                  <a:srgbClr val="333300"/>
                </a:solidFill>
                <a:latin typeface="Times New Roman" pitchFamily="18" charset="0"/>
                <a:ea typeface="楷体" pitchFamily="49" charset="-122"/>
              </a:rPr>
              <a:t>法概述</a:t>
            </a:r>
            <a:r>
              <a:rPr lang="en-US" altLang="zh-CN" sz="2800" b="1" dirty="0" smtClean="0">
                <a:solidFill>
                  <a:srgbClr val="333300"/>
                </a:solidFill>
                <a:latin typeface="Times New Roman" pitchFamily="18" charset="0"/>
                <a:ea typeface="楷体" pitchFamily="49" charset="-122"/>
              </a:rPr>
              <a:t>----</a:t>
            </a:r>
            <a:r>
              <a:rPr lang="zh-CN" altLang="en-US" sz="2800" b="1" dirty="0" smtClean="0">
                <a:solidFill>
                  <a:srgbClr val="FF0000"/>
                </a:solidFill>
                <a:latin typeface="Times New Roman" pitchFamily="18" charset="0"/>
                <a:ea typeface="楷体" pitchFamily="49" charset="-122"/>
              </a:rPr>
              <a:t>基本思想</a:t>
            </a:r>
            <a:endParaRPr lang="zh-CN" altLang="en-US" sz="2800" dirty="0">
              <a:solidFill>
                <a:srgbClr val="FF0000"/>
              </a:solidFill>
            </a:endParaRPr>
          </a:p>
        </p:txBody>
      </p:sp>
      <p:sp>
        <p:nvSpPr>
          <p:cNvPr id="28" name="矩形 35"/>
          <p:cNvSpPr>
            <a:spLocks noChangeArrowheads="1"/>
          </p:cNvSpPr>
          <p:nvPr/>
        </p:nvSpPr>
        <p:spPr bwMode="auto">
          <a:xfrm>
            <a:off x="756000" y="3223200"/>
            <a:ext cx="8028160" cy="2862322"/>
          </a:xfrm>
          <a:prstGeom prst="rect">
            <a:avLst/>
          </a:prstGeom>
          <a:noFill/>
          <a:ln w="9525">
            <a:noFill/>
            <a:miter lim="800000"/>
            <a:headEnd/>
            <a:tailEnd/>
          </a:ln>
        </p:spPr>
        <p:txBody>
          <a:bodyPr wrap="none">
            <a:spAutoFit/>
          </a:bodyPr>
          <a:lstStyle/>
          <a:p>
            <a:r>
              <a:rPr lang="en-US" altLang="zh-CN" sz="2000" b="1" dirty="0" smtClean="0">
                <a:solidFill>
                  <a:srgbClr val="333300"/>
                </a:solidFill>
                <a:latin typeface="Times New Roman" pitchFamily="18" charset="0"/>
                <a:ea typeface="楷体" pitchFamily="49" charset="-122"/>
              </a:rPr>
              <a:t>S(</a:t>
            </a:r>
            <a:r>
              <a:rPr lang="en-US" altLang="zh-CN" sz="2000" b="1" i="1" dirty="0" smtClean="0">
                <a:solidFill>
                  <a:srgbClr val="333300"/>
                </a:solidFill>
                <a:latin typeface="Times New Roman" pitchFamily="18" charset="0"/>
                <a:ea typeface="楷体" pitchFamily="49" charset="-122"/>
              </a:rPr>
              <a:t>x</a:t>
            </a:r>
            <a:r>
              <a:rPr lang="en-US" altLang="zh-CN" sz="2000" b="1" dirty="0" smtClean="0">
                <a:solidFill>
                  <a:srgbClr val="333300"/>
                </a:solidFill>
                <a:latin typeface="Times New Roman" pitchFamily="18" charset="0"/>
                <a:ea typeface="楷体" pitchFamily="49" charset="-122"/>
              </a:rPr>
              <a:t>,</a:t>
            </a:r>
            <a:r>
              <a:rPr lang="en-US" altLang="zh-CN" sz="2000" b="1" i="1" dirty="0" smtClean="0">
                <a:solidFill>
                  <a:srgbClr val="333300"/>
                </a:solidFill>
                <a:latin typeface="Times New Roman" pitchFamily="18" charset="0"/>
                <a:ea typeface="楷体" pitchFamily="49" charset="-122"/>
                <a:sym typeface="Symbol"/>
              </a:rPr>
              <a:t></a:t>
            </a:r>
            <a:r>
              <a:rPr lang="en-US" altLang="zh-CN" sz="2000" b="1" dirty="0" smtClean="0">
                <a:solidFill>
                  <a:srgbClr val="333300"/>
                </a:solidFill>
                <a:latin typeface="Times New Roman" pitchFamily="18" charset="0"/>
                <a:ea typeface="楷体" pitchFamily="49" charset="-122"/>
                <a:sym typeface="Symbol"/>
              </a:rPr>
              <a:t>)</a:t>
            </a:r>
            <a:r>
              <a:rPr lang="zh-CN" altLang="en-US" sz="2000" b="1" dirty="0" smtClean="0">
                <a:solidFill>
                  <a:srgbClr val="333300"/>
                </a:solidFill>
                <a:latin typeface="Times New Roman" pitchFamily="18" charset="0"/>
                <a:ea typeface="楷体" pitchFamily="49" charset="-122"/>
                <a:sym typeface="Symbol"/>
              </a:rPr>
              <a:t>描述针质心的位置，   </a:t>
            </a:r>
            <a:r>
              <a:rPr lang="en-US" altLang="zh-CN" sz="2000" b="1" i="1" dirty="0" smtClean="0">
                <a:solidFill>
                  <a:srgbClr val="333300"/>
                </a:solidFill>
                <a:latin typeface="Times New Roman" pitchFamily="18" charset="0"/>
                <a:ea typeface="楷体" pitchFamily="49" charset="-122"/>
                <a:sym typeface="Symbol"/>
              </a:rPr>
              <a:t>x</a:t>
            </a:r>
            <a:r>
              <a:rPr lang="en-US" altLang="zh-CN" sz="2000" b="1" dirty="0" smtClean="0">
                <a:solidFill>
                  <a:srgbClr val="333300"/>
                </a:solidFill>
                <a:latin typeface="Times New Roman" pitchFamily="18" charset="0"/>
                <a:ea typeface="楷体" pitchFamily="49" charset="-122"/>
                <a:sym typeface="Symbol"/>
              </a:rPr>
              <a:t>[0,a],  </a:t>
            </a:r>
            <a:r>
              <a:rPr lang="zh-CN" altLang="en-US" sz="2000" b="1" dirty="0" smtClean="0">
                <a:solidFill>
                  <a:srgbClr val="333300"/>
                </a:solidFill>
                <a:latin typeface="Times New Roman" pitchFamily="18" charset="0"/>
                <a:ea typeface="楷体" pitchFamily="49" charset="-122"/>
                <a:sym typeface="Symbol"/>
              </a:rPr>
              <a:t>其分布函数为</a:t>
            </a:r>
            <a:endParaRPr lang="en-US" altLang="zh-CN" sz="2000" b="1" dirty="0" smtClean="0">
              <a:solidFill>
                <a:srgbClr val="333300"/>
              </a:solidFill>
              <a:latin typeface="Times New Roman" pitchFamily="18" charset="0"/>
              <a:ea typeface="楷体" pitchFamily="49" charset="-122"/>
              <a:sym typeface="Symbol"/>
            </a:endParaRPr>
          </a:p>
          <a:p>
            <a:r>
              <a:rPr lang="en-US" altLang="zh-CN" sz="2000" b="1" dirty="0" smtClean="0">
                <a:solidFill>
                  <a:srgbClr val="333300"/>
                </a:solidFill>
                <a:latin typeface="Times New Roman" pitchFamily="18" charset="0"/>
                <a:ea typeface="楷体" pitchFamily="49" charset="-122"/>
                <a:sym typeface="Symbol"/>
              </a:rPr>
              <a:t>                                               </a:t>
            </a:r>
          </a:p>
          <a:p>
            <a:endParaRPr lang="en-US" altLang="zh-CN" sz="2000" b="1" dirty="0" smtClean="0">
              <a:solidFill>
                <a:srgbClr val="333300"/>
              </a:solidFill>
              <a:latin typeface="Times New Roman" pitchFamily="18" charset="0"/>
              <a:ea typeface="楷体" pitchFamily="49" charset="-122"/>
              <a:sym typeface="Symbol"/>
            </a:endParaRPr>
          </a:p>
          <a:p>
            <a:r>
              <a:rPr lang="en-US" altLang="zh-CN" sz="2000" b="1" dirty="0" smtClean="0">
                <a:solidFill>
                  <a:srgbClr val="333300"/>
                </a:solidFill>
                <a:latin typeface="Times New Roman" pitchFamily="18" charset="0"/>
                <a:ea typeface="楷体" pitchFamily="49" charset="-122"/>
                <a:sym typeface="Symbol"/>
              </a:rPr>
              <a:t>                                                 [0,],</a:t>
            </a:r>
            <a:r>
              <a:rPr lang="zh-CN" altLang="en-US" sz="2000" b="1" dirty="0" smtClean="0">
                <a:solidFill>
                  <a:srgbClr val="333300"/>
                </a:solidFill>
                <a:latin typeface="Times New Roman" pitchFamily="18" charset="0"/>
                <a:ea typeface="楷体" pitchFamily="49" charset="-122"/>
                <a:sym typeface="Symbol"/>
              </a:rPr>
              <a:t>其分布函数为</a:t>
            </a:r>
            <a:endParaRPr lang="en-US" altLang="zh-CN" sz="2000" b="1" dirty="0" smtClean="0">
              <a:solidFill>
                <a:srgbClr val="333300"/>
              </a:solidFill>
              <a:latin typeface="Times New Roman" pitchFamily="18" charset="0"/>
              <a:ea typeface="楷体" pitchFamily="49" charset="-122"/>
              <a:sym typeface="Symbol"/>
            </a:endParaRPr>
          </a:p>
          <a:p>
            <a:r>
              <a:rPr lang="zh-CN" altLang="en-US" sz="2000" b="1" dirty="0" smtClean="0">
                <a:solidFill>
                  <a:srgbClr val="333300"/>
                </a:solidFill>
                <a:latin typeface="Times New Roman" pitchFamily="18" charset="0"/>
                <a:ea typeface="楷体" pitchFamily="49" charset="-122"/>
                <a:sym typeface="Symbol"/>
              </a:rPr>
              <a:t>因此，</a:t>
            </a:r>
            <a:endParaRPr lang="en-US" altLang="zh-CN" sz="2000" b="1" dirty="0" smtClean="0">
              <a:solidFill>
                <a:srgbClr val="333300"/>
              </a:solidFill>
              <a:latin typeface="Times New Roman" pitchFamily="18" charset="0"/>
              <a:ea typeface="楷体" pitchFamily="49" charset="-122"/>
              <a:sym typeface="Symbol"/>
            </a:endParaRPr>
          </a:p>
          <a:p>
            <a:r>
              <a:rPr lang="zh-CN" altLang="en-US" sz="2000" b="1" dirty="0" smtClean="0">
                <a:solidFill>
                  <a:srgbClr val="333300"/>
                </a:solidFill>
                <a:latin typeface="Times New Roman" pitchFamily="18" charset="0"/>
                <a:ea typeface="楷体" pitchFamily="49" charset="-122"/>
                <a:sym typeface="Symbol"/>
              </a:rPr>
              <a:t>产生任意的</a:t>
            </a:r>
            <a:r>
              <a:rPr lang="en-US" altLang="zh-CN" sz="2000" b="1" dirty="0" smtClean="0">
                <a:solidFill>
                  <a:srgbClr val="333300"/>
                </a:solidFill>
                <a:latin typeface="Times New Roman" pitchFamily="18" charset="0"/>
                <a:ea typeface="楷体" pitchFamily="49" charset="-122"/>
              </a:rPr>
              <a:t>S(</a:t>
            </a:r>
            <a:r>
              <a:rPr lang="en-US" altLang="zh-CN" sz="2000" b="1" i="1" dirty="0" smtClean="0">
                <a:solidFill>
                  <a:srgbClr val="333300"/>
                </a:solidFill>
                <a:latin typeface="Times New Roman" pitchFamily="18" charset="0"/>
                <a:ea typeface="楷体" pitchFamily="49" charset="-122"/>
              </a:rPr>
              <a:t>x</a:t>
            </a:r>
            <a:r>
              <a:rPr lang="en-US" altLang="zh-CN" sz="2000" b="1" dirty="0" smtClean="0">
                <a:solidFill>
                  <a:srgbClr val="333300"/>
                </a:solidFill>
                <a:latin typeface="Times New Roman" pitchFamily="18" charset="0"/>
                <a:ea typeface="楷体" pitchFamily="49" charset="-122"/>
              </a:rPr>
              <a:t>,</a:t>
            </a:r>
            <a:r>
              <a:rPr lang="en-US" altLang="zh-CN" sz="2000" b="1" i="1" dirty="0" smtClean="0">
                <a:solidFill>
                  <a:srgbClr val="333300"/>
                </a:solidFill>
                <a:latin typeface="Times New Roman" pitchFamily="18" charset="0"/>
                <a:ea typeface="楷体" pitchFamily="49" charset="-122"/>
                <a:sym typeface="Symbol"/>
              </a:rPr>
              <a:t></a:t>
            </a:r>
            <a:r>
              <a:rPr lang="en-US" altLang="zh-CN" sz="2000" b="1" dirty="0" smtClean="0">
                <a:solidFill>
                  <a:srgbClr val="333300"/>
                </a:solidFill>
                <a:latin typeface="Times New Roman" pitchFamily="18" charset="0"/>
                <a:ea typeface="楷体" pitchFamily="49" charset="-122"/>
                <a:sym typeface="Symbol"/>
              </a:rPr>
              <a:t>)</a:t>
            </a:r>
            <a:r>
              <a:rPr lang="zh-CN" altLang="en-US" sz="2000" b="1" dirty="0" smtClean="0">
                <a:solidFill>
                  <a:srgbClr val="333300"/>
                </a:solidFill>
                <a:latin typeface="Times New Roman" pitchFamily="18" charset="0"/>
                <a:ea typeface="楷体" pitchFamily="49" charset="-122"/>
                <a:sym typeface="Symbol"/>
              </a:rPr>
              <a:t>的过程就变成了由</a:t>
            </a:r>
            <a:r>
              <a:rPr lang="en-US" altLang="zh-CN" sz="2000" b="1" dirty="0" smtClean="0">
                <a:solidFill>
                  <a:srgbClr val="333300"/>
                </a:solidFill>
                <a:latin typeface="Times New Roman" pitchFamily="18" charset="0"/>
                <a:ea typeface="楷体" pitchFamily="49" charset="-122"/>
                <a:sym typeface="Symbol"/>
              </a:rPr>
              <a:t>f</a:t>
            </a:r>
            <a:r>
              <a:rPr lang="en-US" altLang="zh-CN" sz="2000" b="1" baseline="-25000" dirty="0" smtClean="0">
                <a:solidFill>
                  <a:srgbClr val="333300"/>
                </a:solidFill>
                <a:latin typeface="Times New Roman" pitchFamily="18" charset="0"/>
                <a:ea typeface="楷体" pitchFamily="49" charset="-122"/>
                <a:sym typeface="Symbol"/>
              </a:rPr>
              <a:t>1</a:t>
            </a:r>
            <a:r>
              <a:rPr lang="en-US" altLang="zh-CN" sz="2000" b="1" dirty="0" smtClean="0">
                <a:solidFill>
                  <a:srgbClr val="333300"/>
                </a:solidFill>
                <a:latin typeface="Times New Roman" pitchFamily="18" charset="0"/>
                <a:ea typeface="楷体" pitchFamily="49" charset="-122"/>
                <a:sym typeface="Symbol"/>
              </a:rPr>
              <a:t>(</a:t>
            </a:r>
            <a:r>
              <a:rPr lang="en-US" altLang="zh-CN" sz="2000" b="1" i="1" dirty="0" smtClean="0">
                <a:solidFill>
                  <a:srgbClr val="333300"/>
                </a:solidFill>
                <a:latin typeface="Times New Roman" pitchFamily="18" charset="0"/>
                <a:ea typeface="楷体" pitchFamily="49" charset="-122"/>
                <a:sym typeface="Symbol"/>
              </a:rPr>
              <a:t>x</a:t>
            </a:r>
            <a:r>
              <a:rPr lang="en-US" altLang="zh-CN" sz="2000" b="1" dirty="0" smtClean="0">
                <a:solidFill>
                  <a:srgbClr val="333300"/>
                </a:solidFill>
                <a:latin typeface="Times New Roman" pitchFamily="18" charset="0"/>
                <a:ea typeface="楷体" pitchFamily="49" charset="-122"/>
                <a:sym typeface="Symbol"/>
              </a:rPr>
              <a:t>)</a:t>
            </a:r>
            <a:r>
              <a:rPr lang="zh-CN" altLang="en-US" sz="2000" b="1" dirty="0" smtClean="0">
                <a:solidFill>
                  <a:srgbClr val="333300"/>
                </a:solidFill>
                <a:latin typeface="Times New Roman" pitchFamily="18" charset="0"/>
                <a:ea typeface="楷体" pitchFamily="49" charset="-122"/>
                <a:sym typeface="Symbol"/>
              </a:rPr>
              <a:t>抽样</a:t>
            </a:r>
            <a:r>
              <a:rPr lang="en-US" altLang="zh-CN" sz="2000" b="1" i="1" dirty="0" smtClean="0">
                <a:solidFill>
                  <a:srgbClr val="333300"/>
                </a:solidFill>
                <a:latin typeface="Times New Roman" pitchFamily="18" charset="0"/>
                <a:ea typeface="楷体" pitchFamily="49" charset="-122"/>
                <a:sym typeface="Symbol"/>
              </a:rPr>
              <a:t>x</a:t>
            </a:r>
            <a:r>
              <a:rPr lang="zh-CN" altLang="en-US" sz="2000" b="1" dirty="0" smtClean="0">
                <a:solidFill>
                  <a:srgbClr val="333300"/>
                </a:solidFill>
                <a:latin typeface="Times New Roman" pitchFamily="18" charset="0"/>
                <a:ea typeface="楷体" pitchFamily="49" charset="-122"/>
                <a:sym typeface="Symbol"/>
              </a:rPr>
              <a:t>和由</a:t>
            </a:r>
            <a:r>
              <a:rPr lang="en-US" altLang="zh-CN" sz="2000" b="1" dirty="0" smtClean="0">
                <a:solidFill>
                  <a:srgbClr val="333300"/>
                </a:solidFill>
                <a:latin typeface="Times New Roman" pitchFamily="18" charset="0"/>
                <a:ea typeface="楷体" pitchFamily="49" charset="-122"/>
                <a:sym typeface="Symbol"/>
              </a:rPr>
              <a:t>f</a:t>
            </a:r>
            <a:r>
              <a:rPr lang="en-US" altLang="zh-CN" sz="2000" b="1" baseline="-25000" dirty="0" smtClean="0">
                <a:solidFill>
                  <a:srgbClr val="333300"/>
                </a:solidFill>
                <a:latin typeface="Times New Roman" pitchFamily="18" charset="0"/>
                <a:ea typeface="楷体" pitchFamily="49" charset="-122"/>
                <a:sym typeface="Symbol"/>
              </a:rPr>
              <a:t>2</a:t>
            </a:r>
            <a:r>
              <a:rPr lang="en-US" altLang="zh-CN" sz="2000" b="1" dirty="0" smtClean="0">
                <a:solidFill>
                  <a:srgbClr val="333300"/>
                </a:solidFill>
                <a:latin typeface="Times New Roman" pitchFamily="18" charset="0"/>
                <a:ea typeface="楷体" pitchFamily="49" charset="-122"/>
                <a:sym typeface="Symbol"/>
              </a:rPr>
              <a:t>(</a:t>
            </a:r>
            <a:r>
              <a:rPr lang="en-US" altLang="zh-CN" sz="2000" b="1" i="1" dirty="0" smtClean="0">
                <a:solidFill>
                  <a:srgbClr val="333300"/>
                </a:solidFill>
                <a:latin typeface="Times New Roman" pitchFamily="18" charset="0"/>
                <a:ea typeface="楷体" pitchFamily="49" charset="-122"/>
                <a:sym typeface="Symbol"/>
              </a:rPr>
              <a:t></a:t>
            </a:r>
            <a:r>
              <a:rPr lang="en-US" altLang="zh-CN" sz="2000" b="1" dirty="0" smtClean="0">
                <a:solidFill>
                  <a:srgbClr val="333300"/>
                </a:solidFill>
                <a:latin typeface="Times New Roman" pitchFamily="18" charset="0"/>
                <a:ea typeface="楷体" pitchFamily="49" charset="-122"/>
                <a:sym typeface="Symbol"/>
              </a:rPr>
              <a:t>)</a:t>
            </a:r>
            <a:r>
              <a:rPr lang="zh-CN" altLang="en-US" sz="2000" b="1" dirty="0" smtClean="0">
                <a:solidFill>
                  <a:srgbClr val="333300"/>
                </a:solidFill>
                <a:latin typeface="Times New Roman" pitchFamily="18" charset="0"/>
                <a:ea typeface="楷体" pitchFamily="49" charset="-122"/>
                <a:sym typeface="Symbol"/>
              </a:rPr>
              <a:t>抽样</a:t>
            </a:r>
            <a:r>
              <a:rPr lang="zh-CN" altLang="en-US" sz="2000" b="1" i="1" dirty="0" smtClean="0">
                <a:solidFill>
                  <a:srgbClr val="333300"/>
                </a:solidFill>
                <a:latin typeface="Times New Roman" pitchFamily="18" charset="0"/>
                <a:ea typeface="楷体" pitchFamily="49" charset="-122"/>
                <a:sym typeface="Symbol"/>
              </a:rPr>
              <a:t></a:t>
            </a:r>
            <a:r>
              <a:rPr lang="zh-CN" altLang="en-US" sz="2000" b="1" dirty="0" smtClean="0">
                <a:solidFill>
                  <a:srgbClr val="333300"/>
                </a:solidFill>
                <a:latin typeface="Times New Roman" pitchFamily="18" charset="0"/>
                <a:ea typeface="楷体" pitchFamily="49" charset="-122"/>
                <a:sym typeface="Symbol"/>
              </a:rPr>
              <a:t>的过程。</a:t>
            </a:r>
            <a:endParaRPr lang="en-US" altLang="zh-CN" sz="2000" b="1" dirty="0" smtClean="0">
              <a:solidFill>
                <a:srgbClr val="333300"/>
              </a:solidFill>
              <a:latin typeface="Times New Roman" pitchFamily="18" charset="0"/>
              <a:ea typeface="楷体" pitchFamily="49" charset="-122"/>
              <a:sym typeface="Symbol"/>
            </a:endParaRPr>
          </a:p>
          <a:p>
            <a:endParaRPr lang="en-US" altLang="zh-CN" sz="2000" b="1" dirty="0" smtClean="0">
              <a:solidFill>
                <a:srgbClr val="333300"/>
              </a:solidFill>
              <a:latin typeface="Times New Roman" pitchFamily="18" charset="0"/>
              <a:ea typeface="楷体" pitchFamily="49" charset="-122"/>
              <a:sym typeface="Symbol"/>
            </a:endParaRPr>
          </a:p>
          <a:p>
            <a:endParaRPr lang="en-US" altLang="zh-CN" sz="2000" b="1" dirty="0" smtClean="0">
              <a:solidFill>
                <a:srgbClr val="333300"/>
              </a:solidFill>
              <a:latin typeface="Times New Roman" pitchFamily="18" charset="0"/>
              <a:ea typeface="楷体" pitchFamily="49" charset="-122"/>
              <a:sym typeface="Symbol"/>
            </a:endParaRPr>
          </a:p>
          <a:p>
            <a:r>
              <a:rPr lang="zh-CN" altLang="en-US" sz="2000" b="1" dirty="0" smtClean="0">
                <a:solidFill>
                  <a:srgbClr val="333300"/>
                </a:solidFill>
                <a:latin typeface="Times New Roman" pitchFamily="18" charset="0"/>
                <a:ea typeface="楷体" pitchFamily="49" charset="-122"/>
                <a:sym typeface="Symbol"/>
              </a:rPr>
              <a:t>其中，</a:t>
            </a:r>
            <a:r>
              <a:rPr lang="en-US" altLang="zh-CN" sz="2000" b="1" baseline="-25000" dirty="0" smtClean="0">
                <a:solidFill>
                  <a:srgbClr val="333300"/>
                </a:solidFill>
                <a:latin typeface="Times New Roman" pitchFamily="18" charset="0"/>
                <a:ea typeface="楷体" pitchFamily="49" charset="-122"/>
                <a:sym typeface="Symbol"/>
              </a:rPr>
              <a:t>1</a:t>
            </a:r>
            <a:r>
              <a:rPr lang="zh-CN" altLang="en-US" sz="2000" b="1" dirty="0" smtClean="0">
                <a:solidFill>
                  <a:srgbClr val="333300"/>
                </a:solidFill>
                <a:latin typeface="Times New Roman" pitchFamily="18" charset="0"/>
                <a:ea typeface="楷体" pitchFamily="49" charset="-122"/>
                <a:sym typeface="Symbol"/>
              </a:rPr>
              <a:t>， </a:t>
            </a:r>
            <a:r>
              <a:rPr lang="en-US" altLang="zh-CN" sz="2000" b="1" baseline="-25000" dirty="0" smtClean="0">
                <a:solidFill>
                  <a:srgbClr val="333300"/>
                </a:solidFill>
                <a:latin typeface="Times New Roman" pitchFamily="18" charset="0"/>
                <a:ea typeface="楷体" pitchFamily="49" charset="-122"/>
                <a:sym typeface="Symbol"/>
              </a:rPr>
              <a:t>2</a:t>
            </a:r>
            <a:r>
              <a:rPr lang="zh-CN" altLang="en-US" sz="2000" b="1" dirty="0" smtClean="0">
                <a:solidFill>
                  <a:srgbClr val="333300"/>
                </a:solidFill>
                <a:latin typeface="Times New Roman" pitchFamily="18" charset="0"/>
                <a:ea typeface="楷体" pitchFamily="49" charset="-122"/>
                <a:sym typeface="Symbol"/>
              </a:rPr>
              <a:t>为</a:t>
            </a:r>
            <a:r>
              <a:rPr lang="en-US" altLang="zh-CN" sz="2000" b="1" dirty="0" smtClean="0">
                <a:solidFill>
                  <a:srgbClr val="333300"/>
                </a:solidFill>
                <a:latin typeface="Times New Roman" pitchFamily="18" charset="0"/>
                <a:ea typeface="楷体" pitchFamily="49" charset="-122"/>
                <a:sym typeface="Symbol"/>
              </a:rPr>
              <a:t>[0,1]</a:t>
            </a:r>
            <a:r>
              <a:rPr lang="zh-CN" altLang="en-US" sz="2000" b="1" dirty="0" smtClean="0">
                <a:solidFill>
                  <a:srgbClr val="333300"/>
                </a:solidFill>
                <a:latin typeface="Times New Roman" pitchFamily="18" charset="0"/>
                <a:ea typeface="楷体" pitchFamily="49" charset="-122"/>
                <a:sym typeface="Symbol"/>
              </a:rPr>
              <a:t>均匀分布的随机变量。</a:t>
            </a:r>
            <a:endParaRPr lang="en-US" altLang="zh-CN" sz="2000" b="1" dirty="0">
              <a:solidFill>
                <a:srgbClr val="333300"/>
              </a:solidFill>
              <a:latin typeface="Times New Roman" pitchFamily="18" charset="0"/>
              <a:ea typeface="楷体" pitchFamily="49" charset="-122"/>
            </a:endParaRPr>
          </a:p>
        </p:txBody>
      </p:sp>
      <p:graphicFrame>
        <p:nvGraphicFramePr>
          <p:cNvPr id="106500" name="Object 4"/>
          <p:cNvGraphicFramePr>
            <a:graphicFrameLocks noChangeAspect="1"/>
          </p:cNvGraphicFramePr>
          <p:nvPr/>
        </p:nvGraphicFramePr>
        <p:xfrm>
          <a:off x="6562725" y="3103563"/>
          <a:ext cx="2439988" cy="706437"/>
        </p:xfrm>
        <a:graphic>
          <a:graphicData uri="http://schemas.openxmlformats.org/presentationml/2006/ole">
            <p:oleObj spid="_x0000_s109578" name="Equation" r:id="rId7" imgW="1143000" imgH="330120" progId="Equation.DSMT4">
              <p:embed/>
            </p:oleObj>
          </a:graphicData>
        </a:graphic>
      </p:graphicFrame>
      <p:graphicFrame>
        <p:nvGraphicFramePr>
          <p:cNvPr id="8" name="Object 4"/>
          <p:cNvGraphicFramePr>
            <a:graphicFrameLocks noChangeAspect="1"/>
          </p:cNvGraphicFramePr>
          <p:nvPr/>
        </p:nvGraphicFramePr>
        <p:xfrm>
          <a:off x="6386513" y="3960813"/>
          <a:ext cx="2670175" cy="763587"/>
        </p:xfrm>
        <a:graphic>
          <a:graphicData uri="http://schemas.openxmlformats.org/presentationml/2006/ole">
            <p:oleObj spid="_x0000_s109579" name="Equation" r:id="rId8" imgW="1155600" imgH="330120" progId="Equation.DSMT4">
              <p:embed/>
            </p:oleObj>
          </a:graphicData>
        </a:graphic>
      </p:graphicFrame>
      <p:graphicFrame>
        <p:nvGraphicFramePr>
          <p:cNvPr id="9" name="Object 12"/>
          <p:cNvGraphicFramePr>
            <a:graphicFrameLocks noChangeAspect="1"/>
          </p:cNvGraphicFramePr>
          <p:nvPr/>
        </p:nvGraphicFramePr>
        <p:xfrm>
          <a:off x="3128963" y="5151438"/>
          <a:ext cx="3017837" cy="563562"/>
        </p:xfrm>
        <a:graphic>
          <a:graphicData uri="http://schemas.openxmlformats.org/presentationml/2006/ole">
            <p:oleObj spid="_x0000_s109580" name="Equation" r:id="rId9" imgW="952200" imgH="177480" progId="Equation.DSMT4">
              <p:embed/>
            </p:oleObj>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left)">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up)">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wipe(up)">
                                      <p:cBhvr>
                                        <p:cTn id="22" dur="500"/>
                                        <p:tgtEl>
                                          <p:spTgt spid="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06500"/>
                                        </p:tgtEl>
                                        <p:attrNameLst>
                                          <p:attrName>style.visibility</p:attrName>
                                        </p:attrNameLst>
                                      </p:cBhvr>
                                      <p:to>
                                        <p:strVal val="visible"/>
                                      </p:to>
                                    </p:set>
                                    <p:animEffect transition="in" filter="wipe(left)">
                                      <p:cBhvr>
                                        <p:cTn id="27" dur="500"/>
                                        <p:tgtEl>
                                          <p:spTgt spid="106500"/>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wipe(left)">
                                      <p:cBhvr>
                                        <p:cTn id="32" dur="500"/>
                                        <p:tgtEl>
                                          <p:spTgt spid="8"/>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wipe(left)">
                                      <p:cBhvr>
                                        <p:cTn id="3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047C8667-B881-4D77-9852-0CCE78CBDF39}" type="slidenum">
              <a:rPr lang="zh-CN" altLang="zh-CN" smtClean="0"/>
              <a:pPr>
                <a:defRPr/>
              </a:pPr>
              <a:t>13</a:t>
            </a:fld>
            <a:endParaRPr lang="zh-CN" altLang="zh-CN" dirty="0"/>
          </a:p>
        </p:txBody>
      </p:sp>
      <p:sp>
        <p:nvSpPr>
          <p:cNvPr id="2063" name="Line 5"/>
          <p:cNvSpPr>
            <a:spLocks noChangeShapeType="1"/>
          </p:cNvSpPr>
          <p:nvPr/>
        </p:nvSpPr>
        <p:spPr bwMode="auto">
          <a:xfrm>
            <a:off x="0" y="762000"/>
            <a:ext cx="7916863" cy="0"/>
          </a:xfrm>
          <a:prstGeom prst="line">
            <a:avLst/>
          </a:prstGeom>
          <a:noFill/>
          <a:ln w="12700">
            <a:solidFill>
              <a:srgbClr val="FF9900"/>
            </a:solidFill>
            <a:miter lim="800000"/>
            <a:headEnd/>
            <a:tailEnd/>
          </a:ln>
          <a:effectLst>
            <a:prstShdw prst="shdw17" dist="17961" dir="2700000">
              <a:srgbClr val="995C00"/>
            </a:prstShdw>
          </a:effectLst>
        </p:spPr>
        <p:txBody>
          <a:bodyPr lIns="90000" tIns="46800" rIns="90000" bIns="46800"/>
          <a:lstStyle/>
          <a:p>
            <a:endParaRPr lang="zh-CN" altLang="en-US"/>
          </a:p>
        </p:txBody>
      </p:sp>
      <p:sp>
        <p:nvSpPr>
          <p:cNvPr id="2065" name="TextBox 20"/>
          <p:cNvSpPr txBox="1">
            <a:spLocks noChangeArrowheads="1"/>
          </p:cNvSpPr>
          <p:nvPr/>
        </p:nvSpPr>
        <p:spPr bwMode="auto">
          <a:xfrm>
            <a:off x="717550" y="990600"/>
            <a:ext cx="2842445" cy="461665"/>
          </a:xfrm>
          <a:prstGeom prst="rect">
            <a:avLst/>
          </a:prstGeom>
          <a:noFill/>
          <a:ln w="9525">
            <a:noFill/>
            <a:miter lim="800000"/>
            <a:headEnd/>
            <a:tailEnd/>
          </a:ln>
        </p:spPr>
        <p:txBody>
          <a:bodyPr wrap="none">
            <a:spAutoFit/>
          </a:bodyPr>
          <a:lstStyle/>
          <a:p>
            <a:r>
              <a:rPr lang="en-US" altLang="zh-CN" sz="2400" b="1" dirty="0" smtClean="0">
                <a:solidFill>
                  <a:srgbClr val="333300"/>
                </a:solidFill>
                <a:latin typeface="Times New Roman" pitchFamily="18" charset="0"/>
                <a:ea typeface="楷体" pitchFamily="49" charset="-122"/>
              </a:rPr>
              <a:t>(1) Buffon </a:t>
            </a:r>
            <a:r>
              <a:rPr lang="zh-CN" altLang="en-US" sz="2400" b="1" dirty="0">
                <a:solidFill>
                  <a:srgbClr val="333300"/>
                </a:solidFill>
                <a:latin typeface="Times New Roman" pitchFamily="18" charset="0"/>
                <a:ea typeface="楷体" pitchFamily="49" charset="-122"/>
              </a:rPr>
              <a:t>投针实验</a:t>
            </a:r>
          </a:p>
        </p:txBody>
      </p:sp>
      <p:sp>
        <p:nvSpPr>
          <p:cNvPr id="27" name="矩形 10"/>
          <p:cNvSpPr>
            <a:spLocks noChangeArrowheads="1"/>
          </p:cNvSpPr>
          <p:nvPr/>
        </p:nvSpPr>
        <p:spPr bwMode="auto">
          <a:xfrm>
            <a:off x="228600" y="228600"/>
            <a:ext cx="5532284" cy="523220"/>
          </a:xfrm>
          <a:prstGeom prst="rect">
            <a:avLst/>
          </a:prstGeom>
          <a:noFill/>
          <a:ln w="9525">
            <a:noFill/>
            <a:miter lim="800000"/>
            <a:headEnd/>
            <a:tailEnd/>
          </a:ln>
        </p:spPr>
        <p:txBody>
          <a:bodyPr wrap="none">
            <a:spAutoFit/>
          </a:bodyPr>
          <a:lstStyle/>
          <a:p>
            <a:r>
              <a:rPr lang="en-US" altLang="zh-CN" sz="2800" b="1" dirty="0">
                <a:solidFill>
                  <a:srgbClr val="333300"/>
                </a:solidFill>
                <a:latin typeface="Times New Roman" pitchFamily="18" charset="0"/>
                <a:ea typeface="楷体" pitchFamily="49" charset="-122"/>
              </a:rPr>
              <a:t>2.1 </a:t>
            </a:r>
            <a:r>
              <a:rPr lang="zh-CN" altLang="en-US" sz="2800" b="1" dirty="0">
                <a:solidFill>
                  <a:srgbClr val="333300"/>
                </a:solidFill>
                <a:latin typeface="Times New Roman" pitchFamily="18" charset="0"/>
                <a:ea typeface="楷体" pitchFamily="49" charset="-122"/>
              </a:rPr>
              <a:t>蒙特卡洛方</a:t>
            </a:r>
            <a:r>
              <a:rPr lang="zh-CN" altLang="en-US" sz="2800" b="1" dirty="0" smtClean="0">
                <a:solidFill>
                  <a:srgbClr val="333300"/>
                </a:solidFill>
                <a:latin typeface="Times New Roman" pitchFamily="18" charset="0"/>
                <a:ea typeface="楷体" pitchFamily="49" charset="-122"/>
              </a:rPr>
              <a:t>法概述</a:t>
            </a:r>
            <a:r>
              <a:rPr lang="en-US" altLang="zh-CN" sz="2800" b="1" dirty="0" smtClean="0">
                <a:solidFill>
                  <a:srgbClr val="333300"/>
                </a:solidFill>
                <a:latin typeface="Times New Roman" pitchFamily="18" charset="0"/>
                <a:ea typeface="楷体" pitchFamily="49" charset="-122"/>
              </a:rPr>
              <a:t>----</a:t>
            </a:r>
            <a:r>
              <a:rPr lang="zh-CN" altLang="en-US" sz="2800" b="1" dirty="0" smtClean="0">
                <a:solidFill>
                  <a:srgbClr val="FF0000"/>
                </a:solidFill>
                <a:latin typeface="Times New Roman" pitchFamily="18" charset="0"/>
                <a:ea typeface="楷体" pitchFamily="49" charset="-122"/>
              </a:rPr>
              <a:t>基本思想</a:t>
            </a:r>
            <a:endParaRPr lang="zh-CN" altLang="en-US" sz="2800" dirty="0">
              <a:solidFill>
                <a:srgbClr val="FF0000"/>
              </a:solidFill>
            </a:endParaRPr>
          </a:p>
        </p:txBody>
      </p:sp>
      <p:sp>
        <p:nvSpPr>
          <p:cNvPr id="28" name="矩形 35"/>
          <p:cNvSpPr>
            <a:spLocks noChangeArrowheads="1"/>
          </p:cNvSpPr>
          <p:nvPr/>
        </p:nvSpPr>
        <p:spPr bwMode="auto">
          <a:xfrm>
            <a:off x="756000" y="1700788"/>
            <a:ext cx="8071440" cy="4708981"/>
          </a:xfrm>
          <a:prstGeom prst="rect">
            <a:avLst/>
          </a:prstGeom>
          <a:noFill/>
          <a:ln w="9525">
            <a:noFill/>
            <a:miter lim="800000"/>
            <a:headEnd/>
            <a:tailEnd/>
          </a:ln>
        </p:spPr>
        <p:txBody>
          <a:bodyPr wrap="none">
            <a:spAutoFit/>
          </a:bodyPr>
          <a:lstStyle/>
          <a:p>
            <a:r>
              <a:rPr lang="zh-CN" altLang="en-US" sz="2000" b="1" dirty="0" smtClean="0">
                <a:solidFill>
                  <a:srgbClr val="333300"/>
                </a:solidFill>
                <a:latin typeface="Times New Roman" pitchFamily="18" charset="0"/>
                <a:ea typeface="楷体" pitchFamily="49" charset="-122"/>
                <a:sym typeface="Symbol"/>
              </a:rPr>
              <a:t>每次投针实验，可看成从两个均匀分布的随机变量中抽样得到</a:t>
            </a:r>
            <a:r>
              <a:rPr lang="en-US" altLang="zh-CN" sz="2000" b="1" dirty="0" smtClean="0">
                <a:solidFill>
                  <a:srgbClr val="333300"/>
                </a:solidFill>
                <a:latin typeface="Times New Roman" pitchFamily="18" charset="0"/>
                <a:ea typeface="楷体" pitchFamily="49" charset="-122"/>
              </a:rPr>
              <a:t>S(</a:t>
            </a:r>
            <a:r>
              <a:rPr lang="en-US" altLang="zh-CN" sz="2000" b="1" i="1" dirty="0" smtClean="0">
                <a:solidFill>
                  <a:srgbClr val="333300"/>
                </a:solidFill>
                <a:latin typeface="Times New Roman" pitchFamily="18" charset="0"/>
                <a:ea typeface="楷体" pitchFamily="49" charset="-122"/>
              </a:rPr>
              <a:t>x</a:t>
            </a:r>
            <a:r>
              <a:rPr lang="en-US" altLang="zh-CN" sz="2000" b="1" dirty="0" smtClean="0">
                <a:solidFill>
                  <a:srgbClr val="333300"/>
                </a:solidFill>
                <a:latin typeface="Times New Roman" pitchFamily="18" charset="0"/>
                <a:ea typeface="楷体" pitchFamily="49" charset="-122"/>
              </a:rPr>
              <a:t>,</a:t>
            </a:r>
            <a:r>
              <a:rPr lang="en-US" altLang="zh-CN" sz="2000" b="1" i="1" dirty="0" smtClean="0">
                <a:solidFill>
                  <a:srgbClr val="333300"/>
                </a:solidFill>
                <a:latin typeface="Times New Roman" pitchFamily="18" charset="0"/>
                <a:ea typeface="楷体" pitchFamily="49" charset="-122"/>
                <a:sym typeface="Symbol"/>
              </a:rPr>
              <a:t></a:t>
            </a:r>
            <a:r>
              <a:rPr lang="en-US" altLang="zh-CN" sz="2000" b="1" dirty="0" smtClean="0">
                <a:solidFill>
                  <a:srgbClr val="333300"/>
                </a:solidFill>
                <a:latin typeface="Times New Roman" pitchFamily="18" charset="0"/>
                <a:ea typeface="楷体" pitchFamily="49" charset="-122"/>
                <a:sym typeface="Symbol"/>
              </a:rPr>
              <a:t>)</a:t>
            </a:r>
            <a:r>
              <a:rPr lang="zh-CN" altLang="en-US" sz="2000" b="1" dirty="0" smtClean="0">
                <a:solidFill>
                  <a:srgbClr val="333300"/>
                </a:solidFill>
                <a:latin typeface="Times New Roman" pitchFamily="18" charset="0"/>
                <a:ea typeface="楷体" pitchFamily="49" charset="-122"/>
                <a:sym typeface="Symbol"/>
              </a:rPr>
              <a:t>。</a:t>
            </a:r>
            <a:endParaRPr lang="en-US" altLang="zh-CN" sz="2000" b="1" dirty="0" smtClean="0">
              <a:solidFill>
                <a:srgbClr val="333300"/>
              </a:solidFill>
              <a:latin typeface="Times New Roman" pitchFamily="18" charset="0"/>
              <a:ea typeface="楷体" pitchFamily="49" charset="-122"/>
              <a:sym typeface="Symbol"/>
            </a:endParaRPr>
          </a:p>
          <a:p>
            <a:r>
              <a:rPr lang="zh-CN" altLang="en-US" sz="2000" b="1" dirty="0" smtClean="0">
                <a:solidFill>
                  <a:srgbClr val="333300"/>
                </a:solidFill>
                <a:latin typeface="Times New Roman" pitchFamily="18" charset="0"/>
                <a:ea typeface="楷体" pitchFamily="49" charset="-122"/>
                <a:sym typeface="Symbol"/>
              </a:rPr>
              <a:t>定义随机变量</a:t>
            </a:r>
            <a:r>
              <a:rPr lang="en-US" altLang="zh-CN" sz="2000" b="1" dirty="0" smtClean="0">
                <a:solidFill>
                  <a:srgbClr val="333300"/>
                </a:solidFill>
                <a:latin typeface="Times New Roman" pitchFamily="18" charset="0"/>
                <a:ea typeface="楷体" pitchFamily="49" charset="-122"/>
                <a:sym typeface="Symbol"/>
              </a:rPr>
              <a:t>S</a:t>
            </a:r>
            <a:r>
              <a:rPr lang="en-US" altLang="zh-CN" sz="2000" b="1" dirty="0" smtClean="0">
                <a:solidFill>
                  <a:srgbClr val="333300"/>
                </a:solidFill>
                <a:latin typeface="Times New Roman" pitchFamily="18" charset="0"/>
                <a:ea typeface="楷体" pitchFamily="49" charset="-122"/>
              </a:rPr>
              <a:t>(</a:t>
            </a:r>
            <a:r>
              <a:rPr lang="en-US" altLang="zh-CN" sz="2000" b="1" i="1" dirty="0" smtClean="0">
                <a:solidFill>
                  <a:srgbClr val="333300"/>
                </a:solidFill>
                <a:latin typeface="Times New Roman" pitchFamily="18" charset="0"/>
                <a:ea typeface="楷体" pitchFamily="49" charset="-122"/>
              </a:rPr>
              <a:t>x</a:t>
            </a:r>
            <a:r>
              <a:rPr lang="en-US" altLang="zh-CN" sz="2000" b="1" dirty="0" smtClean="0">
                <a:solidFill>
                  <a:srgbClr val="333300"/>
                </a:solidFill>
                <a:latin typeface="Times New Roman" pitchFamily="18" charset="0"/>
                <a:ea typeface="楷体" pitchFamily="49" charset="-122"/>
              </a:rPr>
              <a:t>,</a:t>
            </a:r>
            <a:r>
              <a:rPr lang="en-US" altLang="zh-CN" sz="2000" b="1" i="1" dirty="0" smtClean="0">
                <a:solidFill>
                  <a:srgbClr val="333300"/>
                </a:solidFill>
                <a:latin typeface="Times New Roman" pitchFamily="18" charset="0"/>
                <a:ea typeface="楷体" pitchFamily="49" charset="-122"/>
                <a:sym typeface="Symbol"/>
              </a:rPr>
              <a:t></a:t>
            </a:r>
            <a:r>
              <a:rPr lang="en-US" altLang="zh-CN" sz="2000" b="1" dirty="0" smtClean="0">
                <a:solidFill>
                  <a:srgbClr val="333300"/>
                </a:solidFill>
                <a:latin typeface="Times New Roman" pitchFamily="18" charset="0"/>
                <a:ea typeface="楷体" pitchFamily="49" charset="-122"/>
                <a:sym typeface="Symbol"/>
              </a:rPr>
              <a:t>)</a:t>
            </a:r>
            <a:r>
              <a:rPr lang="zh-CN" altLang="en-US" sz="2000" b="1" dirty="0" smtClean="0">
                <a:solidFill>
                  <a:srgbClr val="333300"/>
                </a:solidFill>
                <a:latin typeface="Times New Roman" pitchFamily="18" charset="0"/>
                <a:ea typeface="楷体" pitchFamily="49" charset="-122"/>
                <a:sym typeface="Symbol"/>
              </a:rPr>
              <a:t>为针与平行线相交状况，</a:t>
            </a:r>
            <a:endParaRPr lang="en-US" altLang="zh-CN" sz="2000" b="1" dirty="0" smtClean="0">
              <a:solidFill>
                <a:srgbClr val="333300"/>
              </a:solidFill>
              <a:latin typeface="Times New Roman" pitchFamily="18" charset="0"/>
              <a:ea typeface="楷体" pitchFamily="49" charset="-122"/>
              <a:sym typeface="Symbol"/>
            </a:endParaRPr>
          </a:p>
          <a:p>
            <a:endParaRPr lang="en-US" altLang="zh-CN" sz="2000" b="1" dirty="0" smtClean="0">
              <a:solidFill>
                <a:srgbClr val="333300"/>
              </a:solidFill>
              <a:latin typeface="Times New Roman" pitchFamily="18" charset="0"/>
              <a:ea typeface="楷体" pitchFamily="49" charset="-122"/>
              <a:sym typeface="Symbol"/>
            </a:endParaRPr>
          </a:p>
          <a:p>
            <a:endParaRPr lang="en-US" altLang="zh-CN" sz="2000" b="1" dirty="0" smtClean="0">
              <a:solidFill>
                <a:srgbClr val="333300"/>
              </a:solidFill>
              <a:latin typeface="Times New Roman" pitchFamily="18" charset="0"/>
              <a:ea typeface="楷体" pitchFamily="49" charset="-122"/>
              <a:sym typeface="Symbol"/>
            </a:endParaRPr>
          </a:p>
          <a:p>
            <a:endParaRPr lang="en-US" altLang="zh-CN" sz="2000" b="1" dirty="0" smtClean="0">
              <a:solidFill>
                <a:srgbClr val="333300"/>
              </a:solidFill>
              <a:latin typeface="Times New Roman" pitchFamily="18" charset="0"/>
              <a:ea typeface="楷体" pitchFamily="49" charset="-122"/>
              <a:sym typeface="Symbol"/>
            </a:endParaRPr>
          </a:p>
          <a:p>
            <a:r>
              <a:rPr lang="zh-CN" altLang="en-US" sz="2000" b="1" dirty="0" smtClean="0">
                <a:solidFill>
                  <a:srgbClr val="333300"/>
                </a:solidFill>
                <a:latin typeface="Times New Roman" pitchFamily="18" charset="0"/>
                <a:ea typeface="楷体" pitchFamily="49" charset="-122"/>
              </a:rPr>
              <a:t>如果投针</a:t>
            </a:r>
            <a:r>
              <a:rPr lang="en-US" altLang="zh-CN" sz="2000" b="1" dirty="0" smtClean="0">
                <a:solidFill>
                  <a:srgbClr val="333300"/>
                </a:solidFill>
                <a:latin typeface="Times New Roman" pitchFamily="18" charset="0"/>
                <a:ea typeface="楷体" pitchFamily="49" charset="-122"/>
              </a:rPr>
              <a:t>N</a:t>
            </a:r>
            <a:r>
              <a:rPr lang="zh-CN" altLang="en-US" sz="2000" b="1" dirty="0" smtClean="0">
                <a:solidFill>
                  <a:srgbClr val="333300"/>
                </a:solidFill>
                <a:latin typeface="Times New Roman" pitchFamily="18" charset="0"/>
                <a:ea typeface="楷体" pitchFamily="49" charset="-122"/>
              </a:rPr>
              <a:t>次，则针与平行线相交的概率：</a:t>
            </a:r>
            <a:endParaRPr lang="en-US" altLang="zh-CN" sz="2000" b="1" dirty="0" smtClean="0">
              <a:solidFill>
                <a:srgbClr val="333300"/>
              </a:solidFill>
              <a:latin typeface="Times New Roman" pitchFamily="18" charset="0"/>
              <a:ea typeface="楷体" pitchFamily="49" charset="-122"/>
            </a:endParaRPr>
          </a:p>
          <a:p>
            <a:endParaRPr lang="en-US" altLang="zh-CN" sz="2000" b="1" dirty="0" smtClean="0">
              <a:solidFill>
                <a:srgbClr val="333300"/>
              </a:solidFill>
              <a:latin typeface="Times New Roman" pitchFamily="18" charset="0"/>
              <a:ea typeface="楷体" pitchFamily="49" charset="-122"/>
            </a:endParaRPr>
          </a:p>
          <a:p>
            <a:endParaRPr lang="en-US" altLang="zh-CN" sz="2000" b="1" dirty="0" smtClean="0">
              <a:solidFill>
                <a:srgbClr val="333300"/>
              </a:solidFill>
              <a:latin typeface="Times New Roman" pitchFamily="18" charset="0"/>
              <a:ea typeface="楷体" pitchFamily="49" charset="-122"/>
            </a:endParaRPr>
          </a:p>
          <a:p>
            <a:endParaRPr lang="en-US" altLang="zh-CN" sz="2000" b="1" dirty="0" smtClean="0">
              <a:solidFill>
                <a:srgbClr val="333300"/>
              </a:solidFill>
              <a:latin typeface="Times New Roman" pitchFamily="18" charset="0"/>
              <a:ea typeface="楷体" pitchFamily="49" charset="-122"/>
            </a:endParaRPr>
          </a:p>
          <a:p>
            <a:r>
              <a:rPr lang="zh-CN" altLang="en-US" sz="2000" b="1" dirty="0" smtClean="0">
                <a:solidFill>
                  <a:srgbClr val="333300"/>
                </a:solidFill>
                <a:latin typeface="Times New Roman" pitchFamily="18" charset="0"/>
                <a:ea typeface="楷体" pitchFamily="49" charset="-122"/>
              </a:rPr>
              <a:t>针与平行线相交概率</a:t>
            </a:r>
            <a:r>
              <a:rPr lang="en-US" altLang="zh-CN" sz="2000" b="1" dirty="0" smtClean="0">
                <a:solidFill>
                  <a:srgbClr val="333300"/>
                </a:solidFill>
                <a:latin typeface="Times New Roman" pitchFamily="18" charset="0"/>
                <a:ea typeface="楷体" pitchFamily="49" charset="-122"/>
              </a:rPr>
              <a:t>P</a:t>
            </a:r>
            <a:r>
              <a:rPr lang="zh-CN" altLang="en-US" sz="2000" b="1" dirty="0" smtClean="0">
                <a:solidFill>
                  <a:srgbClr val="333300"/>
                </a:solidFill>
                <a:latin typeface="Times New Roman" pitchFamily="18" charset="0"/>
                <a:ea typeface="楷体" pitchFamily="49" charset="-122"/>
              </a:rPr>
              <a:t>的计算值：</a:t>
            </a:r>
            <a:endParaRPr lang="en-US" altLang="zh-CN" sz="2000" b="1" dirty="0" smtClean="0">
              <a:solidFill>
                <a:srgbClr val="333300"/>
              </a:solidFill>
              <a:latin typeface="Times New Roman" pitchFamily="18" charset="0"/>
              <a:ea typeface="楷体" pitchFamily="49" charset="-122"/>
            </a:endParaRPr>
          </a:p>
          <a:p>
            <a:endParaRPr lang="en-US" altLang="zh-CN" sz="2000" b="1" dirty="0" smtClean="0">
              <a:solidFill>
                <a:srgbClr val="333300"/>
              </a:solidFill>
              <a:latin typeface="Times New Roman" pitchFamily="18" charset="0"/>
              <a:ea typeface="楷体" pitchFamily="49" charset="-122"/>
            </a:endParaRPr>
          </a:p>
          <a:p>
            <a:endParaRPr lang="en-US" altLang="zh-CN" sz="2000" b="1" dirty="0" smtClean="0">
              <a:solidFill>
                <a:srgbClr val="333300"/>
              </a:solidFill>
              <a:latin typeface="Times New Roman" pitchFamily="18" charset="0"/>
              <a:ea typeface="楷体" pitchFamily="49" charset="-122"/>
            </a:endParaRPr>
          </a:p>
          <a:p>
            <a:endParaRPr lang="en-US" altLang="zh-CN" sz="2000" b="1" dirty="0" smtClean="0">
              <a:solidFill>
                <a:srgbClr val="333300"/>
              </a:solidFill>
              <a:latin typeface="Times New Roman" pitchFamily="18" charset="0"/>
              <a:ea typeface="楷体" pitchFamily="49" charset="-122"/>
            </a:endParaRPr>
          </a:p>
          <a:p>
            <a:endParaRPr lang="en-US" altLang="zh-CN" sz="2000" b="1" dirty="0" smtClean="0">
              <a:solidFill>
                <a:srgbClr val="333300"/>
              </a:solidFill>
              <a:latin typeface="Times New Roman" pitchFamily="18" charset="0"/>
              <a:ea typeface="楷体" pitchFamily="49" charset="-122"/>
            </a:endParaRPr>
          </a:p>
          <a:p>
            <a:r>
              <a:rPr lang="zh-CN" altLang="en-US" sz="2000" b="1" dirty="0" smtClean="0">
                <a:solidFill>
                  <a:srgbClr val="333300"/>
                </a:solidFill>
                <a:latin typeface="Times New Roman" pitchFamily="18" charset="0"/>
                <a:ea typeface="楷体" pitchFamily="49" charset="-122"/>
              </a:rPr>
              <a:t>                            有</a:t>
            </a:r>
            <a:endParaRPr lang="en-US" altLang="zh-CN" sz="2000" b="1" dirty="0">
              <a:solidFill>
                <a:srgbClr val="333300"/>
              </a:solidFill>
              <a:latin typeface="Times New Roman" pitchFamily="18" charset="0"/>
              <a:ea typeface="楷体" pitchFamily="49" charset="-122"/>
            </a:endParaRPr>
          </a:p>
        </p:txBody>
      </p:sp>
      <p:graphicFrame>
        <p:nvGraphicFramePr>
          <p:cNvPr id="8" name="Object 4"/>
          <p:cNvGraphicFramePr>
            <a:graphicFrameLocks noChangeAspect="1"/>
          </p:cNvGraphicFramePr>
          <p:nvPr/>
        </p:nvGraphicFramePr>
        <p:xfrm>
          <a:off x="2667000" y="2362200"/>
          <a:ext cx="3758352" cy="914400"/>
        </p:xfrm>
        <a:graphic>
          <a:graphicData uri="http://schemas.openxmlformats.org/presentationml/2006/ole">
            <p:oleObj spid="_x0000_s110599" name="Equation" r:id="rId3" imgW="1358640" imgH="330120" progId="Equation.DSMT4">
              <p:embed/>
            </p:oleObj>
          </a:graphicData>
        </a:graphic>
      </p:graphicFrame>
      <p:graphicFrame>
        <p:nvGraphicFramePr>
          <p:cNvPr id="9" name="Object 12"/>
          <p:cNvGraphicFramePr>
            <a:graphicFrameLocks noChangeAspect="1"/>
          </p:cNvGraphicFramePr>
          <p:nvPr/>
        </p:nvGraphicFramePr>
        <p:xfrm>
          <a:off x="2895600" y="3581400"/>
          <a:ext cx="2655887" cy="965200"/>
        </p:xfrm>
        <a:graphic>
          <a:graphicData uri="http://schemas.openxmlformats.org/presentationml/2006/ole">
            <p:oleObj spid="_x0000_s110600" name="Equation" r:id="rId4" imgW="838080" imgH="304560" progId="Equation.DSMT4">
              <p:embed/>
            </p:oleObj>
          </a:graphicData>
        </a:graphic>
      </p:graphicFrame>
      <p:graphicFrame>
        <p:nvGraphicFramePr>
          <p:cNvPr id="6" name="Object 9"/>
          <p:cNvGraphicFramePr>
            <a:graphicFrameLocks noChangeAspect="1"/>
          </p:cNvGraphicFramePr>
          <p:nvPr/>
        </p:nvGraphicFramePr>
        <p:xfrm>
          <a:off x="681038" y="4821238"/>
          <a:ext cx="7083425" cy="923925"/>
        </p:xfrm>
        <a:graphic>
          <a:graphicData uri="http://schemas.openxmlformats.org/presentationml/2006/ole">
            <p:oleObj spid="_x0000_s110601" name="Equation" r:id="rId5" imgW="2234880" imgH="291960" progId="Equation.DSMT4">
              <p:embed/>
            </p:oleObj>
          </a:graphicData>
        </a:graphic>
      </p:graphicFrame>
      <p:graphicFrame>
        <p:nvGraphicFramePr>
          <p:cNvPr id="106501" name="Object 5"/>
          <p:cNvGraphicFramePr>
            <a:graphicFrameLocks noChangeAspect="1"/>
          </p:cNvGraphicFramePr>
          <p:nvPr/>
        </p:nvGraphicFramePr>
        <p:xfrm>
          <a:off x="3276600" y="5813425"/>
          <a:ext cx="2055813" cy="892175"/>
        </p:xfrm>
        <a:graphic>
          <a:graphicData uri="http://schemas.openxmlformats.org/presentationml/2006/ole">
            <p:oleObj spid="_x0000_s110602" name="Equation" r:id="rId6" imgW="965160" imgH="419040" progId="Equation.DSMT4">
              <p:embed/>
            </p:oleObj>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left)">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06501"/>
                                        </p:tgtEl>
                                        <p:attrNameLst>
                                          <p:attrName>style.visibility</p:attrName>
                                        </p:attrNameLst>
                                      </p:cBhvr>
                                      <p:to>
                                        <p:strVal val="visible"/>
                                      </p:to>
                                    </p:set>
                                    <p:animEffect transition="in" filter="wipe(left)">
                                      <p:cBhvr>
                                        <p:cTn id="22" dur="500"/>
                                        <p:tgtEl>
                                          <p:spTgt spid="1065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256C370D-0875-4F8A-88F8-110F50A6828E}" type="slidenum">
              <a:rPr lang="zh-CN" altLang="zh-CN" smtClean="0"/>
              <a:pPr>
                <a:defRPr/>
              </a:pPr>
              <a:t>14</a:t>
            </a:fld>
            <a:endParaRPr lang="zh-CN" altLang="zh-CN" dirty="0"/>
          </a:p>
        </p:txBody>
      </p:sp>
      <p:sp>
        <p:nvSpPr>
          <p:cNvPr id="5128" name="Line 5"/>
          <p:cNvSpPr>
            <a:spLocks noChangeShapeType="1"/>
          </p:cNvSpPr>
          <p:nvPr/>
        </p:nvSpPr>
        <p:spPr bwMode="auto">
          <a:xfrm>
            <a:off x="0" y="762000"/>
            <a:ext cx="7916863" cy="0"/>
          </a:xfrm>
          <a:prstGeom prst="line">
            <a:avLst/>
          </a:prstGeom>
          <a:noFill/>
          <a:ln w="12700">
            <a:solidFill>
              <a:srgbClr val="FF9900"/>
            </a:solidFill>
            <a:miter lim="800000"/>
            <a:headEnd/>
            <a:tailEnd/>
          </a:ln>
          <a:effectLst>
            <a:prstShdw prst="shdw17" dist="17961" dir="2700000">
              <a:srgbClr val="995C00"/>
            </a:prstShdw>
          </a:effectLst>
        </p:spPr>
        <p:txBody>
          <a:bodyPr lIns="90000" tIns="46800" rIns="90000" bIns="46800"/>
          <a:lstStyle/>
          <a:p>
            <a:endParaRPr lang="zh-CN" altLang="en-US"/>
          </a:p>
        </p:txBody>
      </p:sp>
      <p:sp>
        <p:nvSpPr>
          <p:cNvPr id="8" name="TextBox 7"/>
          <p:cNvSpPr txBox="1">
            <a:spLocks noChangeArrowheads="1"/>
          </p:cNvSpPr>
          <p:nvPr/>
        </p:nvSpPr>
        <p:spPr bwMode="auto">
          <a:xfrm>
            <a:off x="609600" y="4114800"/>
            <a:ext cx="8305800" cy="830997"/>
          </a:xfrm>
          <a:prstGeom prst="rect">
            <a:avLst/>
          </a:prstGeom>
          <a:noFill/>
          <a:ln w="9525">
            <a:noFill/>
            <a:miter lim="800000"/>
            <a:headEnd/>
            <a:tailEnd/>
          </a:ln>
        </p:spPr>
        <p:txBody>
          <a:bodyPr>
            <a:spAutoFit/>
          </a:bodyPr>
          <a:lstStyle/>
          <a:p>
            <a:r>
              <a:rPr lang="zh-CN" altLang="en-US" sz="2400" b="1" dirty="0">
                <a:solidFill>
                  <a:srgbClr val="333300"/>
                </a:solidFill>
                <a:latin typeface="Times New Roman" pitchFamily="18" charset="0"/>
                <a:ea typeface="楷体" pitchFamily="49" charset="-122"/>
              </a:rPr>
              <a:t>假设射击运动员射击</a:t>
            </a:r>
            <a:r>
              <a:rPr lang="en-US" altLang="zh-CN" sz="2400" b="1" dirty="0">
                <a:solidFill>
                  <a:srgbClr val="333300"/>
                </a:solidFill>
                <a:latin typeface="Times New Roman" pitchFamily="18" charset="0"/>
                <a:ea typeface="楷体" pitchFamily="49" charset="-122"/>
              </a:rPr>
              <a:t>N</a:t>
            </a:r>
            <a:r>
              <a:rPr lang="zh-CN" altLang="en-US" sz="2400" b="1" dirty="0">
                <a:solidFill>
                  <a:srgbClr val="333300"/>
                </a:solidFill>
                <a:latin typeface="Times New Roman" pitchFamily="18" charset="0"/>
                <a:ea typeface="楷体" pitchFamily="49" charset="-122"/>
              </a:rPr>
              <a:t>次，环数分别为</a:t>
            </a:r>
            <a:r>
              <a:rPr lang="en-US" altLang="zh-CN" sz="2400" b="1" dirty="0">
                <a:solidFill>
                  <a:srgbClr val="333300"/>
                </a:solidFill>
                <a:latin typeface="Times New Roman" pitchFamily="18" charset="0"/>
                <a:ea typeface="楷体" pitchFamily="49" charset="-122"/>
              </a:rPr>
              <a:t>g</a:t>
            </a:r>
            <a:r>
              <a:rPr lang="en-US" altLang="zh-CN" sz="2400" b="1" baseline="-25000" dirty="0">
                <a:solidFill>
                  <a:srgbClr val="333300"/>
                </a:solidFill>
                <a:latin typeface="Times New Roman" pitchFamily="18" charset="0"/>
                <a:ea typeface="楷体" pitchFamily="49" charset="-122"/>
              </a:rPr>
              <a:t>1</a:t>
            </a:r>
            <a:r>
              <a:rPr lang="en-US" altLang="zh-CN" sz="2400" b="1" dirty="0">
                <a:solidFill>
                  <a:srgbClr val="333300"/>
                </a:solidFill>
                <a:latin typeface="Times New Roman" pitchFamily="18" charset="0"/>
                <a:ea typeface="楷体" pitchFamily="49" charset="-122"/>
              </a:rPr>
              <a:t>,   g</a:t>
            </a:r>
            <a:r>
              <a:rPr lang="en-US" altLang="zh-CN" sz="2400" b="1" baseline="-25000" dirty="0">
                <a:solidFill>
                  <a:srgbClr val="333300"/>
                </a:solidFill>
                <a:latin typeface="Times New Roman" pitchFamily="18" charset="0"/>
                <a:ea typeface="楷体" pitchFamily="49" charset="-122"/>
              </a:rPr>
              <a:t>2</a:t>
            </a:r>
            <a:r>
              <a:rPr lang="en-US" altLang="zh-CN" sz="2400" b="1" dirty="0">
                <a:solidFill>
                  <a:srgbClr val="333300"/>
                </a:solidFill>
                <a:latin typeface="Times New Roman" pitchFamily="18" charset="0"/>
                <a:ea typeface="楷体" pitchFamily="49" charset="-122"/>
              </a:rPr>
              <a:t>,   </a:t>
            </a:r>
            <a:r>
              <a:rPr lang="en-US" altLang="zh-CN" sz="2400" b="1" dirty="0">
                <a:solidFill>
                  <a:srgbClr val="333300"/>
                </a:solidFill>
                <a:latin typeface="Times New Roman" pitchFamily="18" charset="0"/>
                <a:ea typeface="楷体" pitchFamily="49" charset="-122"/>
                <a:sym typeface="Symbol" pitchFamily="18" charset="2"/>
              </a:rPr>
              <a:t>,   </a:t>
            </a:r>
            <a:r>
              <a:rPr lang="en-US" altLang="zh-CN" sz="2400" b="1" dirty="0">
                <a:solidFill>
                  <a:srgbClr val="333300"/>
                </a:solidFill>
                <a:latin typeface="Times New Roman" pitchFamily="18" charset="0"/>
                <a:ea typeface="楷体" pitchFamily="49" charset="-122"/>
              </a:rPr>
              <a:t>g</a:t>
            </a:r>
            <a:r>
              <a:rPr lang="en-US" altLang="zh-CN" sz="2400" b="1" baseline="-25000" dirty="0">
                <a:solidFill>
                  <a:srgbClr val="333300"/>
                </a:solidFill>
                <a:latin typeface="Times New Roman" pitchFamily="18" charset="0"/>
                <a:ea typeface="楷体" pitchFamily="49" charset="-122"/>
              </a:rPr>
              <a:t>N</a:t>
            </a:r>
            <a:r>
              <a:rPr lang="zh-CN" altLang="en-US" sz="2400" b="1" dirty="0">
                <a:solidFill>
                  <a:srgbClr val="333300"/>
                </a:solidFill>
                <a:latin typeface="Times New Roman" pitchFamily="18" charset="0"/>
                <a:ea typeface="楷体" pitchFamily="49" charset="-122"/>
              </a:rPr>
              <a:t>，那么</a:t>
            </a:r>
            <a:r>
              <a:rPr lang="en-US" altLang="zh-CN" sz="2400" b="1" dirty="0">
                <a:solidFill>
                  <a:srgbClr val="333300"/>
                </a:solidFill>
                <a:latin typeface="Times New Roman" pitchFamily="18" charset="0"/>
                <a:ea typeface="楷体" pitchFamily="49" charset="-122"/>
              </a:rPr>
              <a:t>N</a:t>
            </a:r>
            <a:r>
              <a:rPr lang="zh-CN" altLang="en-US" sz="2400" b="1" dirty="0">
                <a:solidFill>
                  <a:srgbClr val="333300"/>
                </a:solidFill>
                <a:latin typeface="Times New Roman" pitchFamily="18" charset="0"/>
                <a:ea typeface="楷体" pitchFamily="49" charset="-122"/>
              </a:rPr>
              <a:t>次射击得分平均值</a:t>
            </a:r>
            <a:endParaRPr lang="en-US" altLang="zh-CN" sz="2400" b="1" dirty="0">
              <a:solidFill>
                <a:srgbClr val="333300"/>
              </a:solidFill>
              <a:latin typeface="Times New Roman" pitchFamily="18" charset="0"/>
              <a:ea typeface="楷体" pitchFamily="49" charset="-122"/>
            </a:endParaRPr>
          </a:p>
        </p:txBody>
      </p:sp>
      <p:sp>
        <p:nvSpPr>
          <p:cNvPr id="5132" name="AutoShape 2" descr="http://img3.imgtn.bdimg.com/it/u=2869809900,3344725663&amp;fm=23&amp;gp=0.jpg"/>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endParaRPr lang="zh-CN" altLang="en-US"/>
          </a:p>
        </p:txBody>
      </p:sp>
      <p:grpSp>
        <p:nvGrpSpPr>
          <p:cNvPr id="7" name="组合 39"/>
          <p:cNvGrpSpPr>
            <a:grpSpLocks/>
          </p:cNvGrpSpPr>
          <p:nvPr/>
        </p:nvGrpSpPr>
        <p:grpSpPr bwMode="auto">
          <a:xfrm>
            <a:off x="609600" y="3505200"/>
            <a:ext cx="7239000" cy="543348"/>
            <a:chOff x="381110" y="3580926"/>
            <a:chExt cx="7238810" cy="544054"/>
          </a:xfrm>
        </p:grpSpPr>
        <p:sp>
          <p:nvSpPr>
            <p:cNvPr id="5142" name="矩形 37"/>
            <p:cNvSpPr>
              <a:spLocks noChangeArrowheads="1"/>
            </p:cNvSpPr>
            <p:nvPr/>
          </p:nvSpPr>
          <p:spPr bwMode="auto">
            <a:xfrm>
              <a:off x="685842" y="3638476"/>
              <a:ext cx="6934078" cy="462265"/>
            </a:xfrm>
            <a:prstGeom prst="rect">
              <a:avLst/>
            </a:prstGeom>
            <a:noFill/>
            <a:ln w="9525">
              <a:noFill/>
              <a:miter lim="800000"/>
              <a:headEnd/>
              <a:tailEnd/>
            </a:ln>
          </p:spPr>
          <p:txBody>
            <a:bodyPr wrap="square">
              <a:spAutoFit/>
            </a:bodyPr>
            <a:lstStyle/>
            <a:p>
              <a:r>
                <a:rPr lang="zh-CN" altLang="en-US" sz="2000" b="1" dirty="0">
                  <a:solidFill>
                    <a:srgbClr val="333300"/>
                  </a:solidFill>
                  <a:latin typeface="Times New Roman" pitchFamily="18" charset="0"/>
                  <a:ea typeface="楷体" pitchFamily="49" charset="-122"/>
                </a:rPr>
                <a:t> </a:t>
              </a:r>
              <a:r>
                <a:rPr lang="zh-CN" altLang="en-US" sz="2400" b="1" dirty="0">
                  <a:solidFill>
                    <a:srgbClr val="333300"/>
                  </a:solidFill>
                  <a:latin typeface="Times New Roman" pitchFamily="18" charset="0"/>
                  <a:ea typeface="楷体" pitchFamily="49" charset="-122"/>
                </a:rPr>
                <a:t>就是随机变量</a:t>
              </a:r>
              <a:r>
                <a:rPr lang="en-US" altLang="zh-CN" sz="2400" b="1" dirty="0">
                  <a:solidFill>
                    <a:srgbClr val="333300"/>
                  </a:solidFill>
                  <a:latin typeface="Times New Roman" pitchFamily="18" charset="0"/>
                  <a:ea typeface="楷体" pitchFamily="49" charset="-122"/>
                </a:rPr>
                <a:t>g(r)</a:t>
              </a:r>
              <a:r>
                <a:rPr lang="zh-CN" altLang="en-US" sz="2400" b="1" dirty="0">
                  <a:solidFill>
                    <a:srgbClr val="333300"/>
                  </a:solidFill>
                  <a:latin typeface="Times New Roman" pitchFamily="18" charset="0"/>
                  <a:ea typeface="楷体" pitchFamily="49" charset="-122"/>
                </a:rPr>
                <a:t>的数学期望值</a:t>
              </a:r>
              <a:r>
                <a:rPr lang="zh-CN" altLang="en-US" sz="2400" b="1" dirty="0" smtClean="0">
                  <a:solidFill>
                    <a:srgbClr val="333300"/>
                  </a:solidFill>
                  <a:latin typeface="Times New Roman" pitchFamily="18" charset="0"/>
                  <a:ea typeface="楷体" pitchFamily="49" charset="-122"/>
                </a:rPr>
                <a:t>，记为                 </a:t>
              </a:r>
              <a:r>
                <a:rPr lang="zh-CN" altLang="en-US" sz="2400" b="1" dirty="0">
                  <a:solidFill>
                    <a:srgbClr val="333300"/>
                  </a:solidFill>
                  <a:latin typeface="Times New Roman" pitchFamily="18" charset="0"/>
                  <a:ea typeface="楷体" pitchFamily="49" charset="-122"/>
                </a:rPr>
                <a:t>。 </a:t>
              </a:r>
              <a:endParaRPr lang="zh-CN" altLang="en-US" sz="2400" dirty="0"/>
            </a:p>
          </p:txBody>
        </p:sp>
        <p:graphicFrame>
          <p:nvGraphicFramePr>
            <p:cNvPr id="5125" name="Object 6"/>
            <p:cNvGraphicFramePr>
              <a:graphicFrameLocks noChangeAspect="1"/>
            </p:cNvGraphicFramePr>
            <p:nvPr/>
          </p:nvGraphicFramePr>
          <p:xfrm>
            <a:off x="381110" y="3616586"/>
            <a:ext cx="450840" cy="498433"/>
          </p:xfrm>
          <a:graphic>
            <a:graphicData uri="http://schemas.openxmlformats.org/presentationml/2006/ole">
              <p:oleObj spid="_x0000_s5125" name="Equation" r:id="rId3" imgW="139680" imgH="241200" progId="Equation.DSMT4">
                <p:embed/>
              </p:oleObj>
            </a:graphicData>
          </a:graphic>
        </p:graphicFrame>
        <p:graphicFrame>
          <p:nvGraphicFramePr>
            <p:cNvPr id="5126" name="Object 7"/>
            <p:cNvGraphicFramePr>
              <a:graphicFrameLocks noChangeAspect="1"/>
            </p:cNvGraphicFramePr>
            <p:nvPr/>
          </p:nvGraphicFramePr>
          <p:xfrm>
            <a:off x="6019762" y="3580926"/>
            <a:ext cx="1295366" cy="544054"/>
          </p:xfrm>
          <a:graphic>
            <a:graphicData uri="http://schemas.openxmlformats.org/presentationml/2006/ole">
              <p:oleObj spid="_x0000_s5126" name="Equation" r:id="rId4" imgW="634680" imgH="266400" progId="Equation.DSMT4">
                <p:embed/>
              </p:oleObj>
            </a:graphicData>
          </a:graphic>
        </p:graphicFrame>
      </p:grpSp>
      <p:graphicFrame>
        <p:nvGraphicFramePr>
          <p:cNvPr id="108552" name="Object 8"/>
          <p:cNvGraphicFramePr>
            <a:graphicFrameLocks noChangeAspect="1"/>
          </p:cNvGraphicFramePr>
          <p:nvPr/>
        </p:nvGraphicFramePr>
        <p:xfrm>
          <a:off x="3328988" y="4648200"/>
          <a:ext cx="2562225" cy="1147763"/>
        </p:xfrm>
        <a:graphic>
          <a:graphicData uri="http://schemas.openxmlformats.org/presentationml/2006/ole">
            <p:oleObj spid="_x0000_s5122" name="Equation" r:id="rId5" imgW="965160" imgH="431640" progId="Equation.DSMT4">
              <p:embed/>
            </p:oleObj>
          </a:graphicData>
        </a:graphic>
      </p:graphicFrame>
      <p:graphicFrame>
        <p:nvGraphicFramePr>
          <p:cNvPr id="5124" name="Object 5"/>
          <p:cNvGraphicFramePr>
            <a:graphicFrameLocks noChangeAspect="1"/>
          </p:cNvGraphicFramePr>
          <p:nvPr/>
        </p:nvGraphicFramePr>
        <p:xfrm>
          <a:off x="1752600" y="2438400"/>
          <a:ext cx="2933701" cy="838200"/>
        </p:xfrm>
        <a:graphic>
          <a:graphicData uri="http://schemas.openxmlformats.org/presentationml/2006/ole">
            <p:oleObj spid="_x0000_s5124" name="Equation" r:id="rId6" imgW="1155600" imgH="330120" progId="Equation.DSMT4">
              <p:embed/>
            </p:oleObj>
          </a:graphicData>
        </a:graphic>
      </p:graphicFrame>
      <p:grpSp>
        <p:nvGrpSpPr>
          <p:cNvPr id="10" name="组合 41"/>
          <p:cNvGrpSpPr>
            <a:grpSpLocks/>
          </p:cNvGrpSpPr>
          <p:nvPr/>
        </p:nvGrpSpPr>
        <p:grpSpPr bwMode="auto">
          <a:xfrm>
            <a:off x="530225" y="5638800"/>
            <a:ext cx="5905784" cy="665162"/>
            <a:chOff x="529570" y="5430929"/>
            <a:chExt cx="5906536" cy="665005"/>
          </a:xfrm>
        </p:grpSpPr>
        <p:sp>
          <p:nvSpPr>
            <p:cNvPr id="5140" name="矩形 40"/>
            <p:cNvSpPr>
              <a:spLocks noChangeArrowheads="1"/>
            </p:cNvSpPr>
            <p:nvPr/>
          </p:nvSpPr>
          <p:spPr bwMode="auto">
            <a:xfrm>
              <a:off x="529570" y="5619622"/>
              <a:ext cx="5906536" cy="461556"/>
            </a:xfrm>
            <a:prstGeom prst="rect">
              <a:avLst/>
            </a:prstGeom>
            <a:noFill/>
            <a:ln w="9525">
              <a:noFill/>
              <a:miter lim="800000"/>
              <a:headEnd/>
              <a:tailEnd/>
            </a:ln>
          </p:spPr>
          <p:txBody>
            <a:bodyPr wrap="none">
              <a:spAutoFit/>
            </a:bodyPr>
            <a:lstStyle/>
            <a:p>
              <a:r>
                <a:rPr lang="zh-CN" altLang="en-US" sz="2400" b="1" dirty="0">
                  <a:solidFill>
                    <a:srgbClr val="333300"/>
                  </a:solidFill>
                  <a:latin typeface="Times New Roman" pitchFamily="18" charset="0"/>
                  <a:ea typeface="楷体" pitchFamily="49" charset="-122"/>
                </a:rPr>
                <a:t>算术平均</a:t>
              </a:r>
              <a:r>
                <a:rPr lang="en-US" altLang="zh-CN" sz="2400" b="1" dirty="0">
                  <a:solidFill>
                    <a:srgbClr val="333300"/>
                  </a:solidFill>
                  <a:latin typeface="Times New Roman" pitchFamily="18" charset="0"/>
                  <a:ea typeface="楷体" pitchFamily="49" charset="-122"/>
                </a:rPr>
                <a:t>      </a:t>
              </a:r>
              <a:r>
                <a:rPr lang="zh-CN" altLang="en-US" sz="2400" b="1" dirty="0">
                  <a:solidFill>
                    <a:srgbClr val="333300"/>
                  </a:solidFill>
                  <a:latin typeface="Times New Roman" pitchFamily="18" charset="0"/>
                  <a:ea typeface="楷体" pitchFamily="49" charset="-122"/>
                </a:rPr>
                <a:t>是数学期望式的一个估计值。</a:t>
              </a:r>
              <a:endParaRPr lang="zh-CN" altLang="en-US" sz="2400" dirty="0"/>
            </a:p>
          </p:txBody>
        </p:sp>
        <p:graphicFrame>
          <p:nvGraphicFramePr>
            <p:cNvPr id="5123" name="Object 9"/>
            <p:cNvGraphicFramePr>
              <a:graphicFrameLocks noChangeAspect="1"/>
            </p:cNvGraphicFramePr>
            <p:nvPr/>
          </p:nvGraphicFramePr>
          <p:xfrm>
            <a:off x="1980730" y="5430929"/>
            <a:ext cx="304794" cy="665005"/>
          </p:xfrm>
          <a:graphic>
            <a:graphicData uri="http://schemas.openxmlformats.org/presentationml/2006/ole">
              <p:oleObj spid="_x0000_s5123" name="Equation" r:id="rId7" imgW="139680" imgH="304560" progId="Equation.DSMT4">
                <p:embed/>
              </p:oleObj>
            </a:graphicData>
          </a:graphic>
        </p:graphicFrame>
      </p:grpSp>
      <p:sp>
        <p:nvSpPr>
          <p:cNvPr id="33" name="矩形 10"/>
          <p:cNvSpPr>
            <a:spLocks noChangeArrowheads="1"/>
          </p:cNvSpPr>
          <p:nvPr/>
        </p:nvSpPr>
        <p:spPr bwMode="auto">
          <a:xfrm>
            <a:off x="228600" y="228600"/>
            <a:ext cx="5532284" cy="523220"/>
          </a:xfrm>
          <a:prstGeom prst="rect">
            <a:avLst/>
          </a:prstGeom>
          <a:noFill/>
          <a:ln w="9525">
            <a:noFill/>
            <a:miter lim="800000"/>
            <a:headEnd/>
            <a:tailEnd/>
          </a:ln>
        </p:spPr>
        <p:txBody>
          <a:bodyPr wrap="none">
            <a:spAutoFit/>
          </a:bodyPr>
          <a:lstStyle/>
          <a:p>
            <a:r>
              <a:rPr lang="en-US" altLang="zh-CN" sz="2800" b="1" dirty="0">
                <a:solidFill>
                  <a:srgbClr val="333300"/>
                </a:solidFill>
                <a:latin typeface="Times New Roman" pitchFamily="18" charset="0"/>
                <a:ea typeface="楷体" pitchFamily="49" charset="-122"/>
              </a:rPr>
              <a:t>2.1 </a:t>
            </a:r>
            <a:r>
              <a:rPr lang="zh-CN" altLang="en-US" sz="2800" b="1" dirty="0">
                <a:solidFill>
                  <a:srgbClr val="333300"/>
                </a:solidFill>
                <a:latin typeface="Times New Roman" pitchFamily="18" charset="0"/>
                <a:ea typeface="楷体" pitchFamily="49" charset="-122"/>
              </a:rPr>
              <a:t>蒙特卡洛方</a:t>
            </a:r>
            <a:r>
              <a:rPr lang="zh-CN" altLang="en-US" sz="2800" b="1" dirty="0" smtClean="0">
                <a:solidFill>
                  <a:srgbClr val="333300"/>
                </a:solidFill>
                <a:latin typeface="Times New Roman" pitchFamily="18" charset="0"/>
                <a:ea typeface="楷体" pitchFamily="49" charset="-122"/>
              </a:rPr>
              <a:t>法概述</a:t>
            </a:r>
            <a:r>
              <a:rPr lang="en-US" altLang="zh-CN" sz="2800" b="1" dirty="0" smtClean="0">
                <a:solidFill>
                  <a:srgbClr val="333300"/>
                </a:solidFill>
                <a:latin typeface="Times New Roman" pitchFamily="18" charset="0"/>
                <a:ea typeface="楷体" pitchFamily="49" charset="-122"/>
              </a:rPr>
              <a:t>----</a:t>
            </a:r>
            <a:r>
              <a:rPr lang="zh-CN" altLang="en-US" sz="2800" b="1" dirty="0" smtClean="0">
                <a:solidFill>
                  <a:srgbClr val="FF0000"/>
                </a:solidFill>
                <a:latin typeface="Times New Roman" pitchFamily="18" charset="0"/>
                <a:ea typeface="楷体" pitchFamily="49" charset="-122"/>
              </a:rPr>
              <a:t>基本思想</a:t>
            </a:r>
            <a:endParaRPr lang="zh-CN" altLang="en-US" sz="2800" dirty="0">
              <a:solidFill>
                <a:srgbClr val="FF0000"/>
              </a:solidFill>
            </a:endParaRPr>
          </a:p>
        </p:txBody>
      </p:sp>
      <p:sp>
        <p:nvSpPr>
          <p:cNvPr id="34" name="TextBox 20"/>
          <p:cNvSpPr txBox="1">
            <a:spLocks noChangeArrowheads="1"/>
          </p:cNvSpPr>
          <p:nvPr/>
        </p:nvSpPr>
        <p:spPr bwMode="auto">
          <a:xfrm>
            <a:off x="717550" y="990600"/>
            <a:ext cx="1858201" cy="461665"/>
          </a:xfrm>
          <a:prstGeom prst="rect">
            <a:avLst/>
          </a:prstGeom>
          <a:noFill/>
          <a:ln w="9525">
            <a:noFill/>
            <a:miter lim="800000"/>
            <a:headEnd/>
            <a:tailEnd/>
          </a:ln>
        </p:spPr>
        <p:txBody>
          <a:bodyPr wrap="none">
            <a:spAutoFit/>
          </a:bodyPr>
          <a:lstStyle/>
          <a:p>
            <a:r>
              <a:rPr lang="en-US" altLang="zh-CN" sz="2400" b="1" dirty="0" smtClean="0">
                <a:solidFill>
                  <a:srgbClr val="333300"/>
                </a:solidFill>
                <a:latin typeface="Times New Roman" pitchFamily="18" charset="0"/>
                <a:ea typeface="楷体" pitchFamily="49" charset="-122"/>
              </a:rPr>
              <a:t>(2) </a:t>
            </a:r>
            <a:r>
              <a:rPr lang="zh-CN" altLang="en-US" sz="2400" b="1" dirty="0" smtClean="0">
                <a:solidFill>
                  <a:srgbClr val="333300"/>
                </a:solidFill>
                <a:latin typeface="Times New Roman" pitchFamily="18" charset="0"/>
                <a:ea typeface="楷体" pitchFamily="49" charset="-122"/>
              </a:rPr>
              <a:t>打把游戏</a:t>
            </a:r>
            <a:endParaRPr lang="zh-CN" altLang="en-US" sz="2400" b="1" dirty="0">
              <a:solidFill>
                <a:srgbClr val="333300"/>
              </a:solidFill>
              <a:latin typeface="Times New Roman" pitchFamily="18" charset="0"/>
              <a:ea typeface="楷体" pitchFamily="49" charset="-122"/>
            </a:endParaRPr>
          </a:p>
        </p:txBody>
      </p:sp>
      <p:sp>
        <p:nvSpPr>
          <p:cNvPr id="35" name="流程图: 联系 34"/>
          <p:cNvSpPr>
            <a:spLocks noChangeAspect="1"/>
          </p:cNvSpPr>
          <p:nvPr/>
        </p:nvSpPr>
        <p:spPr bwMode="auto">
          <a:xfrm>
            <a:off x="5964600" y="1240200"/>
            <a:ext cx="2160000" cy="2160000"/>
          </a:xfrm>
          <a:prstGeom prst="flowChartConnector">
            <a:avLst/>
          </a:prstGeom>
          <a:solidFill>
            <a:schemeClr val="bg1">
              <a:lumMod val="50000"/>
            </a:schemeClr>
          </a:solidFill>
          <a:ln w="25400">
            <a:noFill/>
            <a:miter lim="800000"/>
            <a:headEnd/>
            <a:tailEnd type="stealth" w="med" len="lg"/>
          </a:ln>
        </p:spPr>
        <p:txBody>
          <a:bodyPr wrap="none" rtlCol="0" anchor="ctr"/>
          <a:lstStyle/>
          <a:p>
            <a:pPr algn="ctr"/>
            <a:endParaRPr lang="zh-CN" altLang="en-US"/>
          </a:p>
        </p:txBody>
      </p:sp>
      <p:sp>
        <p:nvSpPr>
          <p:cNvPr id="36" name="流程图: 联系 35"/>
          <p:cNvSpPr>
            <a:spLocks noChangeAspect="1"/>
          </p:cNvSpPr>
          <p:nvPr/>
        </p:nvSpPr>
        <p:spPr bwMode="auto">
          <a:xfrm>
            <a:off x="6324600" y="1600200"/>
            <a:ext cx="1440000" cy="1440000"/>
          </a:xfrm>
          <a:prstGeom prst="flowChartConnector">
            <a:avLst/>
          </a:prstGeom>
          <a:solidFill>
            <a:srgbClr val="0000FF"/>
          </a:solidFill>
          <a:ln w="25400">
            <a:noFill/>
            <a:miter lim="800000"/>
            <a:headEnd/>
            <a:tailEnd type="stealth" w="med" len="lg"/>
          </a:ln>
        </p:spPr>
        <p:txBody>
          <a:bodyPr wrap="none" rtlCol="0" anchor="ctr"/>
          <a:lstStyle/>
          <a:p>
            <a:pPr algn="ctr"/>
            <a:endParaRPr lang="zh-CN" altLang="en-US"/>
          </a:p>
        </p:txBody>
      </p:sp>
      <p:sp>
        <p:nvSpPr>
          <p:cNvPr id="37" name="流程图: 联系 36"/>
          <p:cNvSpPr>
            <a:spLocks noChangeAspect="1"/>
          </p:cNvSpPr>
          <p:nvPr/>
        </p:nvSpPr>
        <p:spPr bwMode="auto">
          <a:xfrm>
            <a:off x="6683400" y="1960200"/>
            <a:ext cx="720000" cy="720000"/>
          </a:xfrm>
          <a:prstGeom prst="flowChartConnector">
            <a:avLst/>
          </a:prstGeom>
          <a:solidFill>
            <a:srgbClr val="FFCC00"/>
          </a:solidFill>
          <a:ln w="25400">
            <a:noFill/>
            <a:miter lim="800000"/>
            <a:headEnd/>
            <a:tailEnd type="stealth" w="med" len="lg"/>
          </a:ln>
        </p:spPr>
        <p:txBody>
          <a:bodyPr wrap="none" rtlCol="0" anchor="ctr"/>
          <a:lstStyle/>
          <a:p>
            <a:pPr algn="ctr"/>
            <a:endParaRPr lang="zh-CN" altLang="en-US"/>
          </a:p>
        </p:txBody>
      </p:sp>
      <p:sp>
        <p:nvSpPr>
          <p:cNvPr id="38" name="流程图: 联系 37"/>
          <p:cNvSpPr>
            <a:spLocks noChangeAspect="1"/>
          </p:cNvSpPr>
          <p:nvPr/>
        </p:nvSpPr>
        <p:spPr bwMode="auto">
          <a:xfrm>
            <a:off x="6900600" y="2176200"/>
            <a:ext cx="288000" cy="288000"/>
          </a:xfrm>
          <a:prstGeom prst="flowChartConnector">
            <a:avLst/>
          </a:prstGeom>
          <a:solidFill>
            <a:srgbClr val="FF0000"/>
          </a:solidFill>
          <a:ln w="25400">
            <a:noFill/>
            <a:miter lim="800000"/>
            <a:headEnd/>
            <a:tailEnd type="stealth" w="med" len="lg"/>
          </a:ln>
        </p:spPr>
        <p:txBody>
          <a:bodyPr wrap="none" rtlCol="0" anchor="ctr"/>
          <a:lstStyle/>
          <a:p>
            <a:pPr algn="ctr"/>
            <a:endParaRPr lang="zh-CN" altLang="en-US"/>
          </a:p>
        </p:txBody>
      </p:sp>
      <p:grpSp>
        <p:nvGrpSpPr>
          <p:cNvPr id="3" name="组合 27"/>
          <p:cNvGrpSpPr>
            <a:grpSpLocks/>
          </p:cNvGrpSpPr>
          <p:nvPr/>
        </p:nvGrpSpPr>
        <p:grpSpPr bwMode="auto">
          <a:xfrm>
            <a:off x="7064400" y="1597200"/>
            <a:ext cx="661988" cy="719137"/>
            <a:chOff x="3600000" y="1182511"/>
            <a:chExt cx="662638" cy="720083"/>
          </a:xfrm>
        </p:grpSpPr>
        <p:sp>
          <p:nvSpPr>
            <p:cNvPr id="5148" name="TextBox 12"/>
            <p:cNvSpPr txBox="1">
              <a:spLocks noChangeArrowheads="1"/>
            </p:cNvSpPr>
            <p:nvPr/>
          </p:nvSpPr>
          <p:spPr bwMode="auto">
            <a:xfrm>
              <a:off x="3962556" y="1182511"/>
              <a:ext cx="300082" cy="646331"/>
            </a:xfrm>
            <a:prstGeom prst="rect">
              <a:avLst/>
            </a:prstGeom>
            <a:noFill/>
            <a:ln w="9525">
              <a:noFill/>
              <a:miter lim="800000"/>
              <a:headEnd/>
              <a:tailEnd/>
            </a:ln>
          </p:spPr>
          <p:txBody>
            <a:bodyPr wrap="none">
              <a:spAutoFit/>
            </a:bodyPr>
            <a:lstStyle/>
            <a:p>
              <a:r>
                <a:rPr lang="en-US" altLang="zh-CN" sz="3600" dirty="0">
                  <a:solidFill>
                    <a:schemeClr val="bg1"/>
                  </a:solidFill>
                  <a:latin typeface="Times New Roman" pitchFamily="18" charset="0"/>
                  <a:cs typeface="Times New Roman" pitchFamily="18" charset="0"/>
                </a:rPr>
                <a:t>.</a:t>
              </a:r>
              <a:endParaRPr lang="zh-CN" altLang="en-US" sz="3600" dirty="0">
                <a:solidFill>
                  <a:schemeClr val="bg1"/>
                </a:solidFill>
                <a:latin typeface="Times New Roman" pitchFamily="18" charset="0"/>
                <a:cs typeface="Times New Roman" pitchFamily="18" charset="0"/>
              </a:endParaRPr>
            </a:p>
          </p:txBody>
        </p:sp>
        <p:cxnSp>
          <p:nvCxnSpPr>
            <p:cNvPr id="15" name="直接连接符 14"/>
            <p:cNvCxnSpPr/>
            <p:nvPr/>
          </p:nvCxnSpPr>
          <p:spPr>
            <a:xfrm rot="300000" flipV="1">
              <a:off x="3600000" y="1673693"/>
              <a:ext cx="432224" cy="228901"/>
            </a:xfrm>
            <a:prstGeom prst="line">
              <a:avLst/>
            </a:prstGeom>
            <a:ln w="25400">
              <a:solidFill>
                <a:srgbClr val="000000"/>
              </a:solidFill>
            </a:ln>
          </p:spPr>
          <p:style>
            <a:lnRef idx="1">
              <a:schemeClr val="accent1"/>
            </a:lnRef>
            <a:fillRef idx="0">
              <a:schemeClr val="accent1"/>
            </a:fillRef>
            <a:effectRef idx="0">
              <a:schemeClr val="accent1"/>
            </a:effectRef>
            <a:fontRef idx="minor">
              <a:schemeClr val="tx1"/>
            </a:fontRef>
          </p:style>
        </p:cxnSp>
        <p:sp>
          <p:nvSpPr>
            <p:cNvPr id="5150" name="TextBox 15"/>
            <p:cNvSpPr txBox="1">
              <a:spLocks noChangeArrowheads="1"/>
            </p:cNvSpPr>
            <p:nvPr/>
          </p:nvSpPr>
          <p:spPr bwMode="auto">
            <a:xfrm rot="18720000">
              <a:off x="3697949" y="1332891"/>
              <a:ext cx="305293" cy="462118"/>
            </a:xfrm>
            <a:prstGeom prst="rect">
              <a:avLst/>
            </a:prstGeom>
            <a:noFill/>
            <a:ln w="9525">
              <a:noFill/>
              <a:miter lim="800000"/>
              <a:headEnd/>
              <a:tailEnd/>
            </a:ln>
          </p:spPr>
          <p:txBody>
            <a:bodyPr wrap="none">
              <a:spAutoFit/>
            </a:bodyPr>
            <a:lstStyle/>
            <a:p>
              <a:r>
                <a:rPr lang="en-US" altLang="zh-CN" sz="2400" b="1" i="1" dirty="0">
                  <a:solidFill>
                    <a:schemeClr val="bg1"/>
                  </a:solidFill>
                  <a:latin typeface="Times New Roman" pitchFamily="18" charset="0"/>
                  <a:ea typeface="楷体" pitchFamily="49" charset="-122"/>
                </a:rPr>
                <a:t>r</a:t>
              </a:r>
              <a:endParaRPr lang="zh-CN" altLang="en-US" sz="2400" b="1" i="1" dirty="0">
                <a:solidFill>
                  <a:schemeClr val="bg1"/>
                </a:solidFill>
                <a:latin typeface="Times New Roman" pitchFamily="18" charset="0"/>
                <a:cs typeface="Times New Roman" pitchFamily="18" charset="0"/>
              </a:endParaRPr>
            </a:p>
          </p:txBody>
        </p:sp>
      </p:grpSp>
      <p:grpSp>
        <p:nvGrpSpPr>
          <p:cNvPr id="6" name="组合 29"/>
          <p:cNvGrpSpPr>
            <a:grpSpLocks/>
          </p:cNvGrpSpPr>
          <p:nvPr/>
        </p:nvGrpSpPr>
        <p:grpSpPr bwMode="auto">
          <a:xfrm>
            <a:off x="7471436" y="1600200"/>
            <a:ext cx="1363637" cy="727250"/>
            <a:chOff x="4065362" y="1222327"/>
            <a:chExt cx="1362837" cy="726546"/>
          </a:xfrm>
        </p:grpSpPr>
        <p:sp>
          <p:nvSpPr>
            <p:cNvPr id="5143" name="任意多边形 23"/>
            <p:cNvSpPr>
              <a:spLocks/>
            </p:cNvSpPr>
            <p:nvPr/>
          </p:nvSpPr>
          <p:spPr bwMode="auto">
            <a:xfrm>
              <a:off x="4065362" y="1413164"/>
              <a:ext cx="300786" cy="535709"/>
            </a:xfrm>
            <a:custGeom>
              <a:avLst/>
              <a:gdLst>
                <a:gd name="T0" fmla="*/ 1539 w 300786"/>
                <a:gd name="T1" fmla="*/ 184727 h 535709"/>
                <a:gd name="T2" fmla="*/ 29248 w 300786"/>
                <a:gd name="T3" fmla="*/ 249381 h 535709"/>
                <a:gd name="T4" fmla="*/ 38485 w 300786"/>
                <a:gd name="T5" fmla="*/ 277091 h 535709"/>
                <a:gd name="T6" fmla="*/ 103139 w 300786"/>
                <a:gd name="T7" fmla="*/ 341745 h 535709"/>
                <a:gd name="T8" fmla="*/ 112375 w 300786"/>
                <a:gd name="T9" fmla="*/ 369454 h 535709"/>
                <a:gd name="T10" fmla="*/ 140085 w 300786"/>
                <a:gd name="T11" fmla="*/ 397163 h 535709"/>
                <a:gd name="T12" fmla="*/ 158557 w 300786"/>
                <a:gd name="T13" fmla="*/ 526472 h 535709"/>
                <a:gd name="T14" fmla="*/ 186266 w 300786"/>
                <a:gd name="T15" fmla="*/ 535709 h 535709"/>
                <a:gd name="T16" fmla="*/ 260157 w 300786"/>
                <a:gd name="T17" fmla="*/ 517236 h 535709"/>
                <a:gd name="T18" fmla="*/ 287866 w 300786"/>
                <a:gd name="T19" fmla="*/ 498763 h 535709"/>
                <a:gd name="T20" fmla="*/ 297103 w 300786"/>
                <a:gd name="T21" fmla="*/ 471054 h 535709"/>
                <a:gd name="T22" fmla="*/ 278630 w 300786"/>
                <a:gd name="T23" fmla="*/ 249381 h 535709"/>
                <a:gd name="T24" fmla="*/ 269394 w 300786"/>
                <a:gd name="T25" fmla="*/ 203200 h 535709"/>
                <a:gd name="T26" fmla="*/ 250921 w 300786"/>
                <a:gd name="T27" fmla="*/ 147781 h 535709"/>
                <a:gd name="T28" fmla="*/ 213975 w 300786"/>
                <a:gd name="T29" fmla="*/ 92363 h 535709"/>
                <a:gd name="T30" fmla="*/ 195503 w 300786"/>
                <a:gd name="T31" fmla="*/ 64654 h 535709"/>
                <a:gd name="T32" fmla="*/ 177030 w 300786"/>
                <a:gd name="T33" fmla="*/ 27709 h 535709"/>
                <a:gd name="T34" fmla="*/ 121612 w 300786"/>
                <a:gd name="T35" fmla="*/ 0 h 535709"/>
                <a:gd name="T36" fmla="*/ 103139 w 300786"/>
                <a:gd name="T37" fmla="*/ 27709 h 535709"/>
                <a:gd name="T38" fmla="*/ 20012 w 300786"/>
                <a:gd name="T39" fmla="*/ 83127 h 535709"/>
                <a:gd name="T40" fmla="*/ 1539 w 300786"/>
                <a:gd name="T41" fmla="*/ 184727 h 53570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00786"/>
                <a:gd name="T64" fmla="*/ 0 h 535709"/>
                <a:gd name="T65" fmla="*/ 300786 w 300786"/>
                <a:gd name="T66" fmla="*/ 535709 h 53570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00786" h="535709">
                  <a:moveTo>
                    <a:pt x="1539" y="184727"/>
                  </a:moveTo>
                  <a:cubicBezTo>
                    <a:pt x="3078" y="212436"/>
                    <a:pt x="20540" y="227611"/>
                    <a:pt x="29248" y="249381"/>
                  </a:cubicBezTo>
                  <a:cubicBezTo>
                    <a:pt x="32864" y="258421"/>
                    <a:pt x="32403" y="269488"/>
                    <a:pt x="38485" y="277091"/>
                  </a:cubicBezTo>
                  <a:cubicBezTo>
                    <a:pt x="57525" y="300890"/>
                    <a:pt x="103139" y="341745"/>
                    <a:pt x="103139" y="341745"/>
                  </a:cubicBezTo>
                  <a:cubicBezTo>
                    <a:pt x="106218" y="350981"/>
                    <a:pt x="106974" y="361353"/>
                    <a:pt x="112375" y="369454"/>
                  </a:cubicBezTo>
                  <a:cubicBezTo>
                    <a:pt x="119621" y="380322"/>
                    <a:pt x="134780" y="385226"/>
                    <a:pt x="140085" y="397163"/>
                  </a:cubicBezTo>
                  <a:cubicBezTo>
                    <a:pt x="157769" y="436951"/>
                    <a:pt x="140874" y="486684"/>
                    <a:pt x="158557" y="526472"/>
                  </a:cubicBezTo>
                  <a:cubicBezTo>
                    <a:pt x="162511" y="535369"/>
                    <a:pt x="177030" y="532630"/>
                    <a:pt x="186266" y="535709"/>
                  </a:cubicBezTo>
                  <a:cubicBezTo>
                    <a:pt x="203826" y="532197"/>
                    <a:pt x="241225" y="526702"/>
                    <a:pt x="260157" y="517236"/>
                  </a:cubicBezTo>
                  <a:cubicBezTo>
                    <a:pt x="270086" y="512272"/>
                    <a:pt x="278630" y="504921"/>
                    <a:pt x="287866" y="498763"/>
                  </a:cubicBezTo>
                  <a:cubicBezTo>
                    <a:pt x="290945" y="489527"/>
                    <a:pt x="297103" y="480790"/>
                    <a:pt x="297103" y="471054"/>
                  </a:cubicBezTo>
                  <a:cubicBezTo>
                    <a:pt x="297103" y="259338"/>
                    <a:pt x="300786" y="349085"/>
                    <a:pt x="278630" y="249381"/>
                  </a:cubicBezTo>
                  <a:cubicBezTo>
                    <a:pt x="275225" y="234056"/>
                    <a:pt x="273525" y="218345"/>
                    <a:pt x="269394" y="203200"/>
                  </a:cubicBezTo>
                  <a:cubicBezTo>
                    <a:pt x="264271" y="184414"/>
                    <a:pt x="261722" y="163983"/>
                    <a:pt x="250921" y="147781"/>
                  </a:cubicBezTo>
                  <a:lnTo>
                    <a:pt x="213975" y="92363"/>
                  </a:lnTo>
                  <a:cubicBezTo>
                    <a:pt x="207818" y="83127"/>
                    <a:pt x="200467" y="74583"/>
                    <a:pt x="195503" y="64654"/>
                  </a:cubicBezTo>
                  <a:cubicBezTo>
                    <a:pt x="189345" y="52339"/>
                    <a:pt x="185845" y="38286"/>
                    <a:pt x="177030" y="27709"/>
                  </a:cubicBezTo>
                  <a:cubicBezTo>
                    <a:pt x="163256" y="11180"/>
                    <a:pt x="140526" y="6304"/>
                    <a:pt x="121612" y="0"/>
                  </a:cubicBezTo>
                  <a:cubicBezTo>
                    <a:pt x="115454" y="9236"/>
                    <a:pt x="110988" y="19860"/>
                    <a:pt x="103139" y="27709"/>
                  </a:cubicBezTo>
                  <a:cubicBezTo>
                    <a:pt x="83898" y="46950"/>
                    <a:pt x="41999" y="69935"/>
                    <a:pt x="20012" y="83127"/>
                  </a:cubicBezTo>
                  <a:cubicBezTo>
                    <a:pt x="2986" y="134202"/>
                    <a:pt x="0" y="157018"/>
                    <a:pt x="1539" y="184727"/>
                  </a:cubicBezTo>
                  <a:close/>
                </a:path>
              </a:pathLst>
            </a:custGeom>
            <a:noFill/>
            <a:ln w="25400">
              <a:solidFill>
                <a:srgbClr val="080808"/>
              </a:solidFill>
              <a:miter lim="800000"/>
              <a:headEnd/>
              <a:tailEnd type="stealth" w="med" len="lg"/>
            </a:ln>
          </p:spPr>
          <p:txBody>
            <a:bodyPr wrap="none" anchor="ctr"/>
            <a:lstStyle/>
            <a:p>
              <a:endParaRPr lang="zh-CN" altLang="en-US"/>
            </a:p>
          </p:txBody>
        </p:sp>
        <p:cxnSp>
          <p:nvCxnSpPr>
            <p:cNvPr id="26" name="直接箭头连接符 25"/>
            <p:cNvCxnSpPr/>
            <p:nvPr/>
          </p:nvCxnSpPr>
          <p:spPr>
            <a:xfrm flipV="1">
              <a:off x="4191651" y="1523835"/>
              <a:ext cx="685398" cy="152253"/>
            </a:xfrm>
            <a:prstGeom prst="straightConnector1">
              <a:avLst/>
            </a:prstGeom>
            <a:ln w="25400">
              <a:solidFill>
                <a:srgbClr val="333300"/>
              </a:solidFill>
              <a:tailEnd type="stealth" w="lg" len="lg"/>
            </a:ln>
          </p:spPr>
          <p:style>
            <a:lnRef idx="1">
              <a:schemeClr val="accent1"/>
            </a:lnRef>
            <a:fillRef idx="0">
              <a:schemeClr val="accent1"/>
            </a:fillRef>
            <a:effectRef idx="0">
              <a:schemeClr val="accent1"/>
            </a:effectRef>
            <a:fontRef idx="minor">
              <a:schemeClr val="tx1"/>
            </a:fontRef>
          </p:style>
        </p:cxnSp>
        <p:sp>
          <p:nvSpPr>
            <p:cNvPr id="5145" name="矩形 26"/>
            <p:cNvSpPr>
              <a:spLocks noChangeArrowheads="1"/>
            </p:cNvSpPr>
            <p:nvPr/>
          </p:nvSpPr>
          <p:spPr bwMode="auto">
            <a:xfrm>
              <a:off x="4815890" y="1222327"/>
              <a:ext cx="612309" cy="461218"/>
            </a:xfrm>
            <a:prstGeom prst="rect">
              <a:avLst/>
            </a:prstGeom>
            <a:noFill/>
            <a:ln w="9525">
              <a:noFill/>
              <a:miter lim="800000"/>
              <a:headEnd/>
              <a:tailEnd/>
            </a:ln>
          </p:spPr>
          <p:txBody>
            <a:bodyPr wrap="none">
              <a:spAutoFit/>
            </a:bodyPr>
            <a:lstStyle/>
            <a:p>
              <a:r>
                <a:rPr lang="en-US" altLang="zh-CN" sz="2400" b="1" i="1" dirty="0">
                  <a:solidFill>
                    <a:srgbClr val="333300"/>
                  </a:solidFill>
                  <a:latin typeface="Times New Roman" pitchFamily="18" charset="0"/>
                  <a:ea typeface="楷体" pitchFamily="49" charset="-122"/>
                </a:rPr>
                <a:t>f</a:t>
              </a:r>
              <a:r>
                <a:rPr lang="en-US" altLang="zh-CN" sz="2400" b="1" dirty="0">
                  <a:solidFill>
                    <a:srgbClr val="333300"/>
                  </a:solidFill>
                  <a:latin typeface="Times New Roman" pitchFamily="18" charset="0"/>
                  <a:ea typeface="楷体" pitchFamily="49" charset="-122"/>
                </a:rPr>
                <a:t>(</a:t>
              </a:r>
              <a:r>
                <a:rPr lang="en-US" altLang="zh-CN" sz="2400" b="1" i="1" dirty="0">
                  <a:solidFill>
                    <a:srgbClr val="333300"/>
                  </a:solidFill>
                  <a:latin typeface="Times New Roman" pitchFamily="18" charset="0"/>
                  <a:ea typeface="楷体" pitchFamily="49" charset="-122"/>
                </a:rPr>
                <a:t>r</a:t>
              </a:r>
              <a:r>
                <a:rPr lang="en-US" altLang="zh-CN" sz="2400" b="1" dirty="0">
                  <a:solidFill>
                    <a:srgbClr val="333300"/>
                  </a:solidFill>
                  <a:latin typeface="Times New Roman" pitchFamily="18" charset="0"/>
                  <a:ea typeface="楷体" pitchFamily="49" charset="-122"/>
                </a:rPr>
                <a:t>)</a:t>
              </a:r>
              <a:endParaRPr lang="zh-CN" altLang="en-US" sz="2400" dirty="0"/>
            </a:p>
          </p:txBody>
        </p:sp>
      </p:grpSp>
      <p:grpSp>
        <p:nvGrpSpPr>
          <p:cNvPr id="5" name="组合 28"/>
          <p:cNvGrpSpPr>
            <a:grpSpLocks/>
          </p:cNvGrpSpPr>
          <p:nvPr/>
        </p:nvGrpSpPr>
        <p:grpSpPr bwMode="auto">
          <a:xfrm>
            <a:off x="7086599" y="685800"/>
            <a:ext cx="984795" cy="1066800"/>
            <a:chOff x="4594193" y="307325"/>
            <a:chExt cx="984756" cy="1067893"/>
          </a:xfrm>
        </p:grpSpPr>
        <p:sp>
          <p:nvSpPr>
            <p:cNvPr id="5146" name="矩形 17"/>
            <p:cNvSpPr>
              <a:spLocks noChangeArrowheads="1"/>
            </p:cNvSpPr>
            <p:nvPr/>
          </p:nvSpPr>
          <p:spPr bwMode="auto">
            <a:xfrm>
              <a:off x="4898982" y="307325"/>
              <a:ext cx="679967" cy="462138"/>
            </a:xfrm>
            <a:prstGeom prst="rect">
              <a:avLst/>
            </a:prstGeom>
            <a:noFill/>
            <a:ln w="9525">
              <a:noFill/>
              <a:miter lim="800000"/>
              <a:headEnd/>
              <a:tailEnd/>
            </a:ln>
          </p:spPr>
          <p:txBody>
            <a:bodyPr wrap="none">
              <a:spAutoFit/>
            </a:bodyPr>
            <a:lstStyle/>
            <a:p>
              <a:r>
                <a:rPr lang="en-US" altLang="zh-CN" sz="2400" b="1" i="1" dirty="0">
                  <a:solidFill>
                    <a:srgbClr val="000000"/>
                  </a:solidFill>
                  <a:latin typeface="Times New Roman" pitchFamily="18" charset="0"/>
                  <a:ea typeface="楷体" pitchFamily="49" charset="-122"/>
                </a:rPr>
                <a:t>g</a:t>
              </a:r>
              <a:r>
                <a:rPr lang="en-US" altLang="zh-CN" sz="2400" b="1" dirty="0">
                  <a:solidFill>
                    <a:srgbClr val="000000"/>
                  </a:solidFill>
                  <a:latin typeface="Times New Roman" pitchFamily="18" charset="0"/>
                  <a:ea typeface="楷体" pitchFamily="49" charset="-122"/>
                </a:rPr>
                <a:t>(</a:t>
              </a:r>
              <a:r>
                <a:rPr lang="en-US" altLang="zh-CN" sz="2400" b="1" i="1" dirty="0">
                  <a:solidFill>
                    <a:srgbClr val="000000"/>
                  </a:solidFill>
                  <a:latin typeface="Times New Roman" pitchFamily="18" charset="0"/>
                  <a:ea typeface="楷体" pitchFamily="49" charset="-122"/>
                </a:rPr>
                <a:t>r</a:t>
              </a:r>
              <a:r>
                <a:rPr lang="en-US" altLang="zh-CN" sz="2400" b="1" dirty="0">
                  <a:solidFill>
                    <a:srgbClr val="000000"/>
                  </a:solidFill>
                  <a:latin typeface="Times New Roman" pitchFamily="18" charset="0"/>
                  <a:ea typeface="楷体" pitchFamily="49" charset="-122"/>
                </a:rPr>
                <a:t>)</a:t>
              </a:r>
              <a:endParaRPr lang="zh-CN" altLang="en-US" sz="2400" dirty="0">
                <a:solidFill>
                  <a:srgbClr val="000000"/>
                </a:solidFill>
              </a:endParaRPr>
            </a:p>
          </p:txBody>
        </p:sp>
        <p:cxnSp>
          <p:nvCxnSpPr>
            <p:cNvPr id="20" name="直接箭头连接符 19"/>
            <p:cNvCxnSpPr/>
            <p:nvPr/>
          </p:nvCxnSpPr>
          <p:spPr>
            <a:xfrm rot="5400000" flipH="1" flipV="1">
              <a:off x="4479574" y="879613"/>
              <a:ext cx="610224" cy="380985"/>
            </a:xfrm>
            <a:prstGeom prst="straightConnector1">
              <a:avLst/>
            </a:prstGeom>
            <a:ln w="25400">
              <a:solidFill>
                <a:srgbClr val="333300"/>
              </a:solidFill>
              <a:tailEnd type="stealth" w="lg" len="lg"/>
            </a:ln>
          </p:spPr>
          <p:style>
            <a:lnRef idx="1">
              <a:schemeClr val="accent1"/>
            </a:lnRef>
            <a:fillRef idx="0">
              <a:schemeClr val="accent1"/>
            </a:fillRef>
            <a:effectRef idx="0">
              <a:schemeClr val="accent1"/>
            </a:effectRef>
            <a:fontRef idx="minor">
              <a:schemeClr val="tx1"/>
            </a:fontRef>
          </p:style>
        </p:cxnSp>
      </p:grpSp>
      <p:sp>
        <p:nvSpPr>
          <p:cNvPr id="41" name="矩形 40"/>
          <p:cNvSpPr/>
          <p:nvPr/>
        </p:nvSpPr>
        <p:spPr>
          <a:xfrm>
            <a:off x="609601" y="1676400"/>
            <a:ext cx="5334000" cy="830997"/>
          </a:xfrm>
          <a:prstGeom prst="rect">
            <a:avLst/>
          </a:prstGeom>
        </p:spPr>
        <p:txBody>
          <a:bodyPr wrap="square">
            <a:spAutoFit/>
          </a:bodyPr>
          <a:lstStyle/>
          <a:p>
            <a:r>
              <a:rPr lang="zh-CN" altLang="en-US" sz="2400" b="1" dirty="0" smtClean="0">
                <a:solidFill>
                  <a:srgbClr val="333300"/>
                </a:solidFill>
                <a:latin typeface="Times New Roman" pitchFamily="18" charset="0"/>
                <a:ea typeface="楷体" pitchFamily="49" charset="-122"/>
                <a:sym typeface="Symbol"/>
              </a:rPr>
              <a:t>设</a:t>
            </a:r>
            <a:r>
              <a:rPr lang="en-US" altLang="zh-CN" sz="2400" b="1" i="1" dirty="0" smtClean="0">
                <a:solidFill>
                  <a:srgbClr val="333300"/>
                </a:solidFill>
                <a:latin typeface="Times New Roman" pitchFamily="18" charset="0"/>
                <a:ea typeface="楷体" pitchFamily="49" charset="-122"/>
                <a:sym typeface="Symbol"/>
              </a:rPr>
              <a:t>f</a:t>
            </a:r>
            <a:r>
              <a:rPr lang="en-US" altLang="zh-CN" sz="2400" b="1" dirty="0" smtClean="0">
                <a:solidFill>
                  <a:srgbClr val="333300"/>
                </a:solidFill>
                <a:latin typeface="Times New Roman" pitchFamily="18" charset="0"/>
                <a:ea typeface="楷体" pitchFamily="49" charset="-122"/>
                <a:sym typeface="Symbol"/>
              </a:rPr>
              <a:t>(</a:t>
            </a:r>
            <a:r>
              <a:rPr lang="en-US" altLang="zh-CN" sz="2400" b="1" i="1" dirty="0" smtClean="0">
                <a:solidFill>
                  <a:srgbClr val="333300"/>
                </a:solidFill>
                <a:latin typeface="Times New Roman" pitchFamily="18" charset="0"/>
                <a:ea typeface="楷体" pitchFamily="49" charset="-122"/>
                <a:sym typeface="Symbol"/>
              </a:rPr>
              <a:t>x</a:t>
            </a:r>
            <a:r>
              <a:rPr lang="en-US" altLang="zh-CN" sz="2400" b="1" dirty="0" smtClean="0">
                <a:solidFill>
                  <a:srgbClr val="333300"/>
                </a:solidFill>
                <a:latin typeface="Times New Roman" pitchFamily="18" charset="0"/>
                <a:ea typeface="楷体" pitchFamily="49" charset="-122"/>
                <a:sym typeface="Symbol"/>
              </a:rPr>
              <a:t>)</a:t>
            </a:r>
            <a:r>
              <a:rPr lang="zh-CN" altLang="en-US" sz="2400" b="1" dirty="0" smtClean="0">
                <a:solidFill>
                  <a:srgbClr val="333300"/>
                </a:solidFill>
                <a:latin typeface="Times New Roman" pitchFamily="18" charset="0"/>
                <a:ea typeface="楷体" pitchFamily="49" charset="-122"/>
                <a:sym typeface="Symbol"/>
              </a:rPr>
              <a:t>为运动员弹着点的分布函数，则该运动员的设计成绩为：</a:t>
            </a:r>
            <a:endParaRPr lang="zh-CN" altLang="en-US"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left)">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wipe(left)">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108552"/>
                                        </p:tgtEl>
                                        <p:attrNameLst>
                                          <p:attrName>style.visibility</p:attrName>
                                        </p:attrNameLst>
                                      </p:cBhvr>
                                      <p:to>
                                        <p:strVal val="visible"/>
                                      </p:to>
                                    </p:set>
                                    <p:animEffect transition="in" filter="wipe(left)">
                                      <p:cBhvr>
                                        <p:cTn id="32" dur="500"/>
                                        <p:tgtEl>
                                          <p:spTgt spid="108552"/>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wipe(left)">
                                      <p:cBhvr>
                                        <p:cTn id="3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5506D0C2-84FD-4985-B9C3-B996AEBDBD26}" type="slidenum">
              <a:rPr lang="zh-CN" altLang="zh-CN" smtClean="0"/>
              <a:pPr>
                <a:defRPr/>
              </a:pPr>
              <a:t>15</a:t>
            </a:fld>
            <a:endParaRPr lang="zh-CN" altLang="zh-CN" dirty="0"/>
          </a:p>
        </p:txBody>
      </p:sp>
      <p:sp>
        <p:nvSpPr>
          <p:cNvPr id="6149" name="Line 5"/>
          <p:cNvSpPr>
            <a:spLocks noChangeShapeType="1"/>
          </p:cNvSpPr>
          <p:nvPr/>
        </p:nvSpPr>
        <p:spPr bwMode="auto">
          <a:xfrm>
            <a:off x="0" y="762000"/>
            <a:ext cx="7916863" cy="0"/>
          </a:xfrm>
          <a:prstGeom prst="line">
            <a:avLst/>
          </a:prstGeom>
          <a:noFill/>
          <a:ln w="12700">
            <a:solidFill>
              <a:srgbClr val="FF9900"/>
            </a:solidFill>
            <a:miter lim="800000"/>
            <a:headEnd/>
            <a:tailEnd/>
          </a:ln>
          <a:effectLst>
            <a:prstShdw prst="shdw17" dist="17961" dir="2700000">
              <a:srgbClr val="995C00"/>
            </a:prstShdw>
          </a:effectLst>
        </p:spPr>
        <p:txBody>
          <a:bodyPr lIns="90000" tIns="46800" rIns="90000" bIns="46800"/>
          <a:lstStyle/>
          <a:p>
            <a:endParaRPr lang="zh-CN" altLang="en-US"/>
          </a:p>
        </p:txBody>
      </p:sp>
      <p:sp>
        <p:nvSpPr>
          <p:cNvPr id="22" name="矩形 10"/>
          <p:cNvSpPr>
            <a:spLocks noChangeArrowheads="1"/>
          </p:cNvSpPr>
          <p:nvPr/>
        </p:nvSpPr>
        <p:spPr bwMode="auto">
          <a:xfrm>
            <a:off x="228600" y="228600"/>
            <a:ext cx="5532284" cy="523220"/>
          </a:xfrm>
          <a:prstGeom prst="rect">
            <a:avLst/>
          </a:prstGeom>
          <a:noFill/>
          <a:ln w="9525">
            <a:noFill/>
            <a:miter lim="800000"/>
            <a:headEnd/>
            <a:tailEnd/>
          </a:ln>
        </p:spPr>
        <p:txBody>
          <a:bodyPr wrap="none">
            <a:spAutoFit/>
          </a:bodyPr>
          <a:lstStyle/>
          <a:p>
            <a:r>
              <a:rPr lang="en-US" altLang="zh-CN" sz="2800" b="1" dirty="0">
                <a:solidFill>
                  <a:srgbClr val="333300"/>
                </a:solidFill>
                <a:latin typeface="Times New Roman" pitchFamily="18" charset="0"/>
                <a:ea typeface="楷体" pitchFamily="49" charset="-122"/>
              </a:rPr>
              <a:t>2.1 </a:t>
            </a:r>
            <a:r>
              <a:rPr lang="zh-CN" altLang="en-US" sz="2800" b="1" dirty="0">
                <a:solidFill>
                  <a:srgbClr val="333300"/>
                </a:solidFill>
                <a:latin typeface="Times New Roman" pitchFamily="18" charset="0"/>
                <a:ea typeface="楷体" pitchFamily="49" charset="-122"/>
              </a:rPr>
              <a:t>蒙特卡洛方</a:t>
            </a:r>
            <a:r>
              <a:rPr lang="zh-CN" altLang="en-US" sz="2800" b="1" dirty="0" smtClean="0">
                <a:solidFill>
                  <a:srgbClr val="333300"/>
                </a:solidFill>
                <a:latin typeface="Times New Roman" pitchFamily="18" charset="0"/>
                <a:ea typeface="楷体" pitchFamily="49" charset="-122"/>
              </a:rPr>
              <a:t>法概述</a:t>
            </a:r>
            <a:r>
              <a:rPr lang="en-US" altLang="zh-CN" sz="2800" b="1" dirty="0" smtClean="0">
                <a:solidFill>
                  <a:srgbClr val="333300"/>
                </a:solidFill>
                <a:latin typeface="Times New Roman" pitchFamily="18" charset="0"/>
                <a:ea typeface="楷体" pitchFamily="49" charset="-122"/>
              </a:rPr>
              <a:t>----</a:t>
            </a:r>
            <a:r>
              <a:rPr lang="zh-CN" altLang="en-US" sz="2800" b="1" dirty="0" smtClean="0">
                <a:solidFill>
                  <a:srgbClr val="FF0000"/>
                </a:solidFill>
                <a:latin typeface="Times New Roman" pitchFamily="18" charset="0"/>
                <a:ea typeface="楷体" pitchFamily="49" charset="-122"/>
              </a:rPr>
              <a:t>基本思想</a:t>
            </a:r>
            <a:endParaRPr lang="zh-CN" altLang="en-US" sz="2800" dirty="0">
              <a:solidFill>
                <a:srgbClr val="FF0000"/>
              </a:solidFill>
            </a:endParaRPr>
          </a:p>
        </p:txBody>
      </p:sp>
      <p:sp>
        <p:nvSpPr>
          <p:cNvPr id="23" name="TextBox 20"/>
          <p:cNvSpPr txBox="1">
            <a:spLocks noChangeArrowheads="1"/>
          </p:cNvSpPr>
          <p:nvPr/>
        </p:nvSpPr>
        <p:spPr bwMode="auto">
          <a:xfrm>
            <a:off x="717550" y="990600"/>
            <a:ext cx="1858201" cy="461665"/>
          </a:xfrm>
          <a:prstGeom prst="rect">
            <a:avLst/>
          </a:prstGeom>
          <a:noFill/>
          <a:ln w="9525">
            <a:noFill/>
            <a:miter lim="800000"/>
            <a:headEnd/>
            <a:tailEnd/>
          </a:ln>
        </p:spPr>
        <p:txBody>
          <a:bodyPr wrap="none">
            <a:spAutoFit/>
          </a:bodyPr>
          <a:lstStyle/>
          <a:p>
            <a:r>
              <a:rPr lang="en-US" altLang="zh-CN" sz="2400" b="1" dirty="0" smtClean="0">
                <a:solidFill>
                  <a:srgbClr val="333300"/>
                </a:solidFill>
                <a:latin typeface="Times New Roman" pitchFamily="18" charset="0"/>
                <a:ea typeface="楷体" pitchFamily="49" charset="-122"/>
              </a:rPr>
              <a:t>(2) </a:t>
            </a:r>
            <a:r>
              <a:rPr lang="zh-CN" altLang="en-US" sz="2400" b="1" dirty="0" smtClean="0">
                <a:solidFill>
                  <a:srgbClr val="333300"/>
                </a:solidFill>
                <a:latin typeface="Times New Roman" pitchFamily="18" charset="0"/>
                <a:ea typeface="楷体" pitchFamily="49" charset="-122"/>
              </a:rPr>
              <a:t>打把游戏</a:t>
            </a:r>
            <a:endParaRPr lang="zh-CN" altLang="en-US" sz="2400" b="1" dirty="0">
              <a:solidFill>
                <a:srgbClr val="333300"/>
              </a:solidFill>
              <a:latin typeface="Times New Roman" pitchFamily="18" charset="0"/>
              <a:ea typeface="楷体" pitchFamily="49" charset="-122"/>
            </a:endParaRPr>
          </a:p>
        </p:txBody>
      </p:sp>
      <p:sp>
        <p:nvSpPr>
          <p:cNvPr id="24" name="矩形 23"/>
          <p:cNvSpPr/>
          <p:nvPr/>
        </p:nvSpPr>
        <p:spPr>
          <a:xfrm>
            <a:off x="609600" y="1524000"/>
            <a:ext cx="7924799" cy="4524315"/>
          </a:xfrm>
          <a:prstGeom prst="rect">
            <a:avLst/>
          </a:prstGeom>
        </p:spPr>
        <p:txBody>
          <a:bodyPr wrap="square">
            <a:spAutoFit/>
          </a:bodyPr>
          <a:lstStyle/>
          <a:p>
            <a:r>
              <a:rPr lang="zh-CN" altLang="en-US" sz="2400" b="1" dirty="0" smtClean="0">
                <a:solidFill>
                  <a:srgbClr val="333300"/>
                </a:solidFill>
                <a:latin typeface="Times New Roman" pitchFamily="18" charset="0"/>
                <a:ea typeface="楷体" pitchFamily="49" charset="-122"/>
                <a:sym typeface="Symbol"/>
              </a:rPr>
              <a:t>用</a:t>
            </a:r>
            <a:r>
              <a:rPr lang="en-US" altLang="zh-CN" sz="2400" b="1" dirty="0" smtClean="0">
                <a:solidFill>
                  <a:srgbClr val="333300"/>
                </a:solidFill>
                <a:latin typeface="Times New Roman" pitchFamily="18" charset="0"/>
                <a:ea typeface="楷体" pitchFamily="49" charset="-122"/>
                <a:sym typeface="Symbol"/>
              </a:rPr>
              <a:t>N</a:t>
            </a:r>
            <a:r>
              <a:rPr lang="zh-CN" altLang="en-US" sz="2400" b="1" dirty="0" smtClean="0">
                <a:solidFill>
                  <a:srgbClr val="333300"/>
                </a:solidFill>
                <a:latin typeface="Times New Roman" pitchFamily="18" charset="0"/>
                <a:ea typeface="楷体" pitchFamily="49" charset="-122"/>
                <a:sym typeface="Symbol"/>
              </a:rPr>
              <a:t>次试验所得到的成绩的算术平均值作为数学期望值</a:t>
            </a:r>
            <a:endParaRPr lang="en-US" altLang="zh-CN" sz="2400" b="1" dirty="0" smtClean="0">
              <a:solidFill>
                <a:srgbClr val="333300"/>
              </a:solidFill>
              <a:latin typeface="Times New Roman" pitchFamily="18" charset="0"/>
              <a:ea typeface="楷体" pitchFamily="49" charset="-122"/>
              <a:sym typeface="Symbol"/>
            </a:endParaRPr>
          </a:p>
          <a:p>
            <a:r>
              <a:rPr lang="zh-CN" altLang="en-US" sz="2400" b="1" dirty="0" smtClean="0">
                <a:solidFill>
                  <a:srgbClr val="333300"/>
                </a:solidFill>
                <a:latin typeface="Times New Roman" pitchFamily="18" charset="0"/>
                <a:ea typeface="楷体" pitchFamily="49" charset="-122"/>
                <a:sym typeface="Symbol"/>
              </a:rPr>
              <a:t>的估计值。</a:t>
            </a:r>
            <a:endParaRPr lang="en-US" altLang="zh-CN" sz="2400" b="1" dirty="0" smtClean="0">
              <a:solidFill>
                <a:srgbClr val="333300"/>
              </a:solidFill>
              <a:latin typeface="Times New Roman" pitchFamily="18" charset="0"/>
              <a:ea typeface="楷体" pitchFamily="49" charset="-122"/>
              <a:sym typeface="Symbol"/>
            </a:endParaRPr>
          </a:p>
          <a:p>
            <a:r>
              <a:rPr lang="zh-CN" altLang="en-US" sz="2400" b="1" dirty="0" smtClean="0">
                <a:solidFill>
                  <a:srgbClr val="333300"/>
                </a:solidFill>
                <a:latin typeface="Times New Roman" pitchFamily="18" charset="0"/>
                <a:ea typeface="楷体" pitchFamily="49" charset="-122"/>
                <a:sym typeface="Symbol"/>
              </a:rPr>
              <a:t>例如，设射击运动员的弹着点分布为</a:t>
            </a:r>
            <a:endParaRPr lang="en-US" altLang="zh-CN" sz="2400" b="1" dirty="0" smtClean="0">
              <a:solidFill>
                <a:srgbClr val="333300"/>
              </a:solidFill>
              <a:latin typeface="Times New Roman" pitchFamily="18" charset="0"/>
              <a:ea typeface="楷体" pitchFamily="49" charset="-122"/>
              <a:sym typeface="Symbol"/>
            </a:endParaRPr>
          </a:p>
          <a:p>
            <a:endParaRPr lang="en-US" altLang="zh-CN" sz="2400" dirty="0" smtClean="0"/>
          </a:p>
          <a:p>
            <a:endParaRPr lang="en-US" altLang="zh-CN" sz="2400" dirty="0" smtClean="0"/>
          </a:p>
          <a:p>
            <a:endParaRPr lang="en-US" altLang="zh-CN" sz="2400" dirty="0" smtClean="0"/>
          </a:p>
          <a:p>
            <a:r>
              <a:rPr lang="zh-CN" altLang="en-US" sz="2400" b="1" dirty="0" smtClean="0">
                <a:solidFill>
                  <a:srgbClr val="333300"/>
                </a:solidFill>
                <a:latin typeface="Times New Roman" pitchFamily="18" charset="0"/>
                <a:ea typeface="楷体" pitchFamily="49" charset="-122"/>
                <a:sym typeface="Symbol"/>
              </a:rPr>
              <a:t>用计算机作随机试验：</a:t>
            </a:r>
            <a:endParaRPr lang="en-US" altLang="zh-CN" sz="2400" b="1" dirty="0" smtClean="0">
              <a:solidFill>
                <a:srgbClr val="333300"/>
              </a:solidFill>
              <a:latin typeface="Times New Roman" pitchFamily="18" charset="0"/>
              <a:ea typeface="楷体" pitchFamily="49" charset="-122"/>
              <a:sym typeface="Symbol"/>
            </a:endParaRPr>
          </a:p>
          <a:p>
            <a:r>
              <a:rPr lang="zh-CN" altLang="en-US" sz="2400" b="1" dirty="0" smtClean="0">
                <a:solidFill>
                  <a:srgbClr val="333300"/>
                </a:solidFill>
                <a:latin typeface="Times New Roman" pitchFamily="18" charset="0"/>
                <a:ea typeface="楷体" pitchFamily="49" charset="-122"/>
                <a:sym typeface="Symbol"/>
              </a:rPr>
              <a:t>选取一个随机数，按照右边所列的</a:t>
            </a:r>
            <a:endParaRPr lang="en-US" altLang="zh-CN" sz="2400" b="1" dirty="0" smtClean="0">
              <a:solidFill>
                <a:srgbClr val="333300"/>
              </a:solidFill>
              <a:latin typeface="Times New Roman" pitchFamily="18" charset="0"/>
              <a:ea typeface="楷体" pitchFamily="49" charset="-122"/>
              <a:sym typeface="Symbol"/>
            </a:endParaRPr>
          </a:p>
          <a:p>
            <a:r>
              <a:rPr lang="zh-CN" altLang="en-US" sz="2400" b="1" dirty="0" smtClean="0">
                <a:solidFill>
                  <a:srgbClr val="333300"/>
                </a:solidFill>
                <a:latin typeface="Times New Roman" pitchFamily="18" charset="0"/>
                <a:ea typeface="楷体" pitchFamily="49" charset="-122"/>
                <a:sym typeface="Symbol"/>
              </a:rPr>
              <a:t>方法判断得到成绩，这样，就进行</a:t>
            </a:r>
            <a:endParaRPr lang="en-US" altLang="zh-CN" sz="2400" b="1" dirty="0" smtClean="0">
              <a:solidFill>
                <a:srgbClr val="333300"/>
              </a:solidFill>
              <a:latin typeface="Times New Roman" pitchFamily="18" charset="0"/>
              <a:ea typeface="楷体" pitchFamily="49" charset="-122"/>
              <a:sym typeface="Symbol"/>
            </a:endParaRPr>
          </a:p>
          <a:p>
            <a:r>
              <a:rPr lang="zh-CN" altLang="en-US" sz="2400" b="1" dirty="0" smtClean="0">
                <a:solidFill>
                  <a:srgbClr val="333300"/>
                </a:solidFill>
                <a:latin typeface="Times New Roman" pitchFamily="18" charset="0"/>
                <a:ea typeface="楷体" pitchFamily="49" charset="-122"/>
                <a:sym typeface="Symbol"/>
              </a:rPr>
              <a:t>了已给随机试验</a:t>
            </a:r>
            <a:r>
              <a:rPr lang="en-US" altLang="zh-CN" sz="2400" b="1" dirty="0" smtClean="0">
                <a:solidFill>
                  <a:srgbClr val="333300"/>
                </a:solidFill>
                <a:latin typeface="Times New Roman" pitchFamily="18" charset="0"/>
                <a:ea typeface="楷体" pitchFamily="49" charset="-122"/>
                <a:sym typeface="Symbol"/>
              </a:rPr>
              <a:t>(</a:t>
            </a:r>
            <a:r>
              <a:rPr lang="zh-CN" altLang="en-US" sz="2400" b="1" dirty="0" smtClean="0">
                <a:solidFill>
                  <a:srgbClr val="333300"/>
                </a:solidFill>
                <a:latin typeface="Times New Roman" pitchFamily="18" charset="0"/>
                <a:ea typeface="楷体" pitchFamily="49" charset="-122"/>
                <a:sym typeface="Symbol"/>
              </a:rPr>
              <a:t>射击</a:t>
            </a:r>
            <a:r>
              <a:rPr lang="en-US" altLang="zh-CN" sz="2400" b="1" dirty="0" smtClean="0">
                <a:solidFill>
                  <a:srgbClr val="333300"/>
                </a:solidFill>
                <a:latin typeface="Times New Roman" pitchFamily="18" charset="0"/>
                <a:ea typeface="楷体" pitchFamily="49" charset="-122"/>
                <a:sym typeface="Symbol"/>
              </a:rPr>
              <a:t>)</a:t>
            </a:r>
            <a:r>
              <a:rPr lang="zh-CN" altLang="en-US" sz="2400" b="1" dirty="0" smtClean="0">
                <a:solidFill>
                  <a:srgbClr val="333300"/>
                </a:solidFill>
                <a:latin typeface="Times New Roman" pitchFamily="18" charset="0"/>
                <a:ea typeface="楷体" pitchFamily="49" charset="-122"/>
                <a:sym typeface="Symbol"/>
              </a:rPr>
              <a:t>，得到了一次</a:t>
            </a:r>
            <a:endParaRPr lang="en-US" altLang="zh-CN" sz="2400" b="1" dirty="0" smtClean="0">
              <a:solidFill>
                <a:srgbClr val="333300"/>
              </a:solidFill>
              <a:latin typeface="Times New Roman" pitchFamily="18" charset="0"/>
              <a:ea typeface="楷体" pitchFamily="49" charset="-122"/>
              <a:sym typeface="Symbol"/>
            </a:endParaRPr>
          </a:p>
          <a:p>
            <a:r>
              <a:rPr lang="zh-CN" altLang="en-US" sz="2400" b="1" dirty="0" smtClean="0">
                <a:solidFill>
                  <a:srgbClr val="333300"/>
                </a:solidFill>
                <a:latin typeface="Times New Roman" pitchFamily="18" charset="0"/>
                <a:ea typeface="楷体" pitchFamily="49" charset="-122"/>
                <a:sym typeface="Symbol"/>
              </a:rPr>
              <a:t>成绩</a:t>
            </a:r>
            <a:r>
              <a:rPr lang="en-US" altLang="zh-CN" sz="2400" b="1" dirty="0" smtClean="0">
                <a:solidFill>
                  <a:srgbClr val="333300"/>
                </a:solidFill>
                <a:latin typeface="Times New Roman" pitchFamily="18" charset="0"/>
                <a:ea typeface="楷体" pitchFamily="49" charset="-122"/>
                <a:sym typeface="Symbol"/>
              </a:rPr>
              <a:t>g(r),</a:t>
            </a:r>
            <a:r>
              <a:rPr lang="zh-CN" altLang="en-US" sz="2400" b="1" dirty="0" smtClean="0">
                <a:solidFill>
                  <a:srgbClr val="333300"/>
                </a:solidFill>
                <a:latin typeface="Times New Roman" pitchFamily="18" charset="0"/>
                <a:ea typeface="楷体" pitchFamily="49" charset="-122"/>
                <a:sym typeface="Symbol"/>
              </a:rPr>
              <a:t>作</a:t>
            </a:r>
            <a:r>
              <a:rPr lang="en-US" altLang="zh-CN" sz="2400" b="1" dirty="0" smtClean="0">
                <a:solidFill>
                  <a:srgbClr val="333300"/>
                </a:solidFill>
                <a:latin typeface="Times New Roman" pitchFamily="18" charset="0"/>
                <a:ea typeface="楷体" pitchFamily="49" charset="-122"/>
                <a:sym typeface="Symbol"/>
              </a:rPr>
              <a:t>N</a:t>
            </a:r>
            <a:r>
              <a:rPr lang="zh-CN" altLang="en-US" sz="2400" b="1" dirty="0" smtClean="0">
                <a:solidFill>
                  <a:srgbClr val="333300"/>
                </a:solidFill>
                <a:latin typeface="Times New Roman" pitchFamily="18" charset="0"/>
                <a:ea typeface="楷体" pitchFamily="49" charset="-122"/>
                <a:sym typeface="Symbol"/>
              </a:rPr>
              <a:t>次试验后，得到该运动</a:t>
            </a:r>
            <a:endParaRPr lang="en-US" altLang="zh-CN" sz="2400" b="1" dirty="0" smtClean="0">
              <a:solidFill>
                <a:srgbClr val="333300"/>
              </a:solidFill>
              <a:latin typeface="Times New Roman" pitchFamily="18" charset="0"/>
              <a:ea typeface="楷体" pitchFamily="49" charset="-122"/>
              <a:sym typeface="Symbol"/>
            </a:endParaRPr>
          </a:p>
          <a:p>
            <a:r>
              <a:rPr lang="zh-CN" altLang="en-US" sz="2400" b="1" dirty="0" smtClean="0">
                <a:solidFill>
                  <a:srgbClr val="333300"/>
                </a:solidFill>
                <a:latin typeface="Times New Roman" pitchFamily="18" charset="0"/>
                <a:ea typeface="楷体" pitchFamily="49" charset="-122"/>
                <a:sym typeface="Symbol"/>
              </a:rPr>
              <a:t>员射击成绩的近似值</a:t>
            </a:r>
          </a:p>
        </p:txBody>
      </p:sp>
      <p:graphicFrame>
        <p:nvGraphicFramePr>
          <p:cNvPr id="6148" name="Object 4"/>
          <p:cNvGraphicFramePr>
            <a:graphicFrameLocks noChangeAspect="1"/>
          </p:cNvGraphicFramePr>
          <p:nvPr/>
        </p:nvGraphicFramePr>
        <p:xfrm>
          <a:off x="8017510" y="1549400"/>
          <a:ext cx="669290" cy="431800"/>
        </p:xfrm>
        <a:graphic>
          <a:graphicData uri="http://schemas.openxmlformats.org/presentationml/2006/ole">
            <p:oleObj spid="_x0000_s6148" name="Equation" r:id="rId3" imgW="393480" imgH="253800" progId="Equation.DSMT4">
              <p:embed/>
            </p:oleObj>
          </a:graphicData>
        </a:graphic>
      </p:graphicFrame>
      <p:graphicFrame>
        <p:nvGraphicFramePr>
          <p:cNvPr id="25" name="表格 24"/>
          <p:cNvGraphicFramePr>
            <a:graphicFrameLocks noGrp="1"/>
          </p:cNvGraphicFramePr>
          <p:nvPr/>
        </p:nvGraphicFramePr>
        <p:xfrm>
          <a:off x="685800" y="2819400"/>
          <a:ext cx="3432175" cy="914400"/>
        </p:xfrm>
        <a:graphic>
          <a:graphicData uri="http://schemas.openxmlformats.org/drawingml/2006/table">
            <a:tbl>
              <a:tblPr firstRow="1" bandRow="1">
                <a:tableStyleId>{93296810-A885-4BE3-A3E7-6D5BEEA58F35}</a:tableStyleId>
              </a:tblPr>
              <a:tblGrid>
                <a:gridCol w="871855"/>
                <a:gridCol w="640080"/>
                <a:gridCol w="640080"/>
                <a:gridCol w="640080"/>
                <a:gridCol w="640080"/>
              </a:tblGrid>
              <a:tr h="370840">
                <a:tc>
                  <a:txBody>
                    <a:bodyPr/>
                    <a:lstStyle/>
                    <a:p>
                      <a:r>
                        <a:rPr lang="zh-CN" altLang="en-US" sz="2400" b="1" kern="1200" dirty="0" smtClean="0">
                          <a:solidFill>
                            <a:srgbClr val="333300"/>
                          </a:solidFill>
                          <a:latin typeface="Times New Roman" pitchFamily="18" charset="0"/>
                          <a:ea typeface="楷体" pitchFamily="49" charset="-122"/>
                          <a:cs typeface="+mn-cs"/>
                          <a:sym typeface="Symbol"/>
                        </a:rPr>
                        <a:t>环数</a:t>
                      </a:r>
                    </a:p>
                  </a:txBody>
                  <a:tcPr/>
                </a:tc>
                <a:tc>
                  <a:txBody>
                    <a:bodyPr/>
                    <a:lstStyle/>
                    <a:p>
                      <a:r>
                        <a:rPr lang="en-US" altLang="zh-CN" sz="2400" b="1" kern="1200" dirty="0" smtClean="0">
                          <a:solidFill>
                            <a:srgbClr val="333300"/>
                          </a:solidFill>
                          <a:latin typeface="Times New Roman" pitchFamily="18" charset="0"/>
                          <a:ea typeface="楷体" pitchFamily="49" charset="-122"/>
                          <a:cs typeface="+mn-cs"/>
                          <a:sym typeface="Symbol"/>
                        </a:rPr>
                        <a:t>7</a:t>
                      </a:r>
                      <a:endParaRPr lang="zh-CN" altLang="en-US" sz="2400" b="1" kern="1200" dirty="0" smtClean="0">
                        <a:solidFill>
                          <a:srgbClr val="333300"/>
                        </a:solidFill>
                        <a:latin typeface="Times New Roman" pitchFamily="18" charset="0"/>
                        <a:ea typeface="楷体" pitchFamily="49" charset="-122"/>
                        <a:cs typeface="+mn-cs"/>
                        <a:sym typeface="Symbol"/>
                      </a:endParaRPr>
                    </a:p>
                  </a:txBody>
                  <a:tcPr/>
                </a:tc>
                <a:tc>
                  <a:txBody>
                    <a:bodyPr/>
                    <a:lstStyle/>
                    <a:p>
                      <a:r>
                        <a:rPr lang="en-US" altLang="zh-CN" sz="2400" b="1" kern="1200" dirty="0" smtClean="0">
                          <a:solidFill>
                            <a:srgbClr val="333300"/>
                          </a:solidFill>
                          <a:latin typeface="Times New Roman" pitchFamily="18" charset="0"/>
                          <a:ea typeface="楷体" pitchFamily="49" charset="-122"/>
                          <a:cs typeface="+mn-cs"/>
                          <a:sym typeface="Symbol"/>
                        </a:rPr>
                        <a:t>8</a:t>
                      </a:r>
                      <a:endParaRPr lang="zh-CN" altLang="en-US" sz="2400" b="1" kern="1200" dirty="0" smtClean="0">
                        <a:solidFill>
                          <a:srgbClr val="333300"/>
                        </a:solidFill>
                        <a:latin typeface="Times New Roman" pitchFamily="18" charset="0"/>
                        <a:ea typeface="楷体" pitchFamily="49" charset="-122"/>
                        <a:cs typeface="+mn-cs"/>
                        <a:sym typeface="Symbol"/>
                      </a:endParaRPr>
                    </a:p>
                  </a:txBody>
                  <a:tcPr/>
                </a:tc>
                <a:tc>
                  <a:txBody>
                    <a:bodyPr/>
                    <a:lstStyle/>
                    <a:p>
                      <a:r>
                        <a:rPr lang="en-US" altLang="zh-CN" sz="2400" b="1" kern="1200" dirty="0" smtClean="0">
                          <a:solidFill>
                            <a:srgbClr val="333300"/>
                          </a:solidFill>
                          <a:latin typeface="Times New Roman" pitchFamily="18" charset="0"/>
                          <a:ea typeface="楷体" pitchFamily="49" charset="-122"/>
                          <a:cs typeface="+mn-cs"/>
                          <a:sym typeface="Symbol"/>
                        </a:rPr>
                        <a:t>9</a:t>
                      </a:r>
                      <a:endParaRPr lang="zh-CN" altLang="en-US" sz="2400" b="1" kern="1200" dirty="0" smtClean="0">
                        <a:solidFill>
                          <a:srgbClr val="333300"/>
                        </a:solidFill>
                        <a:latin typeface="Times New Roman" pitchFamily="18" charset="0"/>
                        <a:ea typeface="楷体" pitchFamily="49" charset="-122"/>
                        <a:cs typeface="+mn-cs"/>
                        <a:sym typeface="Symbol"/>
                      </a:endParaRPr>
                    </a:p>
                  </a:txBody>
                  <a:tcPr/>
                </a:tc>
                <a:tc>
                  <a:txBody>
                    <a:bodyPr/>
                    <a:lstStyle/>
                    <a:p>
                      <a:r>
                        <a:rPr lang="en-US" altLang="zh-CN" sz="2400" b="1" kern="1200" dirty="0" smtClean="0">
                          <a:solidFill>
                            <a:srgbClr val="333300"/>
                          </a:solidFill>
                          <a:latin typeface="Times New Roman" pitchFamily="18" charset="0"/>
                          <a:ea typeface="楷体" pitchFamily="49" charset="-122"/>
                          <a:cs typeface="+mn-cs"/>
                          <a:sym typeface="Symbol"/>
                        </a:rPr>
                        <a:t>10</a:t>
                      </a:r>
                      <a:endParaRPr lang="zh-CN" altLang="en-US" sz="2400" b="1" kern="1200" dirty="0" smtClean="0">
                        <a:solidFill>
                          <a:srgbClr val="333300"/>
                        </a:solidFill>
                        <a:latin typeface="Times New Roman" pitchFamily="18" charset="0"/>
                        <a:ea typeface="楷体" pitchFamily="49" charset="-122"/>
                        <a:cs typeface="+mn-cs"/>
                        <a:sym typeface="Symbol"/>
                      </a:endParaRPr>
                    </a:p>
                  </a:txBody>
                  <a:tcPr/>
                </a:tc>
              </a:tr>
              <a:tr h="370840">
                <a:tc>
                  <a:txBody>
                    <a:bodyPr/>
                    <a:lstStyle/>
                    <a:p>
                      <a:r>
                        <a:rPr lang="zh-CN" altLang="en-US" sz="2400" b="1" kern="1200" dirty="0" smtClean="0">
                          <a:solidFill>
                            <a:srgbClr val="333300"/>
                          </a:solidFill>
                          <a:latin typeface="Times New Roman" pitchFamily="18" charset="0"/>
                          <a:ea typeface="楷体" pitchFamily="49" charset="-122"/>
                          <a:cs typeface="+mn-cs"/>
                          <a:sym typeface="Symbol"/>
                        </a:rPr>
                        <a:t>概率</a:t>
                      </a:r>
                    </a:p>
                  </a:txBody>
                  <a:tcPr/>
                </a:tc>
                <a:tc>
                  <a:txBody>
                    <a:bodyPr/>
                    <a:lstStyle/>
                    <a:p>
                      <a:r>
                        <a:rPr lang="en-US" altLang="zh-CN" sz="2400" b="1" kern="1200" dirty="0" smtClean="0">
                          <a:solidFill>
                            <a:srgbClr val="333300"/>
                          </a:solidFill>
                          <a:latin typeface="Times New Roman" pitchFamily="18" charset="0"/>
                          <a:ea typeface="楷体" pitchFamily="49" charset="-122"/>
                          <a:cs typeface="+mn-cs"/>
                          <a:sym typeface="Symbol"/>
                        </a:rPr>
                        <a:t>0.1</a:t>
                      </a:r>
                      <a:endParaRPr lang="zh-CN" altLang="en-US" sz="2400" b="1" kern="1200" dirty="0" smtClean="0">
                        <a:solidFill>
                          <a:srgbClr val="333300"/>
                        </a:solidFill>
                        <a:latin typeface="Times New Roman" pitchFamily="18" charset="0"/>
                        <a:ea typeface="楷体" pitchFamily="49" charset="-122"/>
                        <a:cs typeface="+mn-cs"/>
                        <a:sym typeface="Symbol"/>
                      </a:endParaRPr>
                    </a:p>
                  </a:txBody>
                  <a:tcPr/>
                </a:tc>
                <a:tc>
                  <a:txBody>
                    <a:bodyPr/>
                    <a:lstStyle/>
                    <a:p>
                      <a:r>
                        <a:rPr lang="en-US" altLang="zh-CN" sz="2400" b="1" kern="1200" dirty="0" smtClean="0">
                          <a:solidFill>
                            <a:srgbClr val="333300"/>
                          </a:solidFill>
                          <a:latin typeface="Times New Roman" pitchFamily="18" charset="0"/>
                          <a:ea typeface="楷体" pitchFamily="49" charset="-122"/>
                          <a:cs typeface="+mn-cs"/>
                          <a:sym typeface="Symbol"/>
                        </a:rPr>
                        <a:t>0.1</a:t>
                      </a:r>
                      <a:endParaRPr lang="zh-CN" altLang="en-US" sz="2400" b="1" kern="1200" dirty="0" smtClean="0">
                        <a:solidFill>
                          <a:srgbClr val="333300"/>
                        </a:solidFill>
                        <a:latin typeface="Times New Roman" pitchFamily="18" charset="0"/>
                        <a:ea typeface="楷体" pitchFamily="49" charset="-122"/>
                        <a:cs typeface="+mn-cs"/>
                        <a:sym typeface="Symbol"/>
                      </a:endParaRPr>
                    </a:p>
                  </a:txBody>
                  <a:tcPr/>
                </a:tc>
                <a:tc>
                  <a:txBody>
                    <a:bodyPr/>
                    <a:lstStyle/>
                    <a:p>
                      <a:r>
                        <a:rPr lang="en-US" altLang="zh-CN" sz="2400" b="1" kern="1200" dirty="0" smtClean="0">
                          <a:solidFill>
                            <a:srgbClr val="333300"/>
                          </a:solidFill>
                          <a:latin typeface="Times New Roman" pitchFamily="18" charset="0"/>
                          <a:ea typeface="楷体" pitchFamily="49" charset="-122"/>
                          <a:cs typeface="+mn-cs"/>
                          <a:sym typeface="Symbol"/>
                        </a:rPr>
                        <a:t>0.3</a:t>
                      </a:r>
                      <a:endParaRPr lang="zh-CN" altLang="en-US" sz="2400" b="1" kern="1200" dirty="0" smtClean="0">
                        <a:solidFill>
                          <a:srgbClr val="333300"/>
                        </a:solidFill>
                        <a:latin typeface="Times New Roman" pitchFamily="18" charset="0"/>
                        <a:ea typeface="楷体" pitchFamily="49" charset="-122"/>
                        <a:cs typeface="+mn-cs"/>
                        <a:sym typeface="Symbol"/>
                      </a:endParaRPr>
                    </a:p>
                  </a:txBody>
                  <a:tcPr/>
                </a:tc>
                <a:tc>
                  <a:txBody>
                    <a:bodyPr/>
                    <a:lstStyle/>
                    <a:p>
                      <a:r>
                        <a:rPr lang="en-US" altLang="zh-CN" sz="2400" b="1" kern="1200" dirty="0" smtClean="0">
                          <a:solidFill>
                            <a:srgbClr val="333300"/>
                          </a:solidFill>
                          <a:latin typeface="Times New Roman" pitchFamily="18" charset="0"/>
                          <a:ea typeface="楷体" pitchFamily="49" charset="-122"/>
                          <a:cs typeface="+mn-cs"/>
                          <a:sym typeface="Symbol"/>
                        </a:rPr>
                        <a:t>0.5</a:t>
                      </a:r>
                      <a:endParaRPr lang="zh-CN" altLang="en-US" sz="2400" b="1" kern="1200" dirty="0" smtClean="0">
                        <a:solidFill>
                          <a:srgbClr val="333300"/>
                        </a:solidFill>
                        <a:latin typeface="Times New Roman" pitchFamily="18" charset="0"/>
                        <a:ea typeface="楷体" pitchFamily="49" charset="-122"/>
                        <a:cs typeface="+mn-cs"/>
                        <a:sym typeface="Symbol"/>
                      </a:endParaRPr>
                    </a:p>
                  </a:txBody>
                  <a:tcPr/>
                </a:tc>
              </a:tr>
            </a:tbl>
          </a:graphicData>
        </a:graphic>
      </p:graphicFrame>
      <p:graphicFrame>
        <p:nvGraphicFramePr>
          <p:cNvPr id="108552" name="Object 8"/>
          <p:cNvGraphicFramePr>
            <a:graphicFrameLocks noChangeAspect="1"/>
          </p:cNvGraphicFramePr>
          <p:nvPr/>
        </p:nvGraphicFramePr>
        <p:xfrm>
          <a:off x="3505200" y="5710237"/>
          <a:ext cx="2562225" cy="1147763"/>
        </p:xfrm>
        <a:graphic>
          <a:graphicData uri="http://schemas.openxmlformats.org/presentationml/2006/ole">
            <p:oleObj spid="_x0000_s6149" name="Equation" r:id="rId4" imgW="965160" imgH="431640" progId="Equation.DSMT4">
              <p:embed/>
            </p:oleObj>
          </a:graphicData>
        </a:graphic>
      </p:graphicFrame>
      <p:graphicFrame>
        <p:nvGraphicFramePr>
          <p:cNvPr id="2" name="Object 8"/>
          <p:cNvGraphicFramePr>
            <a:graphicFrameLocks noChangeAspect="1"/>
          </p:cNvGraphicFramePr>
          <p:nvPr/>
        </p:nvGraphicFramePr>
        <p:xfrm>
          <a:off x="6096000" y="2514600"/>
          <a:ext cx="1154653" cy="533400"/>
        </p:xfrm>
        <a:graphic>
          <a:graphicData uri="http://schemas.openxmlformats.org/presentationml/2006/ole">
            <p:oleObj spid="_x0000_s6150" name="Equation" r:id="rId5" imgW="330120" imgH="152280" progId="Equation.DSMT4">
              <p:embed/>
            </p:oleObj>
          </a:graphicData>
        </a:graphic>
      </p:graphicFrame>
      <p:cxnSp>
        <p:nvCxnSpPr>
          <p:cNvPr id="29" name="直接箭头连接符 28"/>
          <p:cNvCxnSpPr/>
          <p:nvPr/>
        </p:nvCxnSpPr>
        <p:spPr>
          <a:xfrm>
            <a:off x="7162800" y="2743200"/>
            <a:ext cx="720000" cy="1588"/>
          </a:xfrm>
          <a:prstGeom prst="straightConnector1">
            <a:avLst/>
          </a:prstGeom>
          <a:ln w="25400">
            <a:solidFill>
              <a:srgbClr val="000000"/>
            </a:solidFill>
            <a:tailEnd type="stealth" w="lg" len="lg"/>
          </a:ln>
        </p:spPr>
        <p:style>
          <a:lnRef idx="1">
            <a:schemeClr val="accent1"/>
          </a:lnRef>
          <a:fillRef idx="0">
            <a:schemeClr val="accent1"/>
          </a:fillRef>
          <a:effectRef idx="0">
            <a:schemeClr val="accent1"/>
          </a:effectRef>
          <a:fontRef idx="minor">
            <a:schemeClr val="tx1"/>
          </a:fontRef>
        </p:style>
      </p:cxnSp>
      <p:sp>
        <p:nvSpPr>
          <p:cNvPr id="30" name="矩形 29"/>
          <p:cNvSpPr/>
          <p:nvPr/>
        </p:nvSpPr>
        <p:spPr>
          <a:xfrm>
            <a:off x="7848600" y="2514600"/>
            <a:ext cx="1266693" cy="461665"/>
          </a:xfrm>
          <a:prstGeom prst="rect">
            <a:avLst/>
          </a:prstGeom>
        </p:spPr>
        <p:txBody>
          <a:bodyPr wrap="none">
            <a:spAutoFit/>
          </a:bodyPr>
          <a:lstStyle/>
          <a:p>
            <a:r>
              <a:rPr lang="zh-CN" altLang="en-US" sz="2400" b="1" dirty="0" smtClean="0">
                <a:solidFill>
                  <a:srgbClr val="333300"/>
                </a:solidFill>
                <a:latin typeface="Times New Roman" pitchFamily="18" charset="0"/>
                <a:ea typeface="楷体" pitchFamily="49" charset="-122"/>
                <a:sym typeface="Symbol"/>
              </a:rPr>
              <a:t>命中</a:t>
            </a:r>
            <a:r>
              <a:rPr lang="en-US" altLang="zh-CN" sz="2400" b="1" dirty="0" smtClean="0">
                <a:solidFill>
                  <a:srgbClr val="333300"/>
                </a:solidFill>
                <a:latin typeface="Times New Roman" pitchFamily="18" charset="0"/>
                <a:ea typeface="楷体" pitchFamily="49" charset="-122"/>
                <a:sym typeface="Symbol"/>
              </a:rPr>
              <a:t>7</a:t>
            </a:r>
            <a:r>
              <a:rPr lang="zh-CN" altLang="en-US" sz="2400" b="1" dirty="0" smtClean="0">
                <a:solidFill>
                  <a:srgbClr val="333300"/>
                </a:solidFill>
                <a:latin typeface="Times New Roman" pitchFamily="18" charset="0"/>
                <a:ea typeface="楷体" pitchFamily="49" charset="-122"/>
                <a:sym typeface="Symbol"/>
              </a:rPr>
              <a:t>环</a:t>
            </a:r>
          </a:p>
        </p:txBody>
      </p:sp>
      <p:graphicFrame>
        <p:nvGraphicFramePr>
          <p:cNvPr id="31" name="Object 8"/>
          <p:cNvGraphicFramePr>
            <a:graphicFrameLocks noChangeAspect="1"/>
          </p:cNvGraphicFramePr>
          <p:nvPr/>
        </p:nvGraphicFramePr>
        <p:xfrm>
          <a:off x="6096000" y="3424535"/>
          <a:ext cx="1154653" cy="533400"/>
        </p:xfrm>
        <a:graphic>
          <a:graphicData uri="http://schemas.openxmlformats.org/presentationml/2006/ole">
            <p:oleObj spid="_x0000_s6151" name="Equation" r:id="rId6" imgW="330120" imgH="152280" progId="Equation.DSMT4">
              <p:embed/>
            </p:oleObj>
          </a:graphicData>
        </a:graphic>
      </p:graphicFrame>
      <p:cxnSp>
        <p:nvCxnSpPr>
          <p:cNvPr id="32" name="直接箭头连接符 31"/>
          <p:cNvCxnSpPr/>
          <p:nvPr/>
        </p:nvCxnSpPr>
        <p:spPr>
          <a:xfrm>
            <a:off x="7162800" y="3653135"/>
            <a:ext cx="720000" cy="1588"/>
          </a:xfrm>
          <a:prstGeom prst="straightConnector1">
            <a:avLst/>
          </a:prstGeom>
          <a:ln w="25400">
            <a:solidFill>
              <a:srgbClr val="000000"/>
            </a:solidFill>
            <a:tailEnd type="stealth" w="lg" len="lg"/>
          </a:ln>
        </p:spPr>
        <p:style>
          <a:lnRef idx="1">
            <a:schemeClr val="accent1"/>
          </a:lnRef>
          <a:fillRef idx="0">
            <a:schemeClr val="accent1"/>
          </a:fillRef>
          <a:effectRef idx="0">
            <a:schemeClr val="accent1"/>
          </a:effectRef>
          <a:fontRef idx="minor">
            <a:schemeClr val="tx1"/>
          </a:fontRef>
        </p:style>
      </p:cxnSp>
      <p:sp>
        <p:nvSpPr>
          <p:cNvPr id="33" name="矩形 32"/>
          <p:cNvSpPr/>
          <p:nvPr/>
        </p:nvSpPr>
        <p:spPr>
          <a:xfrm>
            <a:off x="7848600" y="3424535"/>
            <a:ext cx="1266693" cy="461665"/>
          </a:xfrm>
          <a:prstGeom prst="rect">
            <a:avLst/>
          </a:prstGeom>
        </p:spPr>
        <p:txBody>
          <a:bodyPr wrap="none">
            <a:spAutoFit/>
          </a:bodyPr>
          <a:lstStyle/>
          <a:p>
            <a:r>
              <a:rPr lang="zh-CN" altLang="en-US" sz="2400" b="1" dirty="0" smtClean="0">
                <a:solidFill>
                  <a:srgbClr val="333300"/>
                </a:solidFill>
                <a:latin typeface="Times New Roman" pitchFamily="18" charset="0"/>
                <a:ea typeface="楷体" pitchFamily="49" charset="-122"/>
                <a:sym typeface="Symbol"/>
              </a:rPr>
              <a:t>命中</a:t>
            </a:r>
            <a:r>
              <a:rPr lang="en-US" altLang="zh-CN" sz="2400" b="1" dirty="0" smtClean="0">
                <a:solidFill>
                  <a:srgbClr val="333300"/>
                </a:solidFill>
                <a:latin typeface="Times New Roman" pitchFamily="18" charset="0"/>
                <a:ea typeface="楷体" pitchFamily="49" charset="-122"/>
                <a:sym typeface="Symbol"/>
              </a:rPr>
              <a:t>8</a:t>
            </a:r>
            <a:r>
              <a:rPr lang="zh-CN" altLang="en-US" sz="2400" b="1" dirty="0" smtClean="0">
                <a:solidFill>
                  <a:srgbClr val="333300"/>
                </a:solidFill>
                <a:latin typeface="Times New Roman" pitchFamily="18" charset="0"/>
                <a:ea typeface="楷体" pitchFamily="49" charset="-122"/>
                <a:sym typeface="Symbol"/>
              </a:rPr>
              <a:t>环</a:t>
            </a:r>
          </a:p>
        </p:txBody>
      </p:sp>
      <p:graphicFrame>
        <p:nvGraphicFramePr>
          <p:cNvPr id="34" name="Object 8"/>
          <p:cNvGraphicFramePr>
            <a:graphicFrameLocks noChangeAspect="1"/>
          </p:cNvGraphicFramePr>
          <p:nvPr/>
        </p:nvGraphicFramePr>
        <p:xfrm>
          <a:off x="6096000" y="4415135"/>
          <a:ext cx="1154653" cy="533400"/>
        </p:xfrm>
        <a:graphic>
          <a:graphicData uri="http://schemas.openxmlformats.org/presentationml/2006/ole">
            <p:oleObj spid="_x0000_s6152" name="Equation" r:id="rId7" imgW="330120" imgH="152280" progId="Equation.DSMT4">
              <p:embed/>
            </p:oleObj>
          </a:graphicData>
        </a:graphic>
      </p:graphicFrame>
      <p:cxnSp>
        <p:nvCxnSpPr>
          <p:cNvPr id="35" name="直接箭头连接符 34"/>
          <p:cNvCxnSpPr/>
          <p:nvPr/>
        </p:nvCxnSpPr>
        <p:spPr>
          <a:xfrm>
            <a:off x="7162800" y="4643735"/>
            <a:ext cx="720000" cy="1588"/>
          </a:xfrm>
          <a:prstGeom prst="straightConnector1">
            <a:avLst/>
          </a:prstGeom>
          <a:ln w="25400">
            <a:solidFill>
              <a:srgbClr val="000000"/>
            </a:solidFill>
            <a:tailEnd type="stealth" w="lg" len="lg"/>
          </a:ln>
        </p:spPr>
        <p:style>
          <a:lnRef idx="1">
            <a:schemeClr val="accent1"/>
          </a:lnRef>
          <a:fillRef idx="0">
            <a:schemeClr val="accent1"/>
          </a:fillRef>
          <a:effectRef idx="0">
            <a:schemeClr val="accent1"/>
          </a:effectRef>
          <a:fontRef idx="minor">
            <a:schemeClr val="tx1"/>
          </a:fontRef>
        </p:style>
      </p:cxnSp>
      <p:sp>
        <p:nvSpPr>
          <p:cNvPr id="36" name="矩形 35"/>
          <p:cNvSpPr/>
          <p:nvPr/>
        </p:nvSpPr>
        <p:spPr>
          <a:xfrm>
            <a:off x="7848600" y="4415135"/>
            <a:ext cx="1266693" cy="461665"/>
          </a:xfrm>
          <a:prstGeom prst="rect">
            <a:avLst/>
          </a:prstGeom>
        </p:spPr>
        <p:txBody>
          <a:bodyPr wrap="none">
            <a:spAutoFit/>
          </a:bodyPr>
          <a:lstStyle/>
          <a:p>
            <a:r>
              <a:rPr lang="zh-CN" altLang="en-US" sz="2400" b="1" dirty="0" smtClean="0">
                <a:solidFill>
                  <a:srgbClr val="333300"/>
                </a:solidFill>
                <a:latin typeface="Times New Roman" pitchFamily="18" charset="0"/>
                <a:ea typeface="楷体" pitchFamily="49" charset="-122"/>
                <a:sym typeface="Symbol"/>
              </a:rPr>
              <a:t>命中</a:t>
            </a:r>
            <a:r>
              <a:rPr lang="en-US" altLang="zh-CN" sz="2400" b="1" dirty="0" smtClean="0">
                <a:solidFill>
                  <a:srgbClr val="333300"/>
                </a:solidFill>
                <a:latin typeface="Times New Roman" pitchFamily="18" charset="0"/>
                <a:ea typeface="楷体" pitchFamily="49" charset="-122"/>
                <a:sym typeface="Symbol"/>
              </a:rPr>
              <a:t>9</a:t>
            </a:r>
            <a:r>
              <a:rPr lang="zh-CN" altLang="en-US" sz="2400" b="1" dirty="0" smtClean="0">
                <a:solidFill>
                  <a:srgbClr val="333300"/>
                </a:solidFill>
                <a:latin typeface="Times New Roman" pitchFamily="18" charset="0"/>
                <a:ea typeface="楷体" pitchFamily="49" charset="-122"/>
                <a:sym typeface="Symbol"/>
              </a:rPr>
              <a:t>环</a:t>
            </a:r>
          </a:p>
        </p:txBody>
      </p:sp>
      <p:sp>
        <p:nvSpPr>
          <p:cNvPr id="39" name="矩形 38"/>
          <p:cNvSpPr/>
          <p:nvPr/>
        </p:nvSpPr>
        <p:spPr>
          <a:xfrm>
            <a:off x="6096000" y="5329535"/>
            <a:ext cx="1420582" cy="461665"/>
          </a:xfrm>
          <a:prstGeom prst="rect">
            <a:avLst/>
          </a:prstGeom>
        </p:spPr>
        <p:txBody>
          <a:bodyPr wrap="none">
            <a:spAutoFit/>
          </a:bodyPr>
          <a:lstStyle/>
          <a:p>
            <a:r>
              <a:rPr lang="zh-CN" altLang="en-US" sz="2400" b="1" dirty="0" smtClean="0">
                <a:solidFill>
                  <a:srgbClr val="333300"/>
                </a:solidFill>
                <a:latin typeface="Times New Roman" pitchFamily="18" charset="0"/>
                <a:ea typeface="楷体" pitchFamily="49" charset="-122"/>
                <a:sym typeface="Symbol"/>
              </a:rPr>
              <a:t>命中</a:t>
            </a:r>
            <a:r>
              <a:rPr lang="en-US" altLang="zh-CN" sz="2400" b="1" dirty="0" smtClean="0">
                <a:solidFill>
                  <a:srgbClr val="333300"/>
                </a:solidFill>
                <a:latin typeface="Times New Roman" pitchFamily="18" charset="0"/>
                <a:ea typeface="楷体" pitchFamily="49" charset="-122"/>
                <a:sym typeface="Symbol"/>
              </a:rPr>
              <a:t>10</a:t>
            </a:r>
            <a:r>
              <a:rPr lang="zh-CN" altLang="en-US" sz="2400" b="1" dirty="0" smtClean="0">
                <a:solidFill>
                  <a:srgbClr val="333300"/>
                </a:solidFill>
                <a:latin typeface="Times New Roman" pitchFamily="18" charset="0"/>
                <a:ea typeface="楷体" pitchFamily="49" charset="-122"/>
                <a:sym typeface="Symbol"/>
              </a:rPr>
              <a:t>环</a:t>
            </a:r>
          </a:p>
        </p:txBody>
      </p:sp>
      <p:cxnSp>
        <p:nvCxnSpPr>
          <p:cNvPr id="40" name="直接箭头连接符 39"/>
          <p:cNvCxnSpPr/>
          <p:nvPr/>
        </p:nvCxnSpPr>
        <p:spPr>
          <a:xfrm rot="5400000">
            <a:off x="6206206" y="3206806"/>
            <a:ext cx="540000" cy="1588"/>
          </a:xfrm>
          <a:prstGeom prst="straightConnector1">
            <a:avLst/>
          </a:prstGeom>
          <a:ln w="25400">
            <a:solidFill>
              <a:srgbClr val="00000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41" name="直接箭头连接符 40"/>
          <p:cNvCxnSpPr/>
          <p:nvPr/>
        </p:nvCxnSpPr>
        <p:spPr>
          <a:xfrm rot="5400000">
            <a:off x="6207794" y="4148806"/>
            <a:ext cx="540000" cy="1588"/>
          </a:xfrm>
          <a:prstGeom prst="straightConnector1">
            <a:avLst/>
          </a:prstGeom>
          <a:ln w="25400">
            <a:solidFill>
              <a:srgbClr val="00000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42" name="直接箭头连接符 41"/>
          <p:cNvCxnSpPr/>
          <p:nvPr/>
        </p:nvCxnSpPr>
        <p:spPr>
          <a:xfrm rot="5400000">
            <a:off x="6207794" y="5139406"/>
            <a:ext cx="540000" cy="1588"/>
          </a:xfrm>
          <a:prstGeom prst="straightConnector1">
            <a:avLst/>
          </a:prstGeom>
          <a:ln w="25400">
            <a:solidFill>
              <a:srgbClr val="000000"/>
            </a:solidFill>
            <a:tailEnd type="stealth" w="lg" len="lg"/>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08552"/>
                                        </p:tgtEl>
                                        <p:attrNameLst>
                                          <p:attrName>style.visibility</p:attrName>
                                        </p:attrNameLst>
                                      </p:cBhvr>
                                      <p:to>
                                        <p:strVal val="visible"/>
                                      </p:to>
                                    </p:set>
                                    <p:animEffect transition="in" filter="wipe(left)">
                                      <p:cBhvr>
                                        <p:cTn id="7" dur="500"/>
                                        <p:tgtEl>
                                          <p:spTgt spid="10855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wipe(left)">
                                      <p:cBhvr>
                                        <p:cTn id="17" dur="500"/>
                                        <p:tgtEl>
                                          <p:spTgt spid="3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34"/>
                                        </p:tgtEl>
                                        <p:attrNameLst>
                                          <p:attrName>style.visibility</p:attrName>
                                        </p:attrNameLst>
                                      </p:cBhvr>
                                      <p:to>
                                        <p:strVal val="visible"/>
                                      </p:to>
                                    </p:set>
                                    <p:animEffect transition="in" filter="wipe(left)">
                                      <p:cBhvr>
                                        <p:cTn id="22"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5506D0C2-84FD-4985-B9C3-B996AEBDBD26}" type="slidenum">
              <a:rPr lang="zh-CN" altLang="zh-CN" smtClean="0"/>
              <a:pPr>
                <a:defRPr/>
              </a:pPr>
              <a:t>16</a:t>
            </a:fld>
            <a:endParaRPr lang="zh-CN" altLang="zh-CN" dirty="0"/>
          </a:p>
        </p:txBody>
      </p:sp>
      <p:sp>
        <p:nvSpPr>
          <p:cNvPr id="6149" name="Line 5"/>
          <p:cNvSpPr>
            <a:spLocks noChangeShapeType="1"/>
          </p:cNvSpPr>
          <p:nvPr/>
        </p:nvSpPr>
        <p:spPr bwMode="auto">
          <a:xfrm>
            <a:off x="0" y="762000"/>
            <a:ext cx="7916863" cy="0"/>
          </a:xfrm>
          <a:prstGeom prst="line">
            <a:avLst/>
          </a:prstGeom>
          <a:noFill/>
          <a:ln w="12700">
            <a:solidFill>
              <a:srgbClr val="FF9900"/>
            </a:solidFill>
            <a:miter lim="800000"/>
            <a:headEnd/>
            <a:tailEnd/>
          </a:ln>
          <a:effectLst>
            <a:prstShdw prst="shdw17" dist="17961" dir="2700000">
              <a:srgbClr val="995C00"/>
            </a:prstShdw>
          </a:effectLst>
        </p:spPr>
        <p:txBody>
          <a:bodyPr lIns="90000" tIns="46800" rIns="90000" bIns="46800"/>
          <a:lstStyle/>
          <a:p>
            <a:endParaRPr lang="zh-CN" altLang="en-US"/>
          </a:p>
        </p:txBody>
      </p:sp>
      <p:sp>
        <p:nvSpPr>
          <p:cNvPr id="22" name="矩形 10"/>
          <p:cNvSpPr>
            <a:spLocks noChangeArrowheads="1"/>
          </p:cNvSpPr>
          <p:nvPr/>
        </p:nvSpPr>
        <p:spPr bwMode="auto">
          <a:xfrm>
            <a:off x="228600" y="228600"/>
            <a:ext cx="6253635" cy="523220"/>
          </a:xfrm>
          <a:prstGeom prst="rect">
            <a:avLst/>
          </a:prstGeom>
          <a:noFill/>
          <a:ln w="9525">
            <a:noFill/>
            <a:miter lim="800000"/>
            <a:headEnd/>
            <a:tailEnd/>
          </a:ln>
        </p:spPr>
        <p:txBody>
          <a:bodyPr wrap="none">
            <a:spAutoFit/>
          </a:bodyPr>
          <a:lstStyle/>
          <a:p>
            <a:r>
              <a:rPr lang="en-US" altLang="zh-CN" sz="2800" b="1" dirty="0">
                <a:solidFill>
                  <a:srgbClr val="333300"/>
                </a:solidFill>
                <a:latin typeface="Times New Roman" pitchFamily="18" charset="0"/>
                <a:ea typeface="楷体" pitchFamily="49" charset="-122"/>
              </a:rPr>
              <a:t>2.1 </a:t>
            </a:r>
            <a:r>
              <a:rPr lang="zh-CN" altLang="en-US" sz="2800" b="1" dirty="0">
                <a:solidFill>
                  <a:srgbClr val="333300"/>
                </a:solidFill>
                <a:latin typeface="Times New Roman" pitchFamily="18" charset="0"/>
                <a:ea typeface="楷体" pitchFamily="49" charset="-122"/>
              </a:rPr>
              <a:t>蒙特卡洛方</a:t>
            </a:r>
            <a:r>
              <a:rPr lang="zh-CN" altLang="en-US" sz="2800" b="1" dirty="0" smtClean="0">
                <a:solidFill>
                  <a:srgbClr val="333300"/>
                </a:solidFill>
                <a:latin typeface="Times New Roman" pitchFamily="18" charset="0"/>
                <a:ea typeface="楷体" pitchFamily="49" charset="-122"/>
              </a:rPr>
              <a:t>法概述</a:t>
            </a:r>
            <a:r>
              <a:rPr lang="en-US" altLang="zh-CN" sz="2800" b="1" dirty="0" smtClean="0">
                <a:solidFill>
                  <a:srgbClr val="333300"/>
                </a:solidFill>
                <a:latin typeface="Times New Roman" pitchFamily="18" charset="0"/>
                <a:ea typeface="楷体" pitchFamily="49" charset="-122"/>
              </a:rPr>
              <a:t>----</a:t>
            </a:r>
            <a:r>
              <a:rPr lang="zh-CN" altLang="en-US" sz="2800" b="1" dirty="0" smtClean="0">
                <a:solidFill>
                  <a:srgbClr val="FF0000"/>
                </a:solidFill>
                <a:latin typeface="Times New Roman" pitchFamily="18" charset="0"/>
                <a:ea typeface="楷体" pitchFamily="49" charset="-122"/>
              </a:rPr>
              <a:t>收敛性和误差</a:t>
            </a:r>
            <a:endParaRPr lang="zh-CN" altLang="en-US" sz="2800" dirty="0">
              <a:solidFill>
                <a:srgbClr val="FF0000"/>
              </a:solidFill>
            </a:endParaRPr>
          </a:p>
        </p:txBody>
      </p:sp>
      <p:sp>
        <p:nvSpPr>
          <p:cNvPr id="23" name="TextBox 20"/>
          <p:cNvSpPr txBox="1">
            <a:spLocks noChangeArrowheads="1"/>
          </p:cNvSpPr>
          <p:nvPr/>
        </p:nvSpPr>
        <p:spPr bwMode="auto">
          <a:xfrm>
            <a:off x="869950" y="1765280"/>
            <a:ext cx="7283450" cy="3416320"/>
          </a:xfrm>
          <a:prstGeom prst="rect">
            <a:avLst/>
          </a:prstGeom>
          <a:noFill/>
          <a:ln w="9525">
            <a:noFill/>
            <a:miter lim="800000"/>
            <a:headEnd/>
            <a:tailEnd/>
          </a:ln>
        </p:spPr>
        <p:txBody>
          <a:bodyPr wrap="square">
            <a:spAutoFit/>
          </a:bodyPr>
          <a:lstStyle/>
          <a:p>
            <a:r>
              <a:rPr lang="zh-CN" altLang="en-US" sz="2400" b="1" dirty="0" smtClean="0">
                <a:solidFill>
                  <a:srgbClr val="333300"/>
                </a:solidFill>
                <a:latin typeface="Times New Roman" pitchFamily="18" charset="0"/>
                <a:ea typeface="楷体" pitchFamily="49" charset="-122"/>
              </a:rPr>
              <a:t>蒙特卡洛方法作为一个计算机随机试验方法，其收敛性，误差，效率问题一直是人们普遍关心的重要问题。</a:t>
            </a:r>
            <a:endParaRPr lang="en-US" altLang="zh-CN" sz="2400" b="1" dirty="0" smtClean="0">
              <a:solidFill>
                <a:srgbClr val="333300"/>
              </a:solidFill>
              <a:latin typeface="Times New Roman" pitchFamily="18" charset="0"/>
              <a:ea typeface="楷体" pitchFamily="49" charset="-122"/>
            </a:endParaRPr>
          </a:p>
          <a:p>
            <a:endParaRPr lang="en-US" altLang="zh-CN" sz="2400" b="1" dirty="0" smtClean="0">
              <a:solidFill>
                <a:srgbClr val="333300"/>
              </a:solidFill>
              <a:latin typeface="Times New Roman" pitchFamily="18" charset="0"/>
              <a:ea typeface="楷体" pitchFamily="49" charset="-122"/>
            </a:endParaRPr>
          </a:p>
          <a:p>
            <a:endParaRPr lang="en-US" altLang="zh-CN" sz="2400" b="1" dirty="0" smtClean="0">
              <a:solidFill>
                <a:srgbClr val="333300"/>
              </a:solidFill>
              <a:latin typeface="Times New Roman" pitchFamily="18" charset="0"/>
              <a:ea typeface="楷体" pitchFamily="49" charset="-122"/>
            </a:endParaRPr>
          </a:p>
          <a:p>
            <a:endParaRPr lang="en-US" altLang="zh-CN" sz="2400" b="1" dirty="0" smtClean="0">
              <a:solidFill>
                <a:srgbClr val="333300"/>
              </a:solidFill>
              <a:latin typeface="Times New Roman" pitchFamily="18" charset="0"/>
              <a:ea typeface="楷体" pitchFamily="49" charset="-122"/>
            </a:endParaRPr>
          </a:p>
          <a:p>
            <a:pPr>
              <a:buFont typeface="Wingdings" pitchFamily="2" charset="2"/>
              <a:buChar char="Ø"/>
            </a:pPr>
            <a:r>
              <a:rPr lang="en-US" altLang="zh-CN" sz="2400" b="1" dirty="0" smtClean="0">
                <a:solidFill>
                  <a:srgbClr val="333300"/>
                </a:solidFill>
                <a:latin typeface="Times New Roman" pitchFamily="18" charset="0"/>
                <a:ea typeface="楷体" pitchFamily="49" charset="-122"/>
              </a:rPr>
              <a:t> </a:t>
            </a:r>
            <a:r>
              <a:rPr lang="zh-CN" altLang="en-US" sz="2400" b="1" dirty="0" smtClean="0">
                <a:solidFill>
                  <a:srgbClr val="333300"/>
                </a:solidFill>
                <a:latin typeface="Times New Roman" pitchFamily="18" charset="0"/>
                <a:ea typeface="楷体" pitchFamily="49" charset="-122"/>
              </a:rPr>
              <a:t>收敛性</a:t>
            </a:r>
            <a:endParaRPr lang="en-US" altLang="zh-CN" sz="2400" b="1" dirty="0" smtClean="0">
              <a:solidFill>
                <a:srgbClr val="333300"/>
              </a:solidFill>
              <a:latin typeface="Times New Roman" pitchFamily="18" charset="0"/>
              <a:ea typeface="楷体" pitchFamily="49" charset="-122"/>
            </a:endParaRPr>
          </a:p>
          <a:p>
            <a:pPr>
              <a:buFont typeface="Wingdings" pitchFamily="2" charset="2"/>
              <a:buChar char="Ø"/>
            </a:pPr>
            <a:r>
              <a:rPr lang="zh-CN" altLang="en-US" sz="2400" b="1" dirty="0" smtClean="0">
                <a:solidFill>
                  <a:srgbClr val="333300"/>
                </a:solidFill>
                <a:latin typeface="Times New Roman" pitchFamily="18" charset="0"/>
                <a:ea typeface="楷体" pitchFamily="49" charset="-122"/>
              </a:rPr>
              <a:t>误差</a:t>
            </a:r>
            <a:endParaRPr lang="en-US" altLang="zh-CN" sz="2400" b="1" dirty="0" smtClean="0">
              <a:solidFill>
                <a:srgbClr val="333300"/>
              </a:solidFill>
              <a:latin typeface="Times New Roman" pitchFamily="18" charset="0"/>
              <a:ea typeface="楷体" pitchFamily="49" charset="-122"/>
            </a:endParaRPr>
          </a:p>
          <a:p>
            <a:pPr>
              <a:buFont typeface="Wingdings" pitchFamily="2" charset="2"/>
              <a:buChar char="Ø"/>
            </a:pPr>
            <a:r>
              <a:rPr lang="zh-CN" altLang="en-US" sz="2400" b="1" dirty="0" smtClean="0">
                <a:solidFill>
                  <a:srgbClr val="333300"/>
                </a:solidFill>
                <a:latin typeface="Times New Roman" pitchFamily="18" charset="0"/>
                <a:ea typeface="楷体" pitchFamily="49" charset="-122"/>
              </a:rPr>
              <a:t>减小误差的各种技巧</a:t>
            </a:r>
            <a:endParaRPr lang="en-US" altLang="zh-CN" sz="2400" b="1" dirty="0" smtClean="0">
              <a:solidFill>
                <a:srgbClr val="333300"/>
              </a:solidFill>
              <a:latin typeface="Times New Roman" pitchFamily="18" charset="0"/>
              <a:ea typeface="楷体" pitchFamily="49" charset="-122"/>
            </a:endParaRPr>
          </a:p>
          <a:p>
            <a:pPr>
              <a:buFont typeface="Wingdings" pitchFamily="2" charset="2"/>
              <a:buChar char="Ø"/>
            </a:pPr>
            <a:r>
              <a:rPr lang="zh-CN" altLang="en-US" sz="2400" b="1" dirty="0" smtClean="0">
                <a:solidFill>
                  <a:srgbClr val="333300"/>
                </a:solidFill>
                <a:latin typeface="Times New Roman" pitchFamily="18" charset="0"/>
                <a:ea typeface="楷体" pitchFamily="49" charset="-122"/>
              </a:rPr>
              <a:t>效率</a:t>
            </a:r>
            <a:endParaRPr lang="zh-CN" altLang="en-US" sz="2400" b="1" dirty="0">
              <a:solidFill>
                <a:srgbClr val="333300"/>
              </a:solidFill>
              <a:latin typeface="Times New Roman" pitchFamily="18" charset="0"/>
              <a:ea typeface="楷体" pitchFamily="49" charset="-122"/>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5506D0C2-84FD-4985-B9C3-B996AEBDBD26}" type="slidenum">
              <a:rPr lang="zh-CN" altLang="zh-CN" smtClean="0"/>
              <a:pPr>
                <a:defRPr/>
              </a:pPr>
              <a:t>17</a:t>
            </a:fld>
            <a:endParaRPr lang="zh-CN" altLang="zh-CN" dirty="0"/>
          </a:p>
        </p:txBody>
      </p:sp>
      <p:sp>
        <p:nvSpPr>
          <p:cNvPr id="6149" name="Line 5"/>
          <p:cNvSpPr>
            <a:spLocks noChangeShapeType="1"/>
          </p:cNvSpPr>
          <p:nvPr/>
        </p:nvSpPr>
        <p:spPr bwMode="auto">
          <a:xfrm>
            <a:off x="0" y="762000"/>
            <a:ext cx="7916863" cy="0"/>
          </a:xfrm>
          <a:prstGeom prst="line">
            <a:avLst/>
          </a:prstGeom>
          <a:noFill/>
          <a:ln w="12700">
            <a:solidFill>
              <a:srgbClr val="FF9900"/>
            </a:solidFill>
            <a:miter lim="800000"/>
            <a:headEnd/>
            <a:tailEnd/>
          </a:ln>
          <a:effectLst>
            <a:prstShdw prst="shdw17" dist="17961" dir="2700000">
              <a:srgbClr val="995C00"/>
            </a:prstShdw>
          </a:effectLst>
        </p:spPr>
        <p:txBody>
          <a:bodyPr lIns="90000" tIns="46800" rIns="90000" bIns="46800"/>
          <a:lstStyle/>
          <a:p>
            <a:endParaRPr lang="zh-CN" altLang="en-US"/>
          </a:p>
        </p:txBody>
      </p:sp>
      <p:sp>
        <p:nvSpPr>
          <p:cNvPr id="22" name="矩形 10"/>
          <p:cNvSpPr>
            <a:spLocks noChangeArrowheads="1"/>
          </p:cNvSpPr>
          <p:nvPr/>
        </p:nvSpPr>
        <p:spPr bwMode="auto">
          <a:xfrm>
            <a:off x="228600" y="228600"/>
            <a:ext cx="6253635" cy="523220"/>
          </a:xfrm>
          <a:prstGeom prst="rect">
            <a:avLst/>
          </a:prstGeom>
          <a:noFill/>
          <a:ln w="9525">
            <a:noFill/>
            <a:miter lim="800000"/>
            <a:headEnd/>
            <a:tailEnd/>
          </a:ln>
        </p:spPr>
        <p:txBody>
          <a:bodyPr wrap="none">
            <a:spAutoFit/>
          </a:bodyPr>
          <a:lstStyle/>
          <a:p>
            <a:r>
              <a:rPr lang="en-US" altLang="zh-CN" sz="2800" b="1" dirty="0">
                <a:solidFill>
                  <a:srgbClr val="333300"/>
                </a:solidFill>
                <a:latin typeface="Times New Roman" pitchFamily="18" charset="0"/>
                <a:ea typeface="楷体" pitchFamily="49" charset="-122"/>
              </a:rPr>
              <a:t>2.1 </a:t>
            </a:r>
            <a:r>
              <a:rPr lang="zh-CN" altLang="en-US" sz="2800" b="1" dirty="0">
                <a:solidFill>
                  <a:srgbClr val="333300"/>
                </a:solidFill>
                <a:latin typeface="Times New Roman" pitchFamily="18" charset="0"/>
                <a:ea typeface="楷体" pitchFamily="49" charset="-122"/>
              </a:rPr>
              <a:t>蒙特卡洛方</a:t>
            </a:r>
            <a:r>
              <a:rPr lang="zh-CN" altLang="en-US" sz="2800" b="1" dirty="0" smtClean="0">
                <a:solidFill>
                  <a:srgbClr val="333300"/>
                </a:solidFill>
                <a:latin typeface="Times New Roman" pitchFamily="18" charset="0"/>
                <a:ea typeface="楷体" pitchFamily="49" charset="-122"/>
              </a:rPr>
              <a:t>法概述</a:t>
            </a:r>
            <a:r>
              <a:rPr lang="en-US" altLang="zh-CN" sz="2800" b="1" dirty="0" smtClean="0">
                <a:solidFill>
                  <a:srgbClr val="333300"/>
                </a:solidFill>
                <a:latin typeface="Times New Roman" pitchFamily="18" charset="0"/>
                <a:ea typeface="楷体" pitchFamily="49" charset="-122"/>
              </a:rPr>
              <a:t>----</a:t>
            </a:r>
            <a:r>
              <a:rPr lang="zh-CN" altLang="en-US" sz="2800" b="1" dirty="0" smtClean="0">
                <a:solidFill>
                  <a:srgbClr val="FF0000"/>
                </a:solidFill>
                <a:latin typeface="Times New Roman" pitchFamily="18" charset="0"/>
                <a:ea typeface="楷体" pitchFamily="49" charset="-122"/>
              </a:rPr>
              <a:t>收敛性和误差</a:t>
            </a:r>
            <a:endParaRPr lang="zh-CN" altLang="en-US" sz="2800" dirty="0">
              <a:solidFill>
                <a:srgbClr val="FF0000"/>
              </a:solidFill>
            </a:endParaRPr>
          </a:p>
        </p:txBody>
      </p:sp>
      <p:sp>
        <p:nvSpPr>
          <p:cNvPr id="23" name="TextBox 20"/>
          <p:cNvSpPr txBox="1">
            <a:spLocks noChangeArrowheads="1"/>
          </p:cNvSpPr>
          <p:nvPr/>
        </p:nvSpPr>
        <p:spPr bwMode="auto">
          <a:xfrm>
            <a:off x="869950" y="1765280"/>
            <a:ext cx="7283450" cy="4524315"/>
          </a:xfrm>
          <a:prstGeom prst="rect">
            <a:avLst/>
          </a:prstGeom>
          <a:noFill/>
          <a:ln w="9525">
            <a:noFill/>
            <a:miter lim="800000"/>
            <a:headEnd/>
            <a:tailEnd/>
          </a:ln>
        </p:spPr>
        <p:txBody>
          <a:bodyPr wrap="square">
            <a:spAutoFit/>
          </a:bodyPr>
          <a:lstStyle/>
          <a:p>
            <a:pPr algn="just"/>
            <a:r>
              <a:rPr lang="zh-CN" altLang="en-US" sz="2400" b="1" dirty="0" smtClean="0">
                <a:solidFill>
                  <a:srgbClr val="333300"/>
                </a:solidFill>
                <a:latin typeface="Times New Roman" pitchFamily="18" charset="0"/>
                <a:ea typeface="楷体" pitchFamily="49" charset="-122"/>
              </a:rPr>
              <a:t>蒙特卡洛方法是由随机变量</a:t>
            </a:r>
            <a:r>
              <a:rPr lang="en-US" altLang="zh-CN" sz="2400" b="1" dirty="0" smtClean="0">
                <a:solidFill>
                  <a:srgbClr val="333300"/>
                </a:solidFill>
                <a:latin typeface="Times New Roman" pitchFamily="18" charset="0"/>
                <a:ea typeface="楷体" pitchFamily="49" charset="-122"/>
              </a:rPr>
              <a:t>X</a:t>
            </a:r>
            <a:r>
              <a:rPr lang="zh-CN" altLang="en-US" sz="2400" b="1" dirty="0" smtClean="0">
                <a:solidFill>
                  <a:srgbClr val="333300"/>
                </a:solidFill>
                <a:latin typeface="Times New Roman" pitchFamily="18" charset="0"/>
                <a:ea typeface="楷体" pitchFamily="49" charset="-122"/>
              </a:rPr>
              <a:t>的简单子样，</a:t>
            </a:r>
            <a:r>
              <a:rPr lang="en-US" altLang="zh-CN" sz="2400" b="1" dirty="0" smtClean="0">
                <a:solidFill>
                  <a:srgbClr val="333300"/>
                </a:solidFill>
                <a:latin typeface="Times New Roman" pitchFamily="18" charset="0"/>
                <a:ea typeface="楷体" pitchFamily="49" charset="-122"/>
              </a:rPr>
              <a:t>X</a:t>
            </a:r>
            <a:r>
              <a:rPr lang="en-US" altLang="zh-CN" sz="2400" b="1" baseline="-25000" dirty="0" smtClean="0">
                <a:solidFill>
                  <a:srgbClr val="333300"/>
                </a:solidFill>
                <a:latin typeface="Times New Roman" pitchFamily="18" charset="0"/>
                <a:ea typeface="楷体" pitchFamily="49" charset="-122"/>
              </a:rPr>
              <a:t>1</a:t>
            </a:r>
            <a:r>
              <a:rPr lang="zh-CN" altLang="en-US" sz="2400" b="1" dirty="0" smtClean="0">
                <a:solidFill>
                  <a:srgbClr val="333300"/>
                </a:solidFill>
                <a:latin typeface="Times New Roman" pitchFamily="18" charset="0"/>
                <a:ea typeface="楷体" pitchFamily="49" charset="-122"/>
              </a:rPr>
              <a:t>，</a:t>
            </a:r>
            <a:r>
              <a:rPr lang="en-US" altLang="zh-CN" sz="2400" b="1" dirty="0" smtClean="0">
                <a:solidFill>
                  <a:srgbClr val="333300"/>
                </a:solidFill>
                <a:latin typeface="Times New Roman" pitchFamily="18" charset="0"/>
                <a:ea typeface="楷体" pitchFamily="49" charset="-122"/>
              </a:rPr>
              <a:t>X</a:t>
            </a:r>
            <a:r>
              <a:rPr lang="en-US" altLang="zh-CN" sz="2400" b="1" baseline="-25000" dirty="0" smtClean="0">
                <a:solidFill>
                  <a:srgbClr val="333300"/>
                </a:solidFill>
                <a:latin typeface="Times New Roman" pitchFamily="18" charset="0"/>
                <a:ea typeface="楷体" pitchFamily="49" charset="-122"/>
              </a:rPr>
              <a:t>2</a:t>
            </a:r>
            <a:r>
              <a:rPr lang="zh-CN" altLang="en-US" sz="2400" b="1" dirty="0" smtClean="0">
                <a:solidFill>
                  <a:srgbClr val="333300"/>
                </a:solidFill>
                <a:latin typeface="Times New Roman" pitchFamily="18" charset="0"/>
                <a:ea typeface="楷体" pitchFamily="49" charset="-122"/>
              </a:rPr>
              <a:t>，</a:t>
            </a:r>
            <a:r>
              <a:rPr lang="en-US" altLang="zh-CN" sz="2400" b="1" dirty="0" smtClean="0">
                <a:solidFill>
                  <a:srgbClr val="333300"/>
                </a:solidFill>
                <a:latin typeface="Times New Roman" pitchFamily="18" charset="0"/>
                <a:ea typeface="楷体" pitchFamily="49" charset="-122"/>
              </a:rPr>
              <a:t>……</a:t>
            </a:r>
            <a:r>
              <a:rPr lang="zh-CN" altLang="en-US" sz="2400" b="1" dirty="0" smtClean="0">
                <a:solidFill>
                  <a:srgbClr val="333300"/>
                </a:solidFill>
                <a:latin typeface="Times New Roman" pitchFamily="18" charset="0"/>
                <a:ea typeface="楷体" pitchFamily="49" charset="-122"/>
              </a:rPr>
              <a:t>，</a:t>
            </a:r>
            <a:r>
              <a:rPr lang="en-US" altLang="zh-CN" sz="2400" b="1" dirty="0" smtClean="0">
                <a:solidFill>
                  <a:srgbClr val="333300"/>
                </a:solidFill>
                <a:latin typeface="Times New Roman" pitchFamily="18" charset="0"/>
                <a:ea typeface="楷体" pitchFamily="49" charset="-122"/>
              </a:rPr>
              <a:t>X</a:t>
            </a:r>
            <a:r>
              <a:rPr lang="en-US" altLang="zh-CN" sz="2400" b="1" baseline="-25000" dirty="0" smtClean="0">
                <a:solidFill>
                  <a:srgbClr val="333300"/>
                </a:solidFill>
                <a:latin typeface="Times New Roman" pitchFamily="18" charset="0"/>
                <a:ea typeface="楷体" pitchFamily="49" charset="-122"/>
              </a:rPr>
              <a:t>N</a:t>
            </a:r>
            <a:r>
              <a:rPr lang="zh-CN" altLang="en-US" sz="2400" b="1" dirty="0" smtClean="0">
                <a:solidFill>
                  <a:srgbClr val="333300"/>
                </a:solidFill>
                <a:latin typeface="Times New Roman" pitchFamily="18" charset="0"/>
                <a:ea typeface="楷体" pitchFamily="49" charset="-122"/>
              </a:rPr>
              <a:t>的算术平均值作为所求解问题的近似值：</a:t>
            </a:r>
            <a:endParaRPr lang="en-US" altLang="zh-CN" sz="2400" b="1" dirty="0" smtClean="0">
              <a:solidFill>
                <a:srgbClr val="333300"/>
              </a:solidFill>
              <a:latin typeface="Times New Roman" pitchFamily="18" charset="0"/>
              <a:ea typeface="楷体" pitchFamily="49" charset="-122"/>
            </a:endParaRPr>
          </a:p>
          <a:p>
            <a:endParaRPr lang="en-US" altLang="zh-CN" sz="2400" b="1" dirty="0" smtClean="0">
              <a:solidFill>
                <a:srgbClr val="333300"/>
              </a:solidFill>
              <a:latin typeface="Times New Roman" pitchFamily="18" charset="0"/>
              <a:ea typeface="楷体" pitchFamily="49" charset="-122"/>
            </a:endParaRPr>
          </a:p>
          <a:p>
            <a:endParaRPr lang="en-US" altLang="zh-CN" sz="2400" b="1" dirty="0" smtClean="0">
              <a:solidFill>
                <a:srgbClr val="333300"/>
              </a:solidFill>
              <a:latin typeface="Times New Roman" pitchFamily="18" charset="0"/>
              <a:ea typeface="楷体" pitchFamily="49" charset="-122"/>
            </a:endParaRPr>
          </a:p>
          <a:p>
            <a:r>
              <a:rPr lang="zh-CN" altLang="en-US" sz="2400" b="1" dirty="0" smtClean="0">
                <a:solidFill>
                  <a:srgbClr val="333300"/>
                </a:solidFill>
                <a:latin typeface="Times New Roman" pitchFamily="18" charset="0"/>
                <a:ea typeface="楷体" pitchFamily="49" charset="-122"/>
              </a:rPr>
              <a:t>大数定理：如果</a:t>
            </a:r>
            <a:r>
              <a:rPr lang="en-US" altLang="zh-CN" sz="2400" b="1" dirty="0" smtClean="0">
                <a:solidFill>
                  <a:srgbClr val="333300"/>
                </a:solidFill>
                <a:latin typeface="Times New Roman" pitchFamily="18" charset="0"/>
                <a:ea typeface="楷体" pitchFamily="49" charset="-122"/>
              </a:rPr>
              <a:t>X</a:t>
            </a:r>
            <a:r>
              <a:rPr lang="en-US" altLang="zh-CN" sz="2400" b="1" baseline="-25000" dirty="0" smtClean="0">
                <a:solidFill>
                  <a:srgbClr val="333300"/>
                </a:solidFill>
                <a:latin typeface="Times New Roman" pitchFamily="18" charset="0"/>
                <a:ea typeface="楷体" pitchFamily="49" charset="-122"/>
              </a:rPr>
              <a:t>1</a:t>
            </a:r>
            <a:r>
              <a:rPr lang="zh-CN" altLang="en-US" sz="2400" b="1" dirty="0" smtClean="0">
                <a:solidFill>
                  <a:srgbClr val="333300"/>
                </a:solidFill>
                <a:latin typeface="Times New Roman" pitchFamily="18" charset="0"/>
                <a:ea typeface="楷体" pitchFamily="49" charset="-122"/>
              </a:rPr>
              <a:t>，</a:t>
            </a:r>
            <a:r>
              <a:rPr lang="en-US" altLang="zh-CN" sz="2400" b="1" dirty="0" smtClean="0">
                <a:solidFill>
                  <a:srgbClr val="333300"/>
                </a:solidFill>
                <a:latin typeface="Times New Roman" pitchFamily="18" charset="0"/>
                <a:ea typeface="楷体" pitchFamily="49" charset="-122"/>
              </a:rPr>
              <a:t>X</a:t>
            </a:r>
            <a:r>
              <a:rPr lang="en-US" altLang="zh-CN" sz="2400" b="1" baseline="-25000" dirty="0" smtClean="0">
                <a:solidFill>
                  <a:srgbClr val="333300"/>
                </a:solidFill>
                <a:latin typeface="Times New Roman" pitchFamily="18" charset="0"/>
                <a:ea typeface="楷体" pitchFamily="49" charset="-122"/>
              </a:rPr>
              <a:t>2</a:t>
            </a:r>
            <a:r>
              <a:rPr lang="zh-CN" altLang="en-US" sz="2400" b="1" dirty="0" smtClean="0">
                <a:solidFill>
                  <a:srgbClr val="333300"/>
                </a:solidFill>
                <a:latin typeface="Times New Roman" pitchFamily="18" charset="0"/>
                <a:ea typeface="楷体" pitchFamily="49" charset="-122"/>
              </a:rPr>
              <a:t>，</a:t>
            </a:r>
            <a:r>
              <a:rPr lang="en-US" altLang="zh-CN" sz="2400" b="1" dirty="0" smtClean="0">
                <a:solidFill>
                  <a:srgbClr val="333300"/>
                </a:solidFill>
                <a:latin typeface="Times New Roman" pitchFamily="18" charset="0"/>
                <a:ea typeface="楷体" pitchFamily="49" charset="-122"/>
              </a:rPr>
              <a:t>……</a:t>
            </a:r>
            <a:r>
              <a:rPr lang="zh-CN" altLang="en-US" sz="2400" b="1" dirty="0" smtClean="0">
                <a:solidFill>
                  <a:srgbClr val="333300"/>
                </a:solidFill>
                <a:latin typeface="Times New Roman" pitchFamily="18" charset="0"/>
                <a:ea typeface="楷体" pitchFamily="49" charset="-122"/>
              </a:rPr>
              <a:t>，</a:t>
            </a:r>
            <a:r>
              <a:rPr lang="en-US" altLang="zh-CN" sz="2400" b="1" dirty="0" smtClean="0">
                <a:solidFill>
                  <a:srgbClr val="333300"/>
                </a:solidFill>
                <a:latin typeface="Times New Roman" pitchFamily="18" charset="0"/>
                <a:ea typeface="楷体" pitchFamily="49" charset="-122"/>
              </a:rPr>
              <a:t>X</a:t>
            </a:r>
            <a:r>
              <a:rPr lang="en-US" altLang="zh-CN" sz="2400" b="1" baseline="-25000" dirty="0" smtClean="0">
                <a:solidFill>
                  <a:srgbClr val="333300"/>
                </a:solidFill>
                <a:latin typeface="Times New Roman" pitchFamily="18" charset="0"/>
                <a:ea typeface="楷体" pitchFamily="49" charset="-122"/>
              </a:rPr>
              <a:t>N</a:t>
            </a:r>
            <a:r>
              <a:rPr lang="zh-CN" altLang="en-US" sz="2400" b="1" dirty="0" smtClean="0">
                <a:solidFill>
                  <a:srgbClr val="333300"/>
                </a:solidFill>
                <a:latin typeface="Times New Roman" pitchFamily="18" charset="0"/>
                <a:ea typeface="楷体" pitchFamily="49" charset="-122"/>
              </a:rPr>
              <a:t>，独立同分布，且具有有限期望值</a:t>
            </a:r>
            <a:r>
              <a:rPr lang="en-US" altLang="zh-CN" sz="2400" b="1" dirty="0" smtClean="0">
                <a:solidFill>
                  <a:srgbClr val="333300"/>
                </a:solidFill>
                <a:latin typeface="Times New Roman" pitchFamily="18" charset="0"/>
                <a:ea typeface="楷体" pitchFamily="49" charset="-122"/>
              </a:rPr>
              <a:t>(E(X)&lt;(</a:t>
            </a:r>
            <a:r>
              <a:rPr lang="en-US" altLang="zh-CN" sz="2400" b="1" dirty="0" smtClean="0">
                <a:solidFill>
                  <a:srgbClr val="333300"/>
                </a:solidFill>
                <a:latin typeface="Times New Roman" pitchFamily="18" charset="0"/>
                <a:ea typeface="楷体" pitchFamily="49" charset="-122"/>
                <a:sym typeface="Symbol"/>
              </a:rPr>
              <a:t></a:t>
            </a:r>
            <a:r>
              <a:rPr lang="en-US" altLang="zh-CN" sz="2400" b="1" dirty="0" smtClean="0">
                <a:solidFill>
                  <a:srgbClr val="333300"/>
                </a:solidFill>
                <a:latin typeface="Times New Roman" pitchFamily="18" charset="0"/>
                <a:ea typeface="楷体" pitchFamily="49" charset="-122"/>
              </a:rPr>
              <a:t>)),</a:t>
            </a:r>
            <a:r>
              <a:rPr lang="zh-CN" altLang="en-US" sz="2400" b="1" dirty="0" smtClean="0">
                <a:solidFill>
                  <a:srgbClr val="333300"/>
                </a:solidFill>
                <a:latin typeface="Times New Roman" pitchFamily="18" charset="0"/>
                <a:ea typeface="楷体" pitchFamily="49" charset="-122"/>
              </a:rPr>
              <a:t>则：</a:t>
            </a:r>
            <a:endParaRPr lang="en-US" altLang="zh-CN" sz="2400" b="1" dirty="0" smtClean="0">
              <a:solidFill>
                <a:srgbClr val="333300"/>
              </a:solidFill>
              <a:latin typeface="Times New Roman" pitchFamily="18" charset="0"/>
              <a:ea typeface="楷体" pitchFamily="49" charset="-122"/>
            </a:endParaRPr>
          </a:p>
          <a:p>
            <a:endParaRPr lang="en-US" altLang="zh-CN" sz="2400" b="1" dirty="0" smtClean="0">
              <a:solidFill>
                <a:srgbClr val="333300"/>
              </a:solidFill>
              <a:latin typeface="Times New Roman" pitchFamily="18" charset="0"/>
              <a:ea typeface="楷体" pitchFamily="49" charset="-122"/>
            </a:endParaRPr>
          </a:p>
          <a:p>
            <a:endParaRPr lang="en-US" altLang="zh-CN" sz="2400" b="1" dirty="0" smtClean="0">
              <a:solidFill>
                <a:srgbClr val="333300"/>
              </a:solidFill>
              <a:latin typeface="Times New Roman" pitchFamily="18" charset="0"/>
              <a:ea typeface="楷体" pitchFamily="49" charset="-122"/>
            </a:endParaRPr>
          </a:p>
          <a:p>
            <a:endParaRPr lang="en-US" altLang="zh-CN" sz="2400" b="1" dirty="0" smtClean="0">
              <a:solidFill>
                <a:srgbClr val="333300"/>
              </a:solidFill>
              <a:latin typeface="Times New Roman" pitchFamily="18" charset="0"/>
              <a:ea typeface="楷体" pitchFamily="49" charset="-122"/>
            </a:endParaRPr>
          </a:p>
          <a:p>
            <a:r>
              <a:rPr lang="zh-CN" altLang="en-US" sz="2400" b="1" dirty="0" smtClean="0">
                <a:solidFill>
                  <a:srgbClr val="333300"/>
                </a:solidFill>
                <a:latin typeface="Times New Roman" pitchFamily="18" charset="0"/>
                <a:ea typeface="楷体" pitchFamily="49" charset="-122"/>
              </a:rPr>
              <a:t>即随机变量</a:t>
            </a:r>
            <a:r>
              <a:rPr lang="en-US" altLang="zh-CN" sz="2400" b="1" dirty="0" smtClean="0">
                <a:solidFill>
                  <a:srgbClr val="333300"/>
                </a:solidFill>
                <a:latin typeface="Times New Roman" pitchFamily="18" charset="0"/>
                <a:ea typeface="楷体" pitchFamily="49" charset="-122"/>
              </a:rPr>
              <a:t>X</a:t>
            </a:r>
            <a:r>
              <a:rPr lang="zh-CN" altLang="en-US" sz="2400" b="1" dirty="0" smtClean="0">
                <a:solidFill>
                  <a:srgbClr val="333300"/>
                </a:solidFill>
                <a:latin typeface="Times New Roman" pitchFamily="18" charset="0"/>
                <a:ea typeface="楷体" pitchFamily="49" charset="-122"/>
              </a:rPr>
              <a:t>的简单子样的算术平均值        ，当子样数</a:t>
            </a:r>
            <a:r>
              <a:rPr lang="en-US" altLang="zh-CN" sz="2400" b="1" dirty="0" smtClean="0">
                <a:solidFill>
                  <a:srgbClr val="333300"/>
                </a:solidFill>
                <a:latin typeface="Times New Roman" pitchFamily="18" charset="0"/>
                <a:ea typeface="楷体" pitchFamily="49" charset="-122"/>
              </a:rPr>
              <a:t>N</a:t>
            </a:r>
            <a:r>
              <a:rPr lang="zh-CN" altLang="en-US" sz="2400" b="1" dirty="0" smtClean="0">
                <a:solidFill>
                  <a:srgbClr val="333300"/>
                </a:solidFill>
                <a:latin typeface="Times New Roman" pitchFamily="18" charset="0"/>
                <a:ea typeface="楷体" pitchFamily="49" charset="-122"/>
              </a:rPr>
              <a:t>充分大时，以概率</a:t>
            </a:r>
            <a:r>
              <a:rPr lang="en-US" altLang="zh-CN" sz="2400" b="1" dirty="0" smtClean="0">
                <a:solidFill>
                  <a:srgbClr val="333300"/>
                </a:solidFill>
                <a:latin typeface="Times New Roman" pitchFamily="18" charset="0"/>
                <a:ea typeface="楷体" pitchFamily="49" charset="-122"/>
              </a:rPr>
              <a:t>1</a:t>
            </a:r>
            <a:r>
              <a:rPr lang="zh-CN" altLang="en-US" sz="2400" b="1" dirty="0" smtClean="0">
                <a:solidFill>
                  <a:srgbClr val="333300"/>
                </a:solidFill>
                <a:latin typeface="Times New Roman" pitchFamily="18" charset="0"/>
                <a:ea typeface="楷体" pitchFamily="49" charset="-122"/>
              </a:rPr>
              <a:t>收敛于它的期望值</a:t>
            </a:r>
            <a:r>
              <a:rPr lang="en-US" altLang="zh-CN" sz="2400" b="1" dirty="0" smtClean="0">
                <a:solidFill>
                  <a:srgbClr val="333300"/>
                </a:solidFill>
                <a:latin typeface="Times New Roman" pitchFamily="18" charset="0"/>
                <a:ea typeface="楷体" pitchFamily="49" charset="-122"/>
              </a:rPr>
              <a:t>E(X)</a:t>
            </a:r>
            <a:r>
              <a:rPr lang="zh-CN" altLang="en-US" sz="2400" b="1" dirty="0" smtClean="0">
                <a:solidFill>
                  <a:srgbClr val="333300"/>
                </a:solidFill>
                <a:latin typeface="Times New Roman" pitchFamily="18" charset="0"/>
                <a:ea typeface="楷体" pitchFamily="49" charset="-122"/>
              </a:rPr>
              <a:t>。</a:t>
            </a:r>
            <a:endParaRPr lang="en-US" altLang="zh-CN" sz="2400" b="1" dirty="0" smtClean="0">
              <a:solidFill>
                <a:srgbClr val="333300"/>
              </a:solidFill>
              <a:latin typeface="Times New Roman" pitchFamily="18" charset="0"/>
              <a:ea typeface="楷体" pitchFamily="49" charset="-122"/>
            </a:endParaRPr>
          </a:p>
        </p:txBody>
      </p:sp>
      <p:sp>
        <p:nvSpPr>
          <p:cNvPr id="26" name="TextBox 20"/>
          <p:cNvSpPr txBox="1">
            <a:spLocks noChangeArrowheads="1"/>
          </p:cNvSpPr>
          <p:nvPr/>
        </p:nvSpPr>
        <p:spPr bwMode="auto">
          <a:xfrm>
            <a:off x="717550" y="990600"/>
            <a:ext cx="2659702" cy="461665"/>
          </a:xfrm>
          <a:prstGeom prst="rect">
            <a:avLst/>
          </a:prstGeom>
          <a:noFill/>
          <a:ln w="9525">
            <a:noFill/>
            <a:miter lim="800000"/>
            <a:headEnd/>
            <a:tailEnd/>
          </a:ln>
        </p:spPr>
        <p:txBody>
          <a:bodyPr wrap="none">
            <a:spAutoFit/>
          </a:bodyPr>
          <a:lstStyle/>
          <a:p>
            <a:r>
              <a:rPr lang="zh-CN" altLang="en-US" sz="2400" b="1" dirty="0" smtClean="0">
                <a:solidFill>
                  <a:srgbClr val="333300"/>
                </a:solidFill>
                <a:latin typeface="Times New Roman" pitchFamily="18" charset="0"/>
                <a:ea typeface="楷体" pitchFamily="49" charset="-122"/>
              </a:rPr>
              <a:t>收敛性：</a:t>
            </a:r>
            <a:r>
              <a:rPr lang="zh-CN" altLang="en-US" sz="2400" b="1" dirty="0" smtClean="0">
                <a:solidFill>
                  <a:srgbClr val="FF0000"/>
                </a:solidFill>
                <a:latin typeface="Times New Roman" pitchFamily="18" charset="0"/>
                <a:ea typeface="楷体" pitchFamily="49" charset="-122"/>
              </a:rPr>
              <a:t>大数定理</a:t>
            </a:r>
            <a:endParaRPr lang="zh-CN" altLang="en-US" sz="2400" b="1" dirty="0">
              <a:solidFill>
                <a:srgbClr val="FF0000"/>
              </a:solidFill>
              <a:latin typeface="Times New Roman" pitchFamily="18" charset="0"/>
              <a:ea typeface="楷体" pitchFamily="49" charset="-122"/>
            </a:endParaRPr>
          </a:p>
        </p:txBody>
      </p:sp>
      <p:graphicFrame>
        <p:nvGraphicFramePr>
          <p:cNvPr id="106500" name="Object 7"/>
          <p:cNvGraphicFramePr>
            <a:graphicFrameLocks noChangeAspect="1"/>
          </p:cNvGraphicFramePr>
          <p:nvPr/>
        </p:nvGraphicFramePr>
        <p:xfrm>
          <a:off x="3200400" y="2667000"/>
          <a:ext cx="2132012" cy="965200"/>
        </p:xfrm>
        <a:graphic>
          <a:graphicData uri="http://schemas.openxmlformats.org/presentationml/2006/ole">
            <p:oleObj spid="_x0000_s149511" name="Equation" r:id="rId3" imgW="672840" imgH="304560" progId="Equation.DSMT4">
              <p:embed/>
            </p:oleObj>
          </a:graphicData>
        </a:graphic>
      </p:graphicFrame>
      <p:graphicFrame>
        <p:nvGraphicFramePr>
          <p:cNvPr id="2" name="Object 8"/>
          <p:cNvGraphicFramePr>
            <a:graphicFrameLocks noChangeAspect="1"/>
          </p:cNvGraphicFramePr>
          <p:nvPr/>
        </p:nvGraphicFramePr>
        <p:xfrm>
          <a:off x="1981200" y="4495800"/>
          <a:ext cx="4708525" cy="965200"/>
        </p:xfrm>
        <a:graphic>
          <a:graphicData uri="http://schemas.openxmlformats.org/presentationml/2006/ole">
            <p:oleObj spid="_x0000_s149512" name="Equation" r:id="rId4" imgW="1485720" imgH="304560" progId="Equation.DSMT4">
              <p:embed/>
            </p:oleObj>
          </a:graphicData>
        </a:graphic>
      </p:graphicFrame>
      <p:graphicFrame>
        <p:nvGraphicFramePr>
          <p:cNvPr id="149513" name="Object 9"/>
          <p:cNvGraphicFramePr>
            <a:graphicFrameLocks noChangeAspect="1"/>
          </p:cNvGraphicFramePr>
          <p:nvPr/>
        </p:nvGraphicFramePr>
        <p:xfrm>
          <a:off x="6172199" y="5486400"/>
          <a:ext cx="470647" cy="381000"/>
        </p:xfrm>
        <a:graphic>
          <a:graphicData uri="http://schemas.openxmlformats.org/presentationml/2006/ole">
            <p:oleObj spid="_x0000_s149513" name="Equation" r:id="rId5" imgW="266400" imgH="215640" progId="Equation.DSMT4">
              <p:embed/>
            </p:oleObj>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06500"/>
                                        </p:tgtEl>
                                        <p:attrNameLst>
                                          <p:attrName>style.visibility</p:attrName>
                                        </p:attrNameLst>
                                      </p:cBhvr>
                                      <p:to>
                                        <p:strVal val="visible"/>
                                      </p:to>
                                    </p:set>
                                    <p:animEffect transition="in" filter="wipe(left)">
                                      <p:cBhvr>
                                        <p:cTn id="7" dur="500"/>
                                        <p:tgtEl>
                                          <p:spTgt spid="10650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7398" name="Object 6"/>
          <p:cNvGraphicFramePr>
            <a:graphicFrameLocks noChangeAspect="1"/>
          </p:cNvGraphicFramePr>
          <p:nvPr/>
        </p:nvGraphicFramePr>
        <p:xfrm>
          <a:off x="6781800" y="5257800"/>
          <a:ext cx="2057400" cy="685800"/>
        </p:xfrm>
        <a:graphic>
          <a:graphicData uri="http://schemas.openxmlformats.org/presentationml/2006/ole">
            <p:oleObj spid="_x0000_s187398" name="Equation" r:id="rId3" imgW="1257120" imgH="419040" progId="Equation.DSMT4">
              <p:embed/>
            </p:oleObj>
          </a:graphicData>
        </a:graphic>
      </p:graphicFrame>
      <p:sp>
        <p:nvSpPr>
          <p:cNvPr id="4" name="灯片编号占位符 3"/>
          <p:cNvSpPr>
            <a:spLocks noGrp="1"/>
          </p:cNvSpPr>
          <p:nvPr>
            <p:ph type="sldNum" sz="quarter" idx="12"/>
          </p:nvPr>
        </p:nvSpPr>
        <p:spPr/>
        <p:txBody>
          <a:bodyPr/>
          <a:lstStyle/>
          <a:p>
            <a:pPr>
              <a:defRPr/>
            </a:pPr>
            <a:fld id="{5506D0C2-84FD-4985-B9C3-B996AEBDBD26}" type="slidenum">
              <a:rPr lang="zh-CN" altLang="zh-CN" smtClean="0"/>
              <a:pPr>
                <a:defRPr/>
              </a:pPr>
              <a:t>18</a:t>
            </a:fld>
            <a:endParaRPr lang="zh-CN" altLang="zh-CN" dirty="0"/>
          </a:p>
        </p:txBody>
      </p:sp>
      <p:sp>
        <p:nvSpPr>
          <p:cNvPr id="6149" name="Line 5"/>
          <p:cNvSpPr>
            <a:spLocks noChangeShapeType="1"/>
          </p:cNvSpPr>
          <p:nvPr/>
        </p:nvSpPr>
        <p:spPr bwMode="auto">
          <a:xfrm>
            <a:off x="0" y="762000"/>
            <a:ext cx="7916863" cy="0"/>
          </a:xfrm>
          <a:prstGeom prst="line">
            <a:avLst/>
          </a:prstGeom>
          <a:noFill/>
          <a:ln w="12700">
            <a:solidFill>
              <a:srgbClr val="FF9900"/>
            </a:solidFill>
            <a:miter lim="800000"/>
            <a:headEnd/>
            <a:tailEnd/>
          </a:ln>
          <a:effectLst>
            <a:prstShdw prst="shdw17" dist="17961" dir="2700000">
              <a:srgbClr val="995C00"/>
            </a:prstShdw>
          </a:effectLst>
        </p:spPr>
        <p:txBody>
          <a:bodyPr lIns="90000" tIns="46800" rIns="90000" bIns="46800"/>
          <a:lstStyle/>
          <a:p>
            <a:endParaRPr lang="zh-CN" altLang="en-US"/>
          </a:p>
        </p:txBody>
      </p:sp>
      <p:sp>
        <p:nvSpPr>
          <p:cNvPr id="22" name="矩形 10"/>
          <p:cNvSpPr>
            <a:spLocks noChangeArrowheads="1"/>
          </p:cNvSpPr>
          <p:nvPr/>
        </p:nvSpPr>
        <p:spPr bwMode="auto">
          <a:xfrm>
            <a:off x="228600" y="228600"/>
            <a:ext cx="6253635" cy="523220"/>
          </a:xfrm>
          <a:prstGeom prst="rect">
            <a:avLst/>
          </a:prstGeom>
          <a:noFill/>
          <a:ln w="9525">
            <a:noFill/>
            <a:miter lim="800000"/>
            <a:headEnd/>
            <a:tailEnd/>
          </a:ln>
        </p:spPr>
        <p:txBody>
          <a:bodyPr wrap="none">
            <a:spAutoFit/>
          </a:bodyPr>
          <a:lstStyle/>
          <a:p>
            <a:r>
              <a:rPr lang="en-US" altLang="zh-CN" sz="2800" b="1" dirty="0">
                <a:solidFill>
                  <a:srgbClr val="333300"/>
                </a:solidFill>
                <a:latin typeface="Times New Roman" pitchFamily="18" charset="0"/>
                <a:ea typeface="楷体" pitchFamily="49" charset="-122"/>
              </a:rPr>
              <a:t>2.1 </a:t>
            </a:r>
            <a:r>
              <a:rPr lang="zh-CN" altLang="en-US" sz="2800" b="1" dirty="0">
                <a:solidFill>
                  <a:srgbClr val="333300"/>
                </a:solidFill>
                <a:latin typeface="Times New Roman" pitchFamily="18" charset="0"/>
                <a:ea typeface="楷体" pitchFamily="49" charset="-122"/>
              </a:rPr>
              <a:t>蒙特卡洛方</a:t>
            </a:r>
            <a:r>
              <a:rPr lang="zh-CN" altLang="en-US" sz="2800" b="1" dirty="0" smtClean="0">
                <a:solidFill>
                  <a:srgbClr val="333300"/>
                </a:solidFill>
                <a:latin typeface="Times New Roman" pitchFamily="18" charset="0"/>
                <a:ea typeface="楷体" pitchFamily="49" charset="-122"/>
              </a:rPr>
              <a:t>法概述</a:t>
            </a:r>
            <a:r>
              <a:rPr lang="en-US" altLang="zh-CN" sz="2800" b="1" dirty="0" smtClean="0">
                <a:solidFill>
                  <a:srgbClr val="333300"/>
                </a:solidFill>
                <a:latin typeface="Times New Roman" pitchFamily="18" charset="0"/>
                <a:ea typeface="楷体" pitchFamily="49" charset="-122"/>
              </a:rPr>
              <a:t>----</a:t>
            </a:r>
            <a:r>
              <a:rPr lang="zh-CN" altLang="en-US" sz="2800" b="1" dirty="0" smtClean="0">
                <a:solidFill>
                  <a:srgbClr val="FF0000"/>
                </a:solidFill>
                <a:latin typeface="Times New Roman" pitchFamily="18" charset="0"/>
                <a:ea typeface="楷体" pitchFamily="49" charset="-122"/>
              </a:rPr>
              <a:t>收敛性和误差</a:t>
            </a:r>
            <a:endParaRPr lang="zh-CN" altLang="en-US" sz="2800" dirty="0">
              <a:solidFill>
                <a:srgbClr val="FF0000"/>
              </a:solidFill>
            </a:endParaRPr>
          </a:p>
        </p:txBody>
      </p:sp>
      <p:sp>
        <p:nvSpPr>
          <p:cNvPr id="23" name="TextBox 20"/>
          <p:cNvSpPr txBox="1">
            <a:spLocks noChangeArrowheads="1"/>
          </p:cNvSpPr>
          <p:nvPr/>
        </p:nvSpPr>
        <p:spPr bwMode="auto">
          <a:xfrm>
            <a:off x="685800" y="1371600"/>
            <a:ext cx="7283450" cy="4893647"/>
          </a:xfrm>
          <a:prstGeom prst="rect">
            <a:avLst/>
          </a:prstGeom>
          <a:noFill/>
          <a:ln w="9525">
            <a:noFill/>
            <a:miter lim="800000"/>
            <a:headEnd/>
            <a:tailEnd/>
          </a:ln>
        </p:spPr>
        <p:txBody>
          <a:bodyPr wrap="square">
            <a:spAutoFit/>
          </a:bodyPr>
          <a:lstStyle/>
          <a:p>
            <a:pPr algn="just"/>
            <a:r>
              <a:rPr lang="zh-CN" altLang="en-US" sz="2400" b="1" dirty="0" smtClean="0">
                <a:solidFill>
                  <a:srgbClr val="333300"/>
                </a:solidFill>
                <a:latin typeface="Times New Roman" pitchFamily="18" charset="0"/>
                <a:ea typeface="楷体" pitchFamily="49" charset="-122"/>
              </a:rPr>
              <a:t>中心极限定理给出了蒙特卡洛方法的近似值与真实值的误差问题。</a:t>
            </a:r>
            <a:endParaRPr lang="en-US" altLang="zh-CN" sz="2400" b="1" dirty="0" smtClean="0">
              <a:solidFill>
                <a:srgbClr val="333300"/>
              </a:solidFill>
              <a:latin typeface="Times New Roman" pitchFamily="18" charset="0"/>
              <a:ea typeface="楷体" pitchFamily="49" charset="-122"/>
            </a:endParaRPr>
          </a:p>
          <a:p>
            <a:r>
              <a:rPr lang="zh-CN" altLang="en-US" sz="2400" b="1" dirty="0" smtClean="0">
                <a:solidFill>
                  <a:srgbClr val="333300"/>
                </a:solidFill>
                <a:latin typeface="Times New Roman" pitchFamily="18" charset="0"/>
                <a:ea typeface="楷体" pitchFamily="49" charset="-122"/>
              </a:rPr>
              <a:t>中心极限定理：如果随机变量序列</a:t>
            </a:r>
            <a:r>
              <a:rPr lang="en-US" altLang="zh-CN" sz="2400" b="1" dirty="0" smtClean="0">
                <a:solidFill>
                  <a:srgbClr val="333300"/>
                </a:solidFill>
                <a:latin typeface="Times New Roman" pitchFamily="18" charset="0"/>
                <a:ea typeface="楷体" pitchFamily="49" charset="-122"/>
              </a:rPr>
              <a:t>X</a:t>
            </a:r>
            <a:r>
              <a:rPr lang="en-US" altLang="zh-CN" sz="2400" b="1" baseline="-25000" dirty="0" smtClean="0">
                <a:solidFill>
                  <a:srgbClr val="333300"/>
                </a:solidFill>
                <a:latin typeface="Times New Roman" pitchFamily="18" charset="0"/>
                <a:ea typeface="楷体" pitchFamily="49" charset="-122"/>
              </a:rPr>
              <a:t>1</a:t>
            </a:r>
            <a:r>
              <a:rPr lang="zh-CN" altLang="en-US" sz="2400" b="1" dirty="0" smtClean="0">
                <a:solidFill>
                  <a:srgbClr val="333300"/>
                </a:solidFill>
                <a:latin typeface="Times New Roman" pitchFamily="18" charset="0"/>
                <a:ea typeface="楷体" pitchFamily="49" charset="-122"/>
              </a:rPr>
              <a:t>，</a:t>
            </a:r>
            <a:r>
              <a:rPr lang="en-US" altLang="zh-CN" sz="2400" b="1" dirty="0" smtClean="0">
                <a:solidFill>
                  <a:srgbClr val="333300"/>
                </a:solidFill>
                <a:latin typeface="Times New Roman" pitchFamily="18" charset="0"/>
                <a:ea typeface="楷体" pitchFamily="49" charset="-122"/>
              </a:rPr>
              <a:t>X</a:t>
            </a:r>
            <a:r>
              <a:rPr lang="en-US" altLang="zh-CN" sz="2400" b="1" baseline="-25000" dirty="0" smtClean="0">
                <a:solidFill>
                  <a:srgbClr val="333300"/>
                </a:solidFill>
                <a:latin typeface="Times New Roman" pitchFamily="18" charset="0"/>
                <a:ea typeface="楷体" pitchFamily="49" charset="-122"/>
              </a:rPr>
              <a:t>2</a:t>
            </a:r>
            <a:r>
              <a:rPr lang="zh-CN" altLang="en-US" sz="2400" b="1" dirty="0" smtClean="0">
                <a:solidFill>
                  <a:srgbClr val="333300"/>
                </a:solidFill>
                <a:latin typeface="Times New Roman" pitchFamily="18" charset="0"/>
                <a:ea typeface="楷体" pitchFamily="49" charset="-122"/>
              </a:rPr>
              <a:t>，</a:t>
            </a:r>
            <a:r>
              <a:rPr lang="en-US" altLang="zh-CN" sz="2400" b="1" dirty="0" smtClean="0">
                <a:solidFill>
                  <a:srgbClr val="333300"/>
                </a:solidFill>
                <a:latin typeface="Times New Roman" pitchFamily="18" charset="0"/>
                <a:ea typeface="楷体" pitchFamily="49" charset="-122"/>
              </a:rPr>
              <a:t>……</a:t>
            </a:r>
            <a:r>
              <a:rPr lang="zh-CN" altLang="en-US" sz="2400" b="1" dirty="0" smtClean="0">
                <a:solidFill>
                  <a:srgbClr val="333300"/>
                </a:solidFill>
                <a:latin typeface="Times New Roman" pitchFamily="18" charset="0"/>
                <a:ea typeface="楷体" pitchFamily="49" charset="-122"/>
              </a:rPr>
              <a:t>，</a:t>
            </a:r>
            <a:r>
              <a:rPr lang="en-US" altLang="zh-CN" sz="2400" b="1" dirty="0" smtClean="0">
                <a:solidFill>
                  <a:srgbClr val="333300"/>
                </a:solidFill>
                <a:latin typeface="Times New Roman" pitchFamily="18" charset="0"/>
                <a:ea typeface="楷体" pitchFamily="49" charset="-122"/>
              </a:rPr>
              <a:t>X</a:t>
            </a:r>
            <a:r>
              <a:rPr lang="en-US" altLang="zh-CN" sz="2400" b="1" baseline="-25000" dirty="0" smtClean="0">
                <a:solidFill>
                  <a:srgbClr val="333300"/>
                </a:solidFill>
                <a:latin typeface="Times New Roman" pitchFamily="18" charset="0"/>
                <a:ea typeface="楷体" pitchFamily="49" charset="-122"/>
              </a:rPr>
              <a:t>N</a:t>
            </a:r>
            <a:r>
              <a:rPr lang="zh-CN" altLang="en-US" sz="2400" b="1" dirty="0" smtClean="0">
                <a:solidFill>
                  <a:srgbClr val="333300"/>
                </a:solidFill>
                <a:latin typeface="Times New Roman" pitchFamily="18" charset="0"/>
                <a:ea typeface="楷体" pitchFamily="49" charset="-122"/>
              </a:rPr>
              <a:t>，独立同分布，且具有有限非零的方差</a:t>
            </a:r>
            <a:r>
              <a:rPr lang="zh-CN" altLang="en-US" sz="2400" b="1" dirty="0" smtClean="0">
                <a:solidFill>
                  <a:srgbClr val="333300"/>
                </a:solidFill>
                <a:latin typeface="Times New Roman" pitchFamily="18" charset="0"/>
                <a:ea typeface="楷体" pitchFamily="49" charset="-122"/>
                <a:sym typeface="Symbol"/>
              </a:rPr>
              <a:t></a:t>
            </a:r>
            <a:r>
              <a:rPr lang="en-US" altLang="zh-CN" sz="2400" b="1" baseline="30000" dirty="0" smtClean="0">
                <a:solidFill>
                  <a:srgbClr val="333300"/>
                </a:solidFill>
                <a:latin typeface="Times New Roman" pitchFamily="18" charset="0"/>
                <a:ea typeface="楷体" pitchFamily="49" charset="-122"/>
                <a:sym typeface="Symbol"/>
              </a:rPr>
              <a:t>2</a:t>
            </a:r>
            <a:r>
              <a:rPr lang="en-US" altLang="zh-CN" sz="2400" b="1" dirty="0" smtClean="0">
                <a:solidFill>
                  <a:srgbClr val="333300"/>
                </a:solidFill>
                <a:latin typeface="Times New Roman" pitchFamily="18" charset="0"/>
                <a:ea typeface="楷体" pitchFamily="49" charset="-122"/>
              </a:rPr>
              <a:t>,</a:t>
            </a:r>
            <a:r>
              <a:rPr lang="zh-CN" altLang="en-US" sz="2400" b="1" dirty="0" smtClean="0">
                <a:solidFill>
                  <a:srgbClr val="333300"/>
                </a:solidFill>
                <a:latin typeface="Times New Roman" pitchFamily="18" charset="0"/>
                <a:ea typeface="楷体" pitchFamily="49" charset="-122"/>
              </a:rPr>
              <a:t>即：</a:t>
            </a:r>
            <a:endParaRPr lang="en-US" altLang="zh-CN" sz="2400" b="1" dirty="0" smtClean="0">
              <a:solidFill>
                <a:srgbClr val="333300"/>
              </a:solidFill>
              <a:latin typeface="Times New Roman" pitchFamily="18" charset="0"/>
              <a:ea typeface="楷体" pitchFamily="49" charset="-122"/>
            </a:endParaRPr>
          </a:p>
          <a:p>
            <a:endParaRPr lang="en-US" altLang="zh-CN" sz="2400" b="1" dirty="0" smtClean="0">
              <a:solidFill>
                <a:srgbClr val="333300"/>
              </a:solidFill>
              <a:latin typeface="Times New Roman" pitchFamily="18" charset="0"/>
              <a:ea typeface="楷体" pitchFamily="49" charset="-122"/>
            </a:endParaRPr>
          </a:p>
          <a:p>
            <a:endParaRPr lang="en-US" altLang="zh-CN" sz="2400" b="1" dirty="0" smtClean="0">
              <a:solidFill>
                <a:srgbClr val="333300"/>
              </a:solidFill>
              <a:latin typeface="Times New Roman" pitchFamily="18" charset="0"/>
              <a:ea typeface="楷体" pitchFamily="49" charset="-122"/>
            </a:endParaRPr>
          </a:p>
          <a:p>
            <a:r>
              <a:rPr lang="en-US" altLang="zh-CN" sz="2400" b="1" i="1" dirty="0" smtClean="0">
                <a:solidFill>
                  <a:srgbClr val="333300"/>
                </a:solidFill>
                <a:latin typeface="Times New Roman" pitchFamily="18" charset="0"/>
                <a:ea typeface="楷体" pitchFamily="49" charset="-122"/>
              </a:rPr>
              <a:t>f</a:t>
            </a:r>
            <a:r>
              <a:rPr lang="en-US" altLang="zh-CN" sz="2400" b="1" dirty="0" smtClean="0">
                <a:solidFill>
                  <a:srgbClr val="333300"/>
                </a:solidFill>
                <a:latin typeface="Times New Roman" pitchFamily="18" charset="0"/>
                <a:ea typeface="楷体" pitchFamily="49" charset="-122"/>
              </a:rPr>
              <a:t>(</a:t>
            </a:r>
            <a:r>
              <a:rPr lang="en-US" altLang="zh-CN" sz="2400" b="1" i="1" dirty="0" smtClean="0">
                <a:solidFill>
                  <a:srgbClr val="333300"/>
                </a:solidFill>
                <a:latin typeface="Times New Roman" pitchFamily="18" charset="0"/>
                <a:ea typeface="楷体" pitchFamily="49" charset="-122"/>
              </a:rPr>
              <a:t>x</a:t>
            </a:r>
            <a:r>
              <a:rPr lang="en-US" altLang="zh-CN" sz="2400" b="1" dirty="0" smtClean="0">
                <a:solidFill>
                  <a:srgbClr val="333300"/>
                </a:solidFill>
                <a:latin typeface="Times New Roman" pitchFamily="18" charset="0"/>
                <a:ea typeface="楷体" pitchFamily="49" charset="-122"/>
              </a:rPr>
              <a:t>)</a:t>
            </a:r>
            <a:r>
              <a:rPr lang="zh-CN" altLang="en-US" sz="2400" b="1" dirty="0" smtClean="0">
                <a:solidFill>
                  <a:srgbClr val="333300"/>
                </a:solidFill>
                <a:latin typeface="Times New Roman" pitchFamily="18" charset="0"/>
                <a:ea typeface="楷体" pitchFamily="49" charset="-122"/>
              </a:rPr>
              <a:t>是</a:t>
            </a:r>
            <a:r>
              <a:rPr lang="en-US" altLang="zh-CN" sz="2400" b="1" dirty="0" smtClean="0">
                <a:solidFill>
                  <a:srgbClr val="333300"/>
                </a:solidFill>
                <a:latin typeface="Times New Roman" pitchFamily="18" charset="0"/>
                <a:ea typeface="楷体" pitchFamily="49" charset="-122"/>
              </a:rPr>
              <a:t>X</a:t>
            </a:r>
            <a:r>
              <a:rPr lang="zh-CN" altLang="en-US" sz="2400" b="1" dirty="0" smtClean="0">
                <a:solidFill>
                  <a:srgbClr val="333300"/>
                </a:solidFill>
                <a:latin typeface="Times New Roman" pitchFamily="18" charset="0"/>
                <a:ea typeface="楷体" pitchFamily="49" charset="-122"/>
              </a:rPr>
              <a:t>的分布密度函数。则当</a:t>
            </a:r>
            <a:r>
              <a:rPr lang="en-US" altLang="zh-CN" sz="2400" b="1" dirty="0" smtClean="0">
                <a:solidFill>
                  <a:srgbClr val="333300"/>
                </a:solidFill>
                <a:latin typeface="Times New Roman" pitchFamily="18" charset="0"/>
                <a:ea typeface="楷体" pitchFamily="49" charset="-122"/>
              </a:rPr>
              <a:t>N</a:t>
            </a:r>
            <a:r>
              <a:rPr lang="zh-CN" altLang="en-US" sz="2400" b="1" dirty="0" smtClean="0">
                <a:solidFill>
                  <a:srgbClr val="333300"/>
                </a:solidFill>
                <a:latin typeface="Times New Roman" pitchFamily="18" charset="0"/>
                <a:ea typeface="楷体" pitchFamily="49" charset="-122"/>
              </a:rPr>
              <a:t>充分大时，有如下的近似式：</a:t>
            </a:r>
            <a:endParaRPr lang="en-US" altLang="zh-CN" sz="2400" b="1" dirty="0" smtClean="0">
              <a:solidFill>
                <a:srgbClr val="333300"/>
              </a:solidFill>
              <a:latin typeface="Times New Roman" pitchFamily="18" charset="0"/>
              <a:ea typeface="楷体" pitchFamily="49" charset="-122"/>
            </a:endParaRPr>
          </a:p>
          <a:p>
            <a:endParaRPr lang="en-US" altLang="zh-CN" sz="2400" b="1" dirty="0" smtClean="0">
              <a:solidFill>
                <a:srgbClr val="333300"/>
              </a:solidFill>
              <a:latin typeface="Times New Roman" pitchFamily="18" charset="0"/>
              <a:ea typeface="楷体" pitchFamily="49" charset="-122"/>
            </a:endParaRPr>
          </a:p>
          <a:p>
            <a:endParaRPr lang="en-US" altLang="zh-CN" sz="2400" b="1" dirty="0" smtClean="0">
              <a:solidFill>
                <a:srgbClr val="333300"/>
              </a:solidFill>
              <a:latin typeface="Times New Roman" pitchFamily="18" charset="0"/>
              <a:ea typeface="楷体" pitchFamily="49" charset="-122"/>
            </a:endParaRPr>
          </a:p>
          <a:p>
            <a:endParaRPr lang="en-US" altLang="zh-CN" sz="2400" b="1" dirty="0" smtClean="0">
              <a:solidFill>
                <a:srgbClr val="333300"/>
              </a:solidFill>
              <a:latin typeface="Times New Roman" pitchFamily="18" charset="0"/>
              <a:ea typeface="楷体" pitchFamily="49" charset="-122"/>
            </a:endParaRPr>
          </a:p>
          <a:p>
            <a:r>
              <a:rPr lang="en-US" altLang="zh-CN" sz="2400" b="1" dirty="0" smtClean="0">
                <a:solidFill>
                  <a:srgbClr val="333300"/>
                </a:solidFill>
                <a:latin typeface="Times New Roman" pitchFamily="18" charset="0"/>
                <a:ea typeface="楷体" pitchFamily="49" charset="-122"/>
                <a:sym typeface="Symbol"/>
              </a:rPr>
              <a:t></a:t>
            </a:r>
            <a:r>
              <a:rPr lang="zh-CN" altLang="en-US" sz="2400" b="1" dirty="0" smtClean="0">
                <a:solidFill>
                  <a:srgbClr val="333300"/>
                </a:solidFill>
                <a:latin typeface="Times New Roman" pitchFamily="18" charset="0"/>
                <a:ea typeface="楷体" pitchFamily="49" charset="-122"/>
                <a:sym typeface="Symbol"/>
              </a:rPr>
              <a:t>称为显著水平，</a:t>
            </a:r>
            <a:r>
              <a:rPr lang="en-US" altLang="zh-CN" sz="2400" b="1" dirty="0" smtClean="0">
                <a:solidFill>
                  <a:srgbClr val="333300"/>
                </a:solidFill>
                <a:latin typeface="Times New Roman" pitchFamily="18" charset="0"/>
                <a:ea typeface="楷体" pitchFamily="49" charset="-122"/>
                <a:sym typeface="Symbol"/>
              </a:rPr>
              <a:t>1-</a:t>
            </a:r>
            <a:r>
              <a:rPr lang="zh-CN" altLang="en-US" sz="2400" b="1" dirty="0" smtClean="0">
                <a:solidFill>
                  <a:srgbClr val="333300"/>
                </a:solidFill>
                <a:latin typeface="Times New Roman" pitchFamily="18" charset="0"/>
                <a:ea typeface="楷体" pitchFamily="49" charset="-122"/>
                <a:sym typeface="Symbol"/>
              </a:rPr>
              <a:t>称为置信水平。不等式</a:t>
            </a:r>
            <a:endParaRPr lang="en-US" altLang="zh-CN" sz="2400" b="1" dirty="0" smtClean="0">
              <a:solidFill>
                <a:srgbClr val="333300"/>
              </a:solidFill>
              <a:latin typeface="Times New Roman" pitchFamily="18" charset="0"/>
              <a:ea typeface="楷体" pitchFamily="49" charset="-122"/>
              <a:sym typeface="Symbol"/>
            </a:endParaRPr>
          </a:p>
          <a:p>
            <a:r>
              <a:rPr lang="zh-CN" altLang="en-US" sz="2400" b="1" dirty="0" smtClean="0">
                <a:solidFill>
                  <a:srgbClr val="333300"/>
                </a:solidFill>
                <a:latin typeface="Times New Roman" pitchFamily="18" charset="0"/>
                <a:ea typeface="楷体" pitchFamily="49" charset="-122"/>
                <a:sym typeface="Symbol"/>
              </a:rPr>
              <a:t>以概率</a:t>
            </a:r>
            <a:r>
              <a:rPr lang="en-US" altLang="zh-CN" sz="2400" b="1" dirty="0" smtClean="0">
                <a:solidFill>
                  <a:srgbClr val="333300"/>
                </a:solidFill>
                <a:latin typeface="Times New Roman" pitchFamily="18" charset="0"/>
                <a:ea typeface="楷体" pitchFamily="49" charset="-122"/>
                <a:sym typeface="Symbol"/>
              </a:rPr>
              <a:t>1- </a:t>
            </a:r>
            <a:r>
              <a:rPr lang="zh-CN" altLang="en-US" sz="2400" b="1" dirty="0" smtClean="0">
                <a:solidFill>
                  <a:srgbClr val="333300"/>
                </a:solidFill>
                <a:latin typeface="Times New Roman" pitchFamily="18" charset="0"/>
                <a:ea typeface="楷体" pitchFamily="49" charset="-122"/>
                <a:sym typeface="Symbol"/>
              </a:rPr>
              <a:t>成立，且误差收敛速度的阶为</a:t>
            </a:r>
            <a:r>
              <a:rPr lang="en-US" altLang="zh-CN" sz="2400" b="1" dirty="0" smtClean="0">
                <a:solidFill>
                  <a:srgbClr val="333300"/>
                </a:solidFill>
                <a:latin typeface="Times New Roman" pitchFamily="18" charset="0"/>
                <a:ea typeface="楷体" pitchFamily="49" charset="-122"/>
                <a:sym typeface="Symbol"/>
              </a:rPr>
              <a:t>(N</a:t>
            </a:r>
            <a:r>
              <a:rPr lang="en-US" altLang="zh-CN" sz="2400" b="1" baseline="30000" dirty="0" smtClean="0">
                <a:solidFill>
                  <a:srgbClr val="333300"/>
                </a:solidFill>
                <a:latin typeface="Times New Roman" pitchFamily="18" charset="0"/>
                <a:ea typeface="楷体" pitchFamily="49" charset="-122"/>
                <a:sym typeface="Symbol"/>
              </a:rPr>
              <a:t>-1/2</a:t>
            </a:r>
            <a:r>
              <a:rPr lang="en-US" altLang="zh-CN" sz="2400" b="1" dirty="0" smtClean="0">
                <a:solidFill>
                  <a:srgbClr val="333300"/>
                </a:solidFill>
                <a:latin typeface="Times New Roman" pitchFamily="18" charset="0"/>
                <a:ea typeface="楷体" pitchFamily="49" charset="-122"/>
                <a:sym typeface="Symbol"/>
              </a:rPr>
              <a:t>).</a:t>
            </a:r>
            <a:endParaRPr lang="en-US" altLang="zh-CN" sz="2400" b="1" dirty="0" smtClean="0">
              <a:solidFill>
                <a:srgbClr val="333300"/>
              </a:solidFill>
              <a:latin typeface="Times New Roman" pitchFamily="18" charset="0"/>
              <a:ea typeface="楷体" pitchFamily="49" charset="-122"/>
            </a:endParaRPr>
          </a:p>
        </p:txBody>
      </p:sp>
      <p:sp>
        <p:nvSpPr>
          <p:cNvPr id="26" name="TextBox 20"/>
          <p:cNvSpPr txBox="1">
            <a:spLocks noChangeArrowheads="1"/>
          </p:cNvSpPr>
          <p:nvPr/>
        </p:nvSpPr>
        <p:spPr bwMode="auto">
          <a:xfrm>
            <a:off x="717550" y="990600"/>
            <a:ext cx="2969083" cy="461665"/>
          </a:xfrm>
          <a:prstGeom prst="rect">
            <a:avLst/>
          </a:prstGeom>
          <a:noFill/>
          <a:ln w="9525">
            <a:noFill/>
            <a:miter lim="800000"/>
            <a:headEnd/>
            <a:tailEnd/>
          </a:ln>
        </p:spPr>
        <p:txBody>
          <a:bodyPr wrap="none">
            <a:spAutoFit/>
          </a:bodyPr>
          <a:lstStyle/>
          <a:p>
            <a:r>
              <a:rPr lang="zh-CN" altLang="en-US" sz="2400" b="1" dirty="0" smtClean="0">
                <a:solidFill>
                  <a:srgbClr val="333300"/>
                </a:solidFill>
                <a:latin typeface="Times New Roman" pitchFamily="18" charset="0"/>
                <a:ea typeface="楷体" pitchFamily="49" charset="-122"/>
              </a:rPr>
              <a:t>误差：</a:t>
            </a:r>
            <a:r>
              <a:rPr lang="zh-CN" altLang="en-US" sz="2400" b="1" dirty="0" smtClean="0">
                <a:solidFill>
                  <a:srgbClr val="FF0000"/>
                </a:solidFill>
                <a:latin typeface="Times New Roman" pitchFamily="18" charset="0"/>
                <a:ea typeface="楷体" pitchFamily="49" charset="-122"/>
              </a:rPr>
              <a:t>中心极限定理</a:t>
            </a:r>
            <a:endParaRPr lang="zh-CN" altLang="en-US" sz="2400" b="1" dirty="0">
              <a:solidFill>
                <a:srgbClr val="FF0000"/>
              </a:solidFill>
              <a:latin typeface="Times New Roman" pitchFamily="18" charset="0"/>
              <a:ea typeface="楷体" pitchFamily="49" charset="-122"/>
            </a:endParaRPr>
          </a:p>
        </p:txBody>
      </p:sp>
      <p:graphicFrame>
        <p:nvGraphicFramePr>
          <p:cNvPr id="149513" name="Object 9"/>
          <p:cNvGraphicFramePr>
            <a:graphicFrameLocks noChangeAspect="1"/>
          </p:cNvGraphicFramePr>
          <p:nvPr/>
        </p:nvGraphicFramePr>
        <p:xfrm>
          <a:off x="1828800" y="2895600"/>
          <a:ext cx="4928819" cy="685800"/>
        </p:xfrm>
        <a:graphic>
          <a:graphicData uri="http://schemas.openxmlformats.org/presentationml/2006/ole">
            <p:oleObj spid="_x0000_s187396" name="Equation" r:id="rId4" imgW="2286000" imgH="317160" progId="Equation.DSMT4">
              <p:embed/>
            </p:oleObj>
          </a:graphicData>
        </a:graphic>
      </p:graphicFrame>
      <p:graphicFrame>
        <p:nvGraphicFramePr>
          <p:cNvPr id="187397" name="Object 5"/>
          <p:cNvGraphicFramePr>
            <a:graphicFrameLocks noChangeAspect="1"/>
          </p:cNvGraphicFramePr>
          <p:nvPr/>
        </p:nvGraphicFramePr>
        <p:xfrm>
          <a:off x="927100" y="4343400"/>
          <a:ext cx="7037388" cy="987425"/>
        </p:xfrm>
        <a:graphic>
          <a:graphicData uri="http://schemas.openxmlformats.org/presentationml/2006/ole">
            <p:oleObj spid="_x0000_s187397" name="Equation" r:id="rId5" imgW="3263760" imgH="457200" progId="Equation.DSMT4">
              <p:embed/>
            </p:oleObj>
          </a:graphicData>
        </a:graphic>
      </p:graphicFrame>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7398" name="Object 6"/>
          <p:cNvGraphicFramePr>
            <a:graphicFrameLocks noChangeAspect="1"/>
          </p:cNvGraphicFramePr>
          <p:nvPr/>
        </p:nvGraphicFramePr>
        <p:xfrm>
          <a:off x="2514600" y="1371600"/>
          <a:ext cx="1562100" cy="1171575"/>
        </p:xfrm>
        <a:graphic>
          <a:graphicData uri="http://schemas.openxmlformats.org/presentationml/2006/ole">
            <p:oleObj spid="_x0000_s188420" name="Equation" r:id="rId3" imgW="558720" imgH="419040" progId="Equation.DSMT4">
              <p:embed/>
            </p:oleObj>
          </a:graphicData>
        </a:graphic>
      </p:graphicFrame>
      <p:sp>
        <p:nvSpPr>
          <p:cNvPr id="4" name="灯片编号占位符 3"/>
          <p:cNvSpPr>
            <a:spLocks noGrp="1"/>
          </p:cNvSpPr>
          <p:nvPr>
            <p:ph type="sldNum" sz="quarter" idx="12"/>
          </p:nvPr>
        </p:nvSpPr>
        <p:spPr/>
        <p:txBody>
          <a:bodyPr/>
          <a:lstStyle/>
          <a:p>
            <a:pPr>
              <a:defRPr/>
            </a:pPr>
            <a:fld id="{5506D0C2-84FD-4985-B9C3-B996AEBDBD26}" type="slidenum">
              <a:rPr lang="zh-CN" altLang="zh-CN" smtClean="0"/>
              <a:pPr>
                <a:defRPr/>
              </a:pPr>
              <a:t>19</a:t>
            </a:fld>
            <a:endParaRPr lang="zh-CN" altLang="zh-CN" dirty="0"/>
          </a:p>
        </p:txBody>
      </p:sp>
      <p:sp>
        <p:nvSpPr>
          <p:cNvPr id="6149" name="Line 5"/>
          <p:cNvSpPr>
            <a:spLocks noChangeShapeType="1"/>
          </p:cNvSpPr>
          <p:nvPr/>
        </p:nvSpPr>
        <p:spPr bwMode="auto">
          <a:xfrm>
            <a:off x="0" y="762000"/>
            <a:ext cx="7916863" cy="0"/>
          </a:xfrm>
          <a:prstGeom prst="line">
            <a:avLst/>
          </a:prstGeom>
          <a:noFill/>
          <a:ln w="12700">
            <a:solidFill>
              <a:srgbClr val="FF9900"/>
            </a:solidFill>
            <a:miter lim="800000"/>
            <a:headEnd/>
            <a:tailEnd/>
          </a:ln>
          <a:effectLst>
            <a:prstShdw prst="shdw17" dist="17961" dir="2700000">
              <a:srgbClr val="995C00"/>
            </a:prstShdw>
          </a:effectLst>
        </p:spPr>
        <p:txBody>
          <a:bodyPr lIns="90000" tIns="46800" rIns="90000" bIns="46800"/>
          <a:lstStyle/>
          <a:p>
            <a:endParaRPr lang="zh-CN" altLang="en-US"/>
          </a:p>
        </p:txBody>
      </p:sp>
      <p:sp>
        <p:nvSpPr>
          <p:cNvPr id="22" name="矩形 10"/>
          <p:cNvSpPr>
            <a:spLocks noChangeArrowheads="1"/>
          </p:cNvSpPr>
          <p:nvPr/>
        </p:nvSpPr>
        <p:spPr bwMode="auto">
          <a:xfrm>
            <a:off x="228600" y="228600"/>
            <a:ext cx="6253635" cy="523220"/>
          </a:xfrm>
          <a:prstGeom prst="rect">
            <a:avLst/>
          </a:prstGeom>
          <a:noFill/>
          <a:ln w="9525">
            <a:noFill/>
            <a:miter lim="800000"/>
            <a:headEnd/>
            <a:tailEnd/>
          </a:ln>
        </p:spPr>
        <p:txBody>
          <a:bodyPr wrap="none">
            <a:spAutoFit/>
          </a:bodyPr>
          <a:lstStyle/>
          <a:p>
            <a:r>
              <a:rPr lang="en-US" altLang="zh-CN" sz="2800" b="1" dirty="0">
                <a:solidFill>
                  <a:srgbClr val="333300"/>
                </a:solidFill>
                <a:latin typeface="Times New Roman" pitchFamily="18" charset="0"/>
                <a:ea typeface="楷体" pitchFamily="49" charset="-122"/>
              </a:rPr>
              <a:t>2.1 </a:t>
            </a:r>
            <a:r>
              <a:rPr lang="zh-CN" altLang="en-US" sz="2800" b="1" dirty="0">
                <a:solidFill>
                  <a:srgbClr val="333300"/>
                </a:solidFill>
                <a:latin typeface="Times New Roman" pitchFamily="18" charset="0"/>
                <a:ea typeface="楷体" pitchFamily="49" charset="-122"/>
              </a:rPr>
              <a:t>蒙特卡洛方</a:t>
            </a:r>
            <a:r>
              <a:rPr lang="zh-CN" altLang="en-US" sz="2800" b="1" dirty="0" smtClean="0">
                <a:solidFill>
                  <a:srgbClr val="333300"/>
                </a:solidFill>
                <a:latin typeface="Times New Roman" pitchFamily="18" charset="0"/>
                <a:ea typeface="楷体" pitchFamily="49" charset="-122"/>
              </a:rPr>
              <a:t>法概述</a:t>
            </a:r>
            <a:r>
              <a:rPr lang="en-US" altLang="zh-CN" sz="2800" b="1" dirty="0" smtClean="0">
                <a:solidFill>
                  <a:srgbClr val="333300"/>
                </a:solidFill>
                <a:latin typeface="Times New Roman" pitchFamily="18" charset="0"/>
                <a:ea typeface="楷体" pitchFamily="49" charset="-122"/>
              </a:rPr>
              <a:t>----</a:t>
            </a:r>
            <a:r>
              <a:rPr lang="zh-CN" altLang="en-US" sz="2800" b="1" dirty="0" smtClean="0">
                <a:solidFill>
                  <a:srgbClr val="FF0000"/>
                </a:solidFill>
                <a:latin typeface="Times New Roman" pitchFamily="18" charset="0"/>
                <a:ea typeface="楷体" pitchFamily="49" charset="-122"/>
              </a:rPr>
              <a:t>收敛性和误差</a:t>
            </a:r>
            <a:endParaRPr lang="zh-CN" altLang="en-US" sz="2800" dirty="0">
              <a:solidFill>
                <a:srgbClr val="FF0000"/>
              </a:solidFill>
            </a:endParaRPr>
          </a:p>
        </p:txBody>
      </p:sp>
      <p:sp>
        <p:nvSpPr>
          <p:cNvPr id="23" name="TextBox 20"/>
          <p:cNvSpPr txBox="1">
            <a:spLocks noChangeArrowheads="1"/>
          </p:cNvSpPr>
          <p:nvPr/>
        </p:nvSpPr>
        <p:spPr bwMode="auto">
          <a:xfrm>
            <a:off x="762000" y="2590800"/>
            <a:ext cx="7283450" cy="3046988"/>
          </a:xfrm>
          <a:prstGeom prst="rect">
            <a:avLst/>
          </a:prstGeom>
          <a:noFill/>
          <a:ln w="9525">
            <a:noFill/>
            <a:miter lim="800000"/>
            <a:headEnd/>
            <a:tailEnd/>
          </a:ln>
        </p:spPr>
        <p:txBody>
          <a:bodyPr wrap="square">
            <a:spAutoFit/>
          </a:bodyPr>
          <a:lstStyle/>
          <a:p>
            <a:pPr algn="just"/>
            <a:r>
              <a:rPr lang="zh-CN" altLang="en-US" sz="2400" b="1" dirty="0" smtClean="0">
                <a:solidFill>
                  <a:srgbClr val="333300"/>
                </a:solidFill>
                <a:latin typeface="Times New Roman" pitchFamily="18" charset="0"/>
                <a:ea typeface="楷体" pitchFamily="49" charset="-122"/>
              </a:rPr>
              <a:t>与显著水平</a:t>
            </a:r>
            <a:r>
              <a:rPr lang="zh-CN" altLang="en-US" sz="2400" b="1" dirty="0" smtClean="0">
                <a:solidFill>
                  <a:srgbClr val="333300"/>
                </a:solidFill>
                <a:latin typeface="Times New Roman" pitchFamily="18" charset="0"/>
                <a:ea typeface="楷体" pitchFamily="49" charset="-122"/>
                <a:sym typeface="Symbol"/>
              </a:rPr>
              <a:t>是一一对应的，可以通过标准正态分布表查询。</a:t>
            </a:r>
            <a:r>
              <a:rPr lang="zh-CN" altLang="en-US" sz="2400" b="1" dirty="0" smtClean="0">
                <a:solidFill>
                  <a:srgbClr val="333300"/>
                </a:solidFill>
                <a:latin typeface="Times New Roman" pitchFamily="18" charset="0"/>
                <a:ea typeface="楷体" pitchFamily="49" charset="-122"/>
              </a:rPr>
              <a:t>几个常用的</a:t>
            </a:r>
            <a:r>
              <a:rPr lang="zh-CN" altLang="en-US" sz="2400" b="1" dirty="0" smtClean="0">
                <a:solidFill>
                  <a:srgbClr val="333300"/>
                </a:solidFill>
                <a:latin typeface="Times New Roman" pitchFamily="18" charset="0"/>
                <a:ea typeface="楷体" pitchFamily="49" charset="-122"/>
                <a:sym typeface="Symbol"/>
              </a:rPr>
              <a:t>和</a:t>
            </a:r>
            <a:r>
              <a:rPr lang="zh-CN" altLang="en-US" sz="2400" b="1" baseline="-25000" dirty="0" smtClean="0">
                <a:solidFill>
                  <a:srgbClr val="333300"/>
                </a:solidFill>
                <a:latin typeface="Times New Roman" pitchFamily="18" charset="0"/>
                <a:ea typeface="楷体" pitchFamily="49" charset="-122"/>
                <a:sym typeface="Symbol"/>
              </a:rPr>
              <a:t></a:t>
            </a:r>
            <a:r>
              <a:rPr lang="zh-CN" altLang="en-US" sz="2400" b="1" dirty="0" smtClean="0">
                <a:solidFill>
                  <a:srgbClr val="333300"/>
                </a:solidFill>
                <a:latin typeface="Times New Roman" pitchFamily="18" charset="0"/>
                <a:ea typeface="楷体" pitchFamily="49" charset="-122"/>
                <a:sym typeface="Symbol"/>
              </a:rPr>
              <a:t>的数值：</a:t>
            </a:r>
            <a:endParaRPr lang="en-US" altLang="zh-CN" sz="2400" b="1" dirty="0" smtClean="0">
              <a:solidFill>
                <a:srgbClr val="333300"/>
              </a:solidFill>
              <a:latin typeface="Times New Roman" pitchFamily="18" charset="0"/>
              <a:ea typeface="楷体" pitchFamily="49" charset="-122"/>
              <a:sym typeface="Symbol"/>
            </a:endParaRPr>
          </a:p>
          <a:p>
            <a:pPr algn="just"/>
            <a:endParaRPr lang="en-US" altLang="zh-CN" sz="2400" b="1" dirty="0" smtClean="0">
              <a:solidFill>
                <a:srgbClr val="333300"/>
              </a:solidFill>
              <a:latin typeface="Times New Roman" pitchFamily="18" charset="0"/>
              <a:ea typeface="楷体" pitchFamily="49" charset="-122"/>
              <a:sym typeface="Symbol"/>
            </a:endParaRPr>
          </a:p>
          <a:p>
            <a:pPr algn="just"/>
            <a:endParaRPr lang="en-US" altLang="zh-CN" sz="2400" b="1" dirty="0" smtClean="0">
              <a:solidFill>
                <a:srgbClr val="333300"/>
              </a:solidFill>
              <a:latin typeface="Times New Roman" pitchFamily="18" charset="0"/>
              <a:ea typeface="楷体" pitchFamily="49" charset="-122"/>
              <a:sym typeface="Symbol"/>
            </a:endParaRPr>
          </a:p>
          <a:p>
            <a:pPr algn="just"/>
            <a:r>
              <a:rPr lang="zh-CN" altLang="en-US" sz="2400" b="1" dirty="0" smtClean="0">
                <a:solidFill>
                  <a:srgbClr val="333300"/>
                </a:solidFill>
                <a:latin typeface="Times New Roman" pitchFamily="18" charset="0"/>
                <a:ea typeface="楷体" pitchFamily="49" charset="-122"/>
                <a:sym typeface="Symbol"/>
              </a:rPr>
              <a:t>说明：</a:t>
            </a:r>
            <a:endParaRPr lang="en-US" altLang="zh-CN" sz="2400" b="1" dirty="0" smtClean="0">
              <a:solidFill>
                <a:srgbClr val="333300"/>
              </a:solidFill>
              <a:latin typeface="Times New Roman" pitchFamily="18" charset="0"/>
              <a:ea typeface="楷体" pitchFamily="49" charset="-122"/>
              <a:sym typeface="Symbol"/>
            </a:endParaRPr>
          </a:p>
          <a:p>
            <a:pPr algn="just"/>
            <a:r>
              <a:rPr lang="en-US" altLang="zh-CN" sz="2400" b="1" dirty="0" smtClean="0">
                <a:solidFill>
                  <a:srgbClr val="333300"/>
                </a:solidFill>
                <a:latin typeface="Times New Roman" pitchFamily="18" charset="0"/>
                <a:ea typeface="楷体" pitchFamily="49" charset="-122"/>
                <a:sym typeface="Symbol"/>
              </a:rPr>
              <a:t>(1)MC</a:t>
            </a:r>
            <a:r>
              <a:rPr lang="zh-CN" altLang="en-US" sz="2400" b="1" dirty="0" smtClean="0">
                <a:solidFill>
                  <a:srgbClr val="333300"/>
                </a:solidFill>
                <a:latin typeface="Times New Roman" pitchFamily="18" charset="0"/>
                <a:ea typeface="楷体" pitchFamily="49" charset="-122"/>
                <a:sym typeface="Symbol"/>
              </a:rPr>
              <a:t>方法中的误差是概率误差，与其它方法有区别。</a:t>
            </a:r>
            <a:endParaRPr lang="en-US" altLang="zh-CN" sz="2400" b="1" dirty="0" smtClean="0">
              <a:solidFill>
                <a:srgbClr val="333300"/>
              </a:solidFill>
              <a:latin typeface="Times New Roman" pitchFamily="18" charset="0"/>
              <a:ea typeface="楷体" pitchFamily="49" charset="-122"/>
              <a:sym typeface="Symbol"/>
            </a:endParaRPr>
          </a:p>
          <a:p>
            <a:pPr algn="just"/>
            <a:r>
              <a:rPr lang="en-US" altLang="zh-CN" sz="2400" b="1" dirty="0" smtClean="0">
                <a:solidFill>
                  <a:srgbClr val="333300"/>
                </a:solidFill>
                <a:latin typeface="Times New Roman" pitchFamily="18" charset="0"/>
                <a:ea typeface="楷体" pitchFamily="49" charset="-122"/>
              </a:rPr>
              <a:t>(2)</a:t>
            </a:r>
            <a:r>
              <a:rPr lang="zh-CN" altLang="en-US" sz="2400" b="1" dirty="0" smtClean="0">
                <a:solidFill>
                  <a:srgbClr val="333300"/>
                </a:solidFill>
                <a:latin typeface="Times New Roman" pitchFamily="18" charset="0"/>
                <a:ea typeface="楷体" pitchFamily="49" charset="-122"/>
              </a:rPr>
              <a:t>误差中的方差是未知的，必须使用期估计值来代替，在计算所求量的同事，可计算出估计值。</a:t>
            </a:r>
            <a:endParaRPr lang="en-US" altLang="zh-CN" sz="2400" b="1" dirty="0" smtClean="0">
              <a:solidFill>
                <a:srgbClr val="333300"/>
              </a:solidFill>
              <a:latin typeface="Times New Roman" pitchFamily="18" charset="0"/>
              <a:ea typeface="楷体" pitchFamily="49" charset="-122"/>
            </a:endParaRPr>
          </a:p>
        </p:txBody>
      </p:sp>
      <p:sp>
        <p:nvSpPr>
          <p:cNvPr id="26" name="TextBox 20"/>
          <p:cNvSpPr txBox="1">
            <a:spLocks noChangeArrowheads="1"/>
          </p:cNvSpPr>
          <p:nvPr/>
        </p:nvSpPr>
        <p:spPr bwMode="auto">
          <a:xfrm>
            <a:off x="717550" y="990600"/>
            <a:ext cx="2040943" cy="461665"/>
          </a:xfrm>
          <a:prstGeom prst="rect">
            <a:avLst/>
          </a:prstGeom>
          <a:noFill/>
          <a:ln w="9525">
            <a:noFill/>
            <a:miter lim="800000"/>
            <a:headEnd/>
            <a:tailEnd/>
          </a:ln>
        </p:spPr>
        <p:txBody>
          <a:bodyPr wrap="none">
            <a:spAutoFit/>
          </a:bodyPr>
          <a:lstStyle/>
          <a:p>
            <a:r>
              <a:rPr lang="zh-CN" altLang="en-US" sz="2400" b="1" dirty="0" smtClean="0">
                <a:solidFill>
                  <a:srgbClr val="333300"/>
                </a:solidFill>
                <a:latin typeface="Times New Roman" pitchFamily="18" charset="0"/>
                <a:ea typeface="楷体" pitchFamily="49" charset="-122"/>
              </a:rPr>
              <a:t>误差的定义：</a:t>
            </a:r>
            <a:endParaRPr lang="zh-CN" altLang="en-US" sz="2400" b="1" dirty="0">
              <a:solidFill>
                <a:srgbClr val="333300"/>
              </a:solidFill>
              <a:latin typeface="Times New Roman" pitchFamily="18" charset="0"/>
              <a:ea typeface="楷体" pitchFamily="49" charset="-122"/>
            </a:endParaRPr>
          </a:p>
        </p:txBody>
      </p:sp>
      <p:graphicFrame>
        <p:nvGraphicFramePr>
          <p:cNvPr id="10" name="表格 9"/>
          <p:cNvGraphicFramePr>
            <a:graphicFrameLocks noGrp="1"/>
          </p:cNvGraphicFramePr>
          <p:nvPr/>
        </p:nvGraphicFramePr>
        <p:xfrm>
          <a:off x="2895600" y="3429000"/>
          <a:ext cx="3724275" cy="914400"/>
        </p:xfrm>
        <a:graphic>
          <a:graphicData uri="http://schemas.openxmlformats.org/drawingml/2006/table">
            <a:tbl>
              <a:tblPr firstRow="1" bandRow="1">
                <a:tableStyleId>{93296810-A885-4BE3-A3E7-6D5BEEA58F35}</a:tableStyleId>
              </a:tblPr>
              <a:tblGrid>
                <a:gridCol w="554355"/>
                <a:gridCol w="1097280"/>
                <a:gridCol w="792480"/>
                <a:gridCol w="1280160"/>
              </a:tblGrid>
              <a:tr h="370840">
                <a:tc>
                  <a:txBody>
                    <a:bodyPr/>
                    <a:lstStyle/>
                    <a:p>
                      <a:pPr algn="ctr"/>
                      <a:r>
                        <a:rPr lang="zh-CN" altLang="en-US" sz="2400" b="1" dirty="0" smtClean="0">
                          <a:solidFill>
                            <a:srgbClr val="333300"/>
                          </a:solidFill>
                          <a:latin typeface="Times New Roman" pitchFamily="18" charset="0"/>
                          <a:ea typeface="楷体" pitchFamily="49" charset="-122"/>
                          <a:sym typeface="Symbol"/>
                        </a:rPr>
                        <a:t></a:t>
                      </a:r>
                      <a:endParaRPr lang="zh-CN" altLang="en-US" sz="2400" b="1" kern="1200" dirty="0" smtClean="0">
                        <a:solidFill>
                          <a:srgbClr val="333300"/>
                        </a:solidFill>
                        <a:latin typeface="Times New Roman" pitchFamily="18" charset="0"/>
                        <a:ea typeface="楷体" pitchFamily="49" charset="-122"/>
                        <a:cs typeface="+mn-cs"/>
                        <a:sym typeface="Symbol"/>
                      </a:endParaRPr>
                    </a:p>
                  </a:txBody>
                  <a:tcPr/>
                </a:tc>
                <a:tc>
                  <a:txBody>
                    <a:bodyPr/>
                    <a:lstStyle/>
                    <a:p>
                      <a:pPr algn="ctr"/>
                      <a:r>
                        <a:rPr lang="en-US" altLang="zh-CN" sz="2400" b="1" kern="1200" dirty="0" smtClean="0">
                          <a:solidFill>
                            <a:srgbClr val="333300"/>
                          </a:solidFill>
                          <a:latin typeface="Times New Roman" pitchFamily="18" charset="0"/>
                          <a:ea typeface="楷体" pitchFamily="49" charset="-122"/>
                          <a:cs typeface="+mn-cs"/>
                          <a:sym typeface="Symbol"/>
                        </a:rPr>
                        <a:t>0.5</a:t>
                      </a:r>
                      <a:endParaRPr lang="zh-CN" altLang="en-US" sz="2400" b="1" kern="1200" dirty="0" smtClean="0">
                        <a:solidFill>
                          <a:srgbClr val="333300"/>
                        </a:solidFill>
                        <a:latin typeface="Times New Roman" pitchFamily="18" charset="0"/>
                        <a:ea typeface="楷体" pitchFamily="49" charset="-122"/>
                        <a:cs typeface="+mn-cs"/>
                        <a:sym typeface="Symbol"/>
                      </a:endParaRPr>
                    </a:p>
                  </a:txBody>
                  <a:tcPr/>
                </a:tc>
                <a:tc>
                  <a:txBody>
                    <a:bodyPr/>
                    <a:lstStyle/>
                    <a:p>
                      <a:pPr algn="ctr"/>
                      <a:r>
                        <a:rPr lang="en-US" altLang="zh-CN" sz="2400" b="1" kern="1200" dirty="0" smtClean="0">
                          <a:solidFill>
                            <a:srgbClr val="333300"/>
                          </a:solidFill>
                          <a:latin typeface="Times New Roman" pitchFamily="18" charset="0"/>
                          <a:ea typeface="楷体" pitchFamily="49" charset="-122"/>
                          <a:cs typeface="+mn-cs"/>
                          <a:sym typeface="Symbol"/>
                        </a:rPr>
                        <a:t>0.05</a:t>
                      </a:r>
                      <a:endParaRPr lang="zh-CN" altLang="en-US" sz="2400" b="1" kern="1200" dirty="0" smtClean="0">
                        <a:solidFill>
                          <a:srgbClr val="333300"/>
                        </a:solidFill>
                        <a:latin typeface="Times New Roman" pitchFamily="18" charset="0"/>
                        <a:ea typeface="楷体" pitchFamily="49" charset="-122"/>
                        <a:cs typeface="+mn-cs"/>
                        <a:sym typeface="Symbol"/>
                      </a:endParaRPr>
                    </a:p>
                  </a:txBody>
                  <a:tcPr/>
                </a:tc>
                <a:tc>
                  <a:txBody>
                    <a:bodyPr/>
                    <a:lstStyle/>
                    <a:p>
                      <a:pPr algn="ctr"/>
                      <a:r>
                        <a:rPr lang="en-US" altLang="zh-CN" sz="2400" b="1" kern="1200" dirty="0" smtClean="0">
                          <a:solidFill>
                            <a:srgbClr val="333300"/>
                          </a:solidFill>
                          <a:latin typeface="Times New Roman" pitchFamily="18" charset="0"/>
                          <a:ea typeface="楷体" pitchFamily="49" charset="-122"/>
                          <a:cs typeface="+mn-cs"/>
                          <a:sym typeface="Symbol"/>
                        </a:rPr>
                        <a:t>0.005</a:t>
                      </a:r>
                      <a:endParaRPr lang="zh-CN" altLang="en-US" sz="2400" b="1" kern="1200" dirty="0" smtClean="0">
                        <a:solidFill>
                          <a:srgbClr val="333300"/>
                        </a:solidFill>
                        <a:latin typeface="Times New Roman" pitchFamily="18" charset="0"/>
                        <a:ea typeface="楷体" pitchFamily="49" charset="-122"/>
                        <a:cs typeface="+mn-cs"/>
                        <a:sym typeface="Symbol"/>
                      </a:endParaRPr>
                    </a:p>
                  </a:txBody>
                  <a:tcPr/>
                </a:tc>
              </a:tr>
              <a:tr h="370840">
                <a:tc>
                  <a:txBody>
                    <a:bodyPr/>
                    <a:lstStyle/>
                    <a:p>
                      <a:pPr algn="ctr"/>
                      <a:r>
                        <a:rPr lang="zh-CN" altLang="en-US" sz="2400" b="1" dirty="0" smtClean="0">
                          <a:solidFill>
                            <a:srgbClr val="333300"/>
                          </a:solidFill>
                          <a:latin typeface="Times New Roman" pitchFamily="18" charset="0"/>
                          <a:ea typeface="楷体" pitchFamily="49" charset="-122"/>
                          <a:sym typeface="Symbol"/>
                        </a:rPr>
                        <a:t></a:t>
                      </a:r>
                      <a:r>
                        <a:rPr lang="zh-CN" altLang="en-US" sz="2400" b="1" baseline="-25000" dirty="0" smtClean="0">
                          <a:solidFill>
                            <a:srgbClr val="333300"/>
                          </a:solidFill>
                          <a:latin typeface="Times New Roman" pitchFamily="18" charset="0"/>
                          <a:ea typeface="楷体" pitchFamily="49" charset="-122"/>
                          <a:sym typeface="Symbol"/>
                        </a:rPr>
                        <a:t></a:t>
                      </a:r>
                      <a:endParaRPr lang="zh-CN" altLang="en-US" sz="2400" b="1" kern="1200" dirty="0" smtClean="0">
                        <a:solidFill>
                          <a:srgbClr val="333300"/>
                        </a:solidFill>
                        <a:latin typeface="Times New Roman" pitchFamily="18" charset="0"/>
                        <a:ea typeface="楷体" pitchFamily="49" charset="-122"/>
                        <a:cs typeface="+mn-cs"/>
                        <a:sym typeface="Symbol"/>
                      </a:endParaRPr>
                    </a:p>
                  </a:txBody>
                  <a:tcPr/>
                </a:tc>
                <a:tc>
                  <a:txBody>
                    <a:bodyPr/>
                    <a:lstStyle/>
                    <a:p>
                      <a:pPr algn="ctr"/>
                      <a:r>
                        <a:rPr lang="en-US" altLang="zh-CN" sz="2400" b="1" kern="1200" dirty="0" smtClean="0">
                          <a:solidFill>
                            <a:srgbClr val="333300"/>
                          </a:solidFill>
                          <a:latin typeface="Times New Roman" pitchFamily="18" charset="0"/>
                          <a:ea typeface="楷体" pitchFamily="49" charset="-122"/>
                          <a:cs typeface="+mn-cs"/>
                          <a:sym typeface="Symbol"/>
                        </a:rPr>
                        <a:t>0.6745</a:t>
                      </a:r>
                      <a:endParaRPr lang="zh-CN" altLang="en-US" sz="2400" b="1" kern="1200" dirty="0" smtClean="0">
                        <a:solidFill>
                          <a:srgbClr val="333300"/>
                        </a:solidFill>
                        <a:latin typeface="Times New Roman" pitchFamily="18" charset="0"/>
                        <a:ea typeface="楷体" pitchFamily="49" charset="-122"/>
                        <a:cs typeface="+mn-cs"/>
                        <a:sym typeface="Symbol"/>
                      </a:endParaRPr>
                    </a:p>
                  </a:txBody>
                  <a:tcPr/>
                </a:tc>
                <a:tc>
                  <a:txBody>
                    <a:bodyPr/>
                    <a:lstStyle/>
                    <a:p>
                      <a:pPr algn="ctr"/>
                      <a:r>
                        <a:rPr lang="en-US" altLang="zh-CN" sz="2400" b="1" kern="1200" dirty="0" smtClean="0">
                          <a:solidFill>
                            <a:srgbClr val="333300"/>
                          </a:solidFill>
                          <a:latin typeface="Times New Roman" pitchFamily="18" charset="0"/>
                          <a:ea typeface="楷体" pitchFamily="49" charset="-122"/>
                          <a:cs typeface="+mn-cs"/>
                          <a:sym typeface="Symbol"/>
                        </a:rPr>
                        <a:t>1.96</a:t>
                      </a:r>
                      <a:endParaRPr lang="zh-CN" altLang="en-US" sz="2400" b="1" kern="1200" dirty="0" smtClean="0">
                        <a:solidFill>
                          <a:srgbClr val="333300"/>
                        </a:solidFill>
                        <a:latin typeface="Times New Roman" pitchFamily="18" charset="0"/>
                        <a:ea typeface="楷体" pitchFamily="49" charset="-122"/>
                        <a:cs typeface="+mn-cs"/>
                        <a:sym typeface="Symbol"/>
                      </a:endParaRPr>
                    </a:p>
                  </a:txBody>
                  <a:tcPr/>
                </a:tc>
                <a:tc>
                  <a:txBody>
                    <a:bodyPr/>
                    <a:lstStyle/>
                    <a:p>
                      <a:pPr algn="ctr"/>
                      <a:r>
                        <a:rPr lang="en-US" altLang="zh-CN" sz="2400" b="1" kern="1200" dirty="0" smtClean="0">
                          <a:solidFill>
                            <a:srgbClr val="333300"/>
                          </a:solidFill>
                          <a:latin typeface="Times New Roman" pitchFamily="18" charset="0"/>
                          <a:ea typeface="楷体" pitchFamily="49" charset="-122"/>
                          <a:cs typeface="+mn-cs"/>
                          <a:sym typeface="Symbol"/>
                        </a:rPr>
                        <a:t>3</a:t>
                      </a:r>
                      <a:endParaRPr lang="zh-CN" altLang="en-US" sz="2400" b="1" kern="1200" dirty="0" smtClean="0">
                        <a:solidFill>
                          <a:srgbClr val="333300"/>
                        </a:solidFill>
                        <a:latin typeface="Times New Roman" pitchFamily="18" charset="0"/>
                        <a:ea typeface="楷体" pitchFamily="49" charset="-122"/>
                        <a:cs typeface="+mn-cs"/>
                        <a:sym typeface="Symbol"/>
                      </a:endParaRPr>
                    </a:p>
                  </a:txBody>
                  <a:tcPr/>
                </a:tc>
              </a:tr>
            </a:tbl>
          </a:graphicData>
        </a:graphic>
      </p:graphicFrame>
      <p:graphicFrame>
        <p:nvGraphicFramePr>
          <p:cNvPr id="188421" name="Object 5"/>
          <p:cNvGraphicFramePr>
            <a:graphicFrameLocks noChangeAspect="1"/>
          </p:cNvGraphicFramePr>
          <p:nvPr/>
        </p:nvGraphicFramePr>
        <p:xfrm>
          <a:off x="1905000" y="5545226"/>
          <a:ext cx="4627563" cy="1312774"/>
        </p:xfrm>
        <a:graphic>
          <a:graphicData uri="http://schemas.openxmlformats.org/presentationml/2006/ole">
            <p:oleObj spid="_x0000_s188421" name="Equation" r:id="rId4" imgW="1879560" imgH="533160" progId="Equation.DSMT4">
              <p:embed/>
            </p:oleObj>
          </a:graphicData>
        </a:graphic>
      </p:graphicFrame>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FFA61363-E479-4B04-9933-E14742D2B28B}" type="slidenum">
              <a:rPr lang="zh-CN" altLang="zh-CN" smtClean="0"/>
              <a:pPr>
                <a:defRPr/>
              </a:pPr>
              <a:t>2</a:t>
            </a:fld>
            <a:endParaRPr lang="zh-CN" altLang="zh-CN" dirty="0"/>
          </a:p>
        </p:txBody>
      </p:sp>
      <p:sp>
        <p:nvSpPr>
          <p:cNvPr id="36867" name="Line 5"/>
          <p:cNvSpPr>
            <a:spLocks noChangeShapeType="1"/>
          </p:cNvSpPr>
          <p:nvPr/>
        </p:nvSpPr>
        <p:spPr bwMode="auto">
          <a:xfrm>
            <a:off x="0" y="1371600"/>
            <a:ext cx="7916863" cy="0"/>
          </a:xfrm>
          <a:prstGeom prst="line">
            <a:avLst/>
          </a:prstGeom>
          <a:noFill/>
          <a:ln w="12700">
            <a:solidFill>
              <a:srgbClr val="FF9900"/>
            </a:solidFill>
            <a:miter lim="800000"/>
            <a:headEnd/>
            <a:tailEnd/>
          </a:ln>
          <a:effectLst>
            <a:prstShdw prst="shdw17" dist="17961" dir="2700000">
              <a:srgbClr val="995C00"/>
            </a:prstShdw>
          </a:effectLst>
        </p:spPr>
        <p:txBody>
          <a:bodyPr lIns="90000" tIns="46800" rIns="90000" bIns="46800"/>
          <a:lstStyle/>
          <a:p>
            <a:endParaRPr lang="zh-CN" altLang="en-US"/>
          </a:p>
        </p:txBody>
      </p:sp>
      <p:sp>
        <p:nvSpPr>
          <p:cNvPr id="36868" name="矩形 5"/>
          <p:cNvSpPr>
            <a:spLocks noChangeArrowheads="1"/>
          </p:cNvSpPr>
          <p:nvPr/>
        </p:nvSpPr>
        <p:spPr bwMode="auto">
          <a:xfrm>
            <a:off x="2209800" y="762000"/>
            <a:ext cx="4468813" cy="646113"/>
          </a:xfrm>
          <a:prstGeom prst="rect">
            <a:avLst/>
          </a:prstGeom>
          <a:noFill/>
          <a:ln w="9525">
            <a:noFill/>
            <a:miter lim="800000"/>
            <a:headEnd/>
            <a:tailEnd/>
          </a:ln>
        </p:spPr>
        <p:txBody>
          <a:bodyPr wrap="none">
            <a:spAutoFit/>
          </a:bodyPr>
          <a:lstStyle/>
          <a:p>
            <a:pPr algn="ctr"/>
            <a:r>
              <a:rPr lang="zh-CN" altLang="en-US" sz="3600" b="1">
                <a:solidFill>
                  <a:srgbClr val="333300"/>
                </a:solidFill>
                <a:latin typeface="Times New Roman" pitchFamily="18" charset="0"/>
                <a:ea typeface="楷体" pitchFamily="49" charset="-122"/>
              </a:rPr>
              <a:t>第二章 蒙特卡洛方法</a:t>
            </a:r>
            <a:endParaRPr lang="en-US" altLang="zh-CN" sz="3600" b="1">
              <a:solidFill>
                <a:srgbClr val="333300"/>
              </a:solidFill>
              <a:latin typeface="Times New Roman" pitchFamily="18" charset="0"/>
              <a:ea typeface="楷体" pitchFamily="49" charset="-122"/>
            </a:endParaRPr>
          </a:p>
        </p:txBody>
      </p:sp>
      <p:sp>
        <p:nvSpPr>
          <p:cNvPr id="36869" name="Text Box 8"/>
          <p:cNvSpPr txBox="1">
            <a:spLocks noChangeArrowheads="1"/>
          </p:cNvSpPr>
          <p:nvPr/>
        </p:nvSpPr>
        <p:spPr bwMode="auto">
          <a:xfrm>
            <a:off x="1828800" y="2146300"/>
            <a:ext cx="5181600" cy="2436437"/>
          </a:xfrm>
          <a:prstGeom prst="rect">
            <a:avLst/>
          </a:prstGeom>
          <a:noFill/>
          <a:ln w="63500">
            <a:noFill/>
            <a:miter lim="800000"/>
            <a:headEnd/>
            <a:tailEnd type="none" w="lg" len="lg"/>
          </a:ln>
        </p:spPr>
        <p:txBody>
          <a:bodyPr lIns="90000" tIns="46800" rIns="90000" bIns="46800">
            <a:spAutoFit/>
          </a:bodyPr>
          <a:lstStyle/>
          <a:p>
            <a:pPr>
              <a:lnSpc>
                <a:spcPct val="140000"/>
              </a:lnSpc>
              <a:buClr>
                <a:srgbClr val="FF3300"/>
              </a:buClr>
              <a:buFontTx/>
              <a:buBlip>
                <a:blip r:embed="rId2"/>
              </a:buBlip>
            </a:pPr>
            <a:r>
              <a:rPr lang="en-US" altLang="zh-CN" sz="2800" dirty="0">
                <a:solidFill>
                  <a:schemeClr val="bg2"/>
                </a:solidFill>
              </a:rPr>
              <a:t> </a:t>
            </a:r>
            <a:r>
              <a:rPr lang="en-US" altLang="zh-CN" sz="2800" b="1" dirty="0">
                <a:solidFill>
                  <a:srgbClr val="333300"/>
                </a:solidFill>
                <a:latin typeface="Times New Roman" pitchFamily="18" charset="0"/>
                <a:ea typeface="楷体" pitchFamily="49" charset="-122"/>
              </a:rPr>
              <a:t>2.1 </a:t>
            </a:r>
            <a:r>
              <a:rPr lang="zh-CN" altLang="en-US" sz="2800" b="1" dirty="0">
                <a:solidFill>
                  <a:srgbClr val="333300"/>
                </a:solidFill>
                <a:latin typeface="Times New Roman" pitchFamily="18" charset="0"/>
                <a:ea typeface="楷体" pitchFamily="49" charset="-122"/>
              </a:rPr>
              <a:t>蒙特卡洛方</a:t>
            </a:r>
            <a:r>
              <a:rPr lang="zh-CN" altLang="en-US" sz="2800" b="1" dirty="0" smtClean="0">
                <a:solidFill>
                  <a:srgbClr val="333300"/>
                </a:solidFill>
                <a:latin typeface="Times New Roman" pitchFamily="18" charset="0"/>
                <a:ea typeface="楷体" pitchFamily="49" charset="-122"/>
              </a:rPr>
              <a:t>法概述</a:t>
            </a:r>
            <a:endParaRPr lang="en-US" altLang="zh-CN" sz="2800" b="1" dirty="0">
              <a:solidFill>
                <a:srgbClr val="333300"/>
              </a:solidFill>
              <a:latin typeface="Times New Roman" pitchFamily="18" charset="0"/>
              <a:ea typeface="楷体" pitchFamily="49" charset="-122"/>
            </a:endParaRPr>
          </a:p>
          <a:p>
            <a:pPr>
              <a:lnSpc>
                <a:spcPct val="140000"/>
              </a:lnSpc>
              <a:buClr>
                <a:srgbClr val="FF3300"/>
              </a:buClr>
              <a:buFontTx/>
              <a:buBlip>
                <a:blip r:embed="rId2"/>
              </a:buBlip>
            </a:pPr>
            <a:r>
              <a:rPr lang="en-US" altLang="zh-CN" sz="2800" b="1" dirty="0">
                <a:solidFill>
                  <a:srgbClr val="333300"/>
                </a:solidFill>
                <a:latin typeface="Times New Roman" pitchFamily="18" charset="0"/>
                <a:ea typeface="楷体" pitchFamily="49" charset="-122"/>
              </a:rPr>
              <a:t> 2.2 </a:t>
            </a:r>
            <a:r>
              <a:rPr lang="zh-CN" altLang="en-US" sz="2800" b="1" dirty="0" smtClean="0">
                <a:solidFill>
                  <a:srgbClr val="333300"/>
                </a:solidFill>
                <a:latin typeface="Times New Roman" pitchFamily="18" charset="0"/>
                <a:ea typeface="楷体" pitchFamily="49" charset="-122"/>
              </a:rPr>
              <a:t>随机数与随机变量抽样</a:t>
            </a:r>
            <a:endParaRPr lang="en-US" altLang="zh-CN" sz="2800" b="1" dirty="0">
              <a:solidFill>
                <a:srgbClr val="333300"/>
              </a:solidFill>
              <a:latin typeface="Times New Roman" pitchFamily="18" charset="0"/>
              <a:ea typeface="楷体" pitchFamily="49" charset="-122"/>
            </a:endParaRPr>
          </a:p>
          <a:p>
            <a:pPr>
              <a:lnSpc>
                <a:spcPct val="140000"/>
              </a:lnSpc>
              <a:buClr>
                <a:srgbClr val="FF3300"/>
              </a:buClr>
              <a:buFontTx/>
              <a:buBlip>
                <a:blip r:embed="rId2"/>
              </a:buBlip>
            </a:pPr>
            <a:r>
              <a:rPr lang="en-US" altLang="zh-CN" sz="2800" b="1" dirty="0">
                <a:solidFill>
                  <a:srgbClr val="333300"/>
                </a:solidFill>
                <a:latin typeface="Times New Roman" pitchFamily="18" charset="0"/>
                <a:ea typeface="楷体" pitchFamily="49" charset="-122"/>
              </a:rPr>
              <a:t> 2.3 </a:t>
            </a:r>
            <a:r>
              <a:rPr lang="zh-CN" altLang="en-US" sz="2800" b="1" dirty="0">
                <a:solidFill>
                  <a:srgbClr val="333300"/>
                </a:solidFill>
                <a:latin typeface="Times New Roman" pitchFamily="18" charset="0"/>
                <a:ea typeface="楷体" pitchFamily="49" charset="-122"/>
              </a:rPr>
              <a:t>蒙特</a:t>
            </a:r>
            <a:r>
              <a:rPr lang="zh-CN" altLang="en-US" sz="2800" b="1" dirty="0" smtClean="0">
                <a:solidFill>
                  <a:srgbClr val="333300"/>
                </a:solidFill>
                <a:latin typeface="Times New Roman" pitchFamily="18" charset="0"/>
                <a:ea typeface="楷体" pitchFamily="49" charset="-122"/>
              </a:rPr>
              <a:t>卡洛方法应用</a:t>
            </a:r>
            <a:endParaRPr lang="en-US" altLang="zh-CN" sz="2800" b="1" dirty="0">
              <a:solidFill>
                <a:srgbClr val="333300"/>
              </a:solidFill>
              <a:latin typeface="Times New Roman" pitchFamily="18" charset="0"/>
              <a:ea typeface="楷体" pitchFamily="49" charset="-122"/>
            </a:endParaRPr>
          </a:p>
          <a:p>
            <a:pPr>
              <a:lnSpc>
                <a:spcPct val="140000"/>
              </a:lnSpc>
              <a:buClr>
                <a:srgbClr val="FF3300"/>
              </a:buClr>
              <a:buFontTx/>
              <a:buBlip>
                <a:blip r:embed="rId2"/>
              </a:buBlip>
            </a:pPr>
            <a:r>
              <a:rPr lang="en-US" altLang="zh-CN" sz="2800" b="1" dirty="0">
                <a:solidFill>
                  <a:srgbClr val="333300"/>
                </a:solidFill>
                <a:latin typeface="Times New Roman" pitchFamily="18" charset="0"/>
                <a:ea typeface="楷体" pitchFamily="49" charset="-122"/>
              </a:rPr>
              <a:t> 2.4 </a:t>
            </a:r>
            <a:r>
              <a:rPr lang="zh-CN" altLang="en-US" sz="2800" b="1" dirty="0">
                <a:solidFill>
                  <a:srgbClr val="333300"/>
                </a:solidFill>
                <a:latin typeface="Times New Roman" pitchFamily="18" charset="0"/>
                <a:ea typeface="楷体" pitchFamily="49" charset="-122"/>
              </a:rPr>
              <a:t>蒙特卡洛方</a:t>
            </a:r>
            <a:r>
              <a:rPr lang="zh-CN" altLang="en-US" sz="2800" b="1" dirty="0" smtClean="0">
                <a:solidFill>
                  <a:srgbClr val="333300"/>
                </a:solidFill>
                <a:latin typeface="Times New Roman" pitchFamily="18" charset="0"/>
                <a:ea typeface="楷体" pitchFamily="49" charset="-122"/>
              </a:rPr>
              <a:t>法应用实例</a:t>
            </a:r>
            <a:endParaRPr lang="en-US" altLang="zh-CN" sz="2800" b="1" dirty="0">
              <a:solidFill>
                <a:srgbClr val="333300"/>
              </a:solidFill>
              <a:latin typeface="Times New Roman" pitchFamily="18" charset="0"/>
              <a:ea typeface="楷体" pitchFamily="49" charset="-122"/>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5506D0C2-84FD-4985-B9C3-B996AEBDBD26}" type="slidenum">
              <a:rPr lang="zh-CN" altLang="zh-CN" smtClean="0"/>
              <a:pPr>
                <a:defRPr/>
              </a:pPr>
              <a:t>20</a:t>
            </a:fld>
            <a:endParaRPr lang="zh-CN" altLang="zh-CN" dirty="0"/>
          </a:p>
        </p:txBody>
      </p:sp>
      <p:sp>
        <p:nvSpPr>
          <p:cNvPr id="6149" name="Line 5"/>
          <p:cNvSpPr>
            <a:spLocks noChangeShapeType="1"/>
          </p:cNvSpPr>
          <p:nvPr/>
        </p:nvSpPr>
        <p:spPr bwMode="auto">
          <a:xfrm>
            <a:off x="0" y="762000"/>
            <a:ext cx="7916863" cy="0"/>
          </a:xfrm>
          <a:prstGeom prst="line">
            <a:avLst/>
          </a:prstGeom>
          <a:noFill/>
          <a:ln w="12700">
            <a:solidFill>
              <a:srgbClr val="FF9900"/>
            </a:solidFill>
            <a:miter lim="800000"/>
            <a:headEnd/>
            <a:tailEnd/>
          </a:ln>
          <a:effectLst>
            <a:prstShdw prst="shdw17" dist="17961" dir="2700000">
              <a:srgbClr val="995C00"/>
            </a:prstShdw>
          </a:effectLst>
        </p:spPr>
        <p:txBody>
          <a:bodyPr lIns="90000" tIns="46800" rIns="90000" bIns="46800"/>
          <a:lstStyle/>
          <a:p>
            <a:endParaRPr lang="zh-CN" altLang="en-US"/>
          </a:p>
        </p:txBody>
      </p:sp>
      <p:sp>
        <p:nvSpPr>
          <p:cNvPr id="22" name="矩形 10"/>
          <p:cNvSpPr>
            <a:spLocks noChangeArrowheads="1"/>
          </p:cNvSpPr>
          <p:nvPr/>
        </p:nvSpPr>
        <p:spPr bwMode="auto">
          <a:xfrm>
            <a:off x="228600" y="228600"/>
            <a:ext cx="5532284" cy="523220"/>
          </a:xfrm>
          <a:prstGeom prst="rect">
            <a:avLst/>
          </a:prstGeom>
          <a:noFill/>
          <a:ln w="9525">
            <a:noFill/>
            <a:miter lim="800000"/>
            <a:headEnd/>
            <a:tailEnd/>
          </a:ln>
        </p:spPr>
        <p:txBody>
          <a:bodyPr wrap="none">
            <a:spAutoFit/>
          </a:bodyPr>
          <a:lstStyle/>
          <a:p>
            <a:r>
              <a:rPr lang="en-US" altLang="zh-CN" sz="2800" b="1" dirty="0">
                <a:solidFill>
                  <a:srgbClr val="333300"/>
                </a:solidFill>
                <a:latin typeface="Times New Roman" pitchFamily="18" charset="0"/>
                <a:ea typeface="楷体" pitchFamily="49" charset="-122"/>
              </a:rPr>
              <a:t>2.1 </a:t>
            </a:r>
            <a:r>
              <a:rPr lang="zh-CN" altLang="en-US" sz="2800" b="1" dirty="0">
                <a:solidFill>
                  <a:srgbClr val="333300"/>
                </a:solidFill>
                <a:latin typeface="Times New Roman" pitchFamily="18" charset="0"/>
                <a:ea typeface="楷体" pitchFamily="49" charset="-122"/>
              </a:rPr>
              <a:t>蒙特卡洛方</a:t>
            </a:r>
            <a:r>
              <a:rPr lang="zh-CN" altLang="en-US" sz="2800" b="1" dirty="0" smtClean="0">
                <a:solidFill>
                  <a:srgbClr val="333300"/>
                </a:solidFill>
                <a:latin typeface="Times New Roman" pitchFamily="18" charset="0"/>
                <a:ea typeface="楷体" pitchFamily="49" charset="-122"/>
              </a:rPr>
              <a:t>法概述</a:t>
            </a:r>
            <a:r>
              <a:rPr lang="en-US" altLang="zh-CN" sz="2800" b="1" dirty="0" smtClean="0">
                <a:solidFill>
                  <a:srgbClr val="333300"/>
                </a:solidFill>
                <a:latin typeface="Times New Roman" pitchFamily="18" charset="0"/>
                <a:ea typeface="楷体" pitchFamily="49" charset="-122"/>
              </a:rPr>
              <a:t>----</a:t>
            </a:r>
            <a:r>
              <a:rPr lang="zh-CN" altLang="en-US" sz="2800" b="1" dirty="0" smtClean="0">
                <a:solidFill>
                  <a:srgbClr val="FF0000"/>
                </a:solidFill>
                <a:latin typeface="Times New Roman" pitchFamily="18" charset="0"/>
                <a:ea typeface="楷体" pitchFamily="49" charset="-122"/>
              </a:rPr>
              <a:t>减小误差</a:t>
            </a:r>
            <a:endParaRPr lang="zh-CN" altLang="en-US" sz="2800" dirty="0">
              <a:solidFill>
                <a:srgbClr val="FF0000"/>
              </a:solidFill>
            </a:endParaRPr>
          </a:p>
        </p:txBody>
      </p:sp>
      <p:sp>
        <p:nvSpPr>
          <p:cNvPr id="23" name="TextBox 20"/>
          <p:cNvSpPr txBox="1">
            <a:spLocks noChangeArrowheads="1"/>
          </p:cNvSpPr>
          <p:nvPr/>
        </p:nvSpPr>
        <p:spPr bwMode="auto">
          <a:xfrm>
            <a:off x="838200" y="1524000"/>
            <a:ext cx="8077200" cy="2677656"/>
          </a:xfrm>
          <a:prstGeom prst="rect">
            <a:avLst/>
          </a:prstGeom>
          <a:noFill/>
          <a:ln w="9525">
            <a:noFill/>
            <a:miter lim="800000"/>
            <a:headEnd/>
            <a:tailEnd/>
          </a:ln>
        </p:spPr>
        <p:txBody>
          <a:bodyPr wrap="square">
            <a:spAutoFit/>
          </a:bodyPr>
          <a:lstStyle/>
          <a:p>
            <a:pPr algn="just"/>
            <a:r>
              <a:rPr lang="zh-CN" altLang="en-US" sz="2400" b="1" dirty="0" smtClean="0">
                <a:solidFill>
                  <a:srgbClr val="333300"/>
                </a:solidFill>
                <a:latin typeface="Times New Roman" pitchFamily="18" charset="0"/>
                <a:ea typeface="楷体" pitchFamily="49" charset="-122"/>
              </a:rPr>
              <a:t>在给定置信水平</a:t>
            </a:r>
            <a:r>
              <a:rPr lang="zh-CN" altLang="en-US" sz="2400" b="1" dirty="0" smtClean="0">
                <a:solidFill>
                  <a:srgbClr val="333300"/>
                </a:solidFill>
                <a:latin typeface="Times New Roman" pitchFamily="18" charset="0"/>
                <a:ea typeface="楷体" pitchFamily="49" charset="-122"/>
                <a:sym typeface="Symbol"/>
              </a:rPr>
              <a:t>和</a:t>
            </a:r>
            <a:r>
              <a:rPr lang="zh-CN" altLang="en-US" sz="2400" b="1" baseline="-25000" dirty="0" smtClean="0">
                <a:solidFill>
                  <a:srgbClr val="333300"/>
                </a:solidFill>
                <a:latin typeface="Times New Roman" pitchFamily="18" charset="0"/>
                <a:ea typeface="楷体" pitchFamily="49" charset="-122"/>
                <a:sym typeface="Symbol"/>
              </a:rPr>
              <a:t></a:t>
            </a:r>
            <a:r>
              <a:rPr lang="zh-CN" altLang="en-US" sz="2400" b="1" dirty="0" smtClean="0">
                <a:solidFill>
                  <a:srgbClr val="333300"/>
                </a:solidFill>
                <a:latin typeface="Times New Roman" pitchFamily="18" charset="0"/>
                <a:ea typeface="楷体" pitchFamily="49" charset="-122"/>
              </a:rPr>
              <a:t>后，误差由</a:t>
            </a:r>
            <a:r>
              <a:rPr lang="zh-CN" altLang="en-US" sz="2400" b="1" dirty="0" smtClean="0">
                <a:solidFill>
                  <a:srgbClr val="333300"/>
                </a:solidFill>
                <a:latin typeface="Times New Roman" pitchFamily="18" charset="0"/>
                <a:ea typeface="楷体" pitchFamily="49" charset="-122"/>
                <a:sym typeface="Symbol"/>
              </a:rPr>
              <a:t>和</a:t>
            </a:r>
            <a:r>
              <a:rPr lang="en-US" altLang="zh-CN" sz="2400" b="1" dirty="0" smtClean="0">
                <a:solidFill>
                  <a:srgbClr val="333300"/>
                </a:solidFill>
                <a:latin typeface="Times New Roman" pitchFamily="18" charset="0"/>
                <a:ea typeface="楷体" pitchFamily="49" charset="-122"/>
                <a:sym typeface="Symbol"/>
              </a:rPr>
              <a:t>N</a:t>
            </a:r>
            <a:r>
              <a:rPr lang="zh-CN" altLang="en-US" sz="2400" b="1" dirty="0" smtClean="0">
                <a:solidFill>
                  <a:srgbClr val="333300"/>
                </a:solidFill>
                <a:latin typeface="Times New Roman" pitchFamily="18" charset="0"/>
                <a:ea typeface="楷体" pitchFamily="49" charset="-122"/>
                <a:sym typeface="Symbol"/>
              </a:rPr>
              <a:t>决定。</a:t>
            </a:r>
            <a:endParaRPr lang="en-US" altLang="zh-CN" sz="2400" b="1" dirty="0" smtClean="0">
              <a:solidFill>
                <a:srgbClr val="333300"/>
              </a:solidFill>
              <a:latin typeface="Times New Roman" pitchFamily="18" charset="0"/>
              <a:ea typeface="楷体" pitchFamily="49" charset="-122"/>
              <a:sym typeface="Symbol"/>
            </a:endParaRPr>
          </a:p>
          <a:p>
            <a:pPr algn="just"/>
            <a:endParaRPr lang="en-US" altLang="zh-CN" sz="2400" b="1" dirty="0" smtClean="0">
              <a:solidFill>
                <a:srgbClr val="333300"/>
              </a:solidFill>
              <a:latin typeface="Times New Roman" pitchFamily="18" charset="0"/>
              <a:ea typeface="楷体" pitchFamily="49" charset="-122"/>
              <a:sym typeface="Symbol"/>
            </a:endParaRPr>
          </a:p>
          <a:p>
            <a:pPr algn="just"/>
            <a:r>
              <a:rPr lang="en-US" altLang="zh-CN" sz="2400" b="1" dirty="0" smtClean="0">
                <a:solidFill>
                  <a:srgbClr val="333300"/>
                </a:solidFill>
                <a:latin typeface="Times New Roman" pitchFamily="18" charset="0"/>
                <a:ea typeface="楷体" pitchFamily="49" charset="-122"/>
                <a:sym typeface="Symbol"/>
              </a:rPr>
              <a:t>(1)</a:t>
            </a:r>
            <a:r>
              <a:rPr lang="zh-CN" altLang="en-US" sz="2400" b="1" dirty="0" smtClean="0">
                <a:solidFill>
                  <a:srgbClr val="333300"/>
                </a:solidFill>
                <a:latin typeface="Times New Roman" pitchFamily="18" charset="0"/>
                <a:ea typeface="楷体" pitchFamily="49" charset="-122"/>
                <a:sym typeface="Symbol"/>
              </a:rPr>
              <a:t>增大试验次数</a:t>
            </a:r>
            <a:r>
              <a:rPr lang="en-US" altLang="zh-CN" sz="2400" b="1" dirty="0" smtClean="0">
                <a:solidFill>
                  <a:srgbClr val="333300"/>
                </a:solidFill>
                <a:latin typeface="Times New Roman" pitchFamily="18" charset="0"/>
                <a:ea typeface="楷体" pitchFamily="49" charset="-122"/>
                <a:sym typeface="Symbol"/>
              </a:rPr>
              <a:t>N</a:t>
            </a:r>
            <a:r>
              <a:rPr lang="zh-CN" altLang="en-US" sz="2400" b="1" dirty="0" smtClean="0">
                <a:solidFill>
                  <a:srgbClr val="333300"/>
                </a:solidFill>
                <a:latin typeface="Times New Roman" pitchFamily="18" charset="0"/>
                <a:ea typeface="楷体" pitchFamily="49" charset="-122"/>
                <a:sym typeface="Symbol"/>
              </a:rPr>
              <a:t>。在固定的情况下，要把精度提高到一个数量级。试验次数</a:t>
            </a:r>
            <a:r>
              <a:rPr lang="en-US" altLang="zh-CN" sz="2400" b="1" dirty="0" smtClean="0">
                <a:solidFill>
                  <a:srgbClr val="333300"/>
                </a:solidFill>
                <a:latin typeface="Times New Roman" pitchFamily="18" charset="0"/>
                <a:ea typeface="楷体" pitchFamily="49" charset="-122"/>
                <a:sym typeface="Symbol"/>
              </a:rPr>
              <a:t>N</a:t>
            </a:r>
            <a:r>
              <a:rPr lang="zh-CN" altLang="en-US" sz="2400" b="1" dirty="0" smtClean="0">
                <a:solidFill>
                  <a:srgbClr val="333300"/>
                </a:solidFill>
                <a:latin typeface="Times New Roman" pitchFamily="18" charset="0"/>
                <a:ea typeface="楷体" pitchFamily="49" charset="-122"/>
                <a:sym typeface="Symbol"/>
              </a:rPr>
              <a:t>需要增加两个数量级。因此，单纯增大</a:t>
            </a:r>
            <a:r>
              <a:rPr lang="en-US" altLang="zh-CN" sz="2400" b="1" dirty="0" smtClean="0">
                <a:solidFill>
                  <a:srgbClr val="333300"/>
                </a:solidFill>
                <a:latin typeface="Times New Roman" pitchFamily="18" charset="0"/>
                <a:ea typeface="楷体" pitchFamily="49" charset="-122"/>
                <a:sym typeface="Symbol"/>
              </a:rPr>
              <a:t>N</a:t>
            </a:r>
            <a:r>
              <a:rPr lang="zh-CN" altLang="en-US" sz="2400" b="1" dirty="0" smtClean="0">
                <a:solidFill>
                  <a:srgbClr val="333300"/>
                </a:solidFill>
                <a:latin typeface="Times New Roman" pitchFamily="18" charset="0"/>
                <a:ea typeface="楷体" pitchFamily="49" charset="-122"/>
                <a:sym typeface="Symbol"/>
              </a:rPr>
              <a:t>不是一个有效的办法。</a:t>
            </a:r>
            <a:endParaRPr lang="en-US" altLang="zh-CN" sz="2400" b="1" dirty="0" smtClean="0">
              <a:solidFill>
                <a:srgbClr val="333300"/>
              </a:solidFill>
              <a:latin typeface="Times New Roman" pitchFamily="18" charset="0"/>
              <a:ea typeface="楷体" pitchFamily="49" charset="-122"/>
              <a:sym typeface="Symbol"/>
            </a:endParaRPr>
          </a:p>
          <a:p>
            <a:pPr algn="just"/>
            <a:r>
              <a:rPr lang="en-US" altLang="zh-CN" sz="2400" b="1" dirty="0" smtClean="0">
                <a:solidFill>
                  <a:srgbClr val="333300"/>
                </a:solidFill>
                <a:latin typeface="Times New Roman" pitchFamily="18" charset="0"/>
                <a:ea typeface="楷体" pitchFamily="49" charset="-122"/>
                <a:sym typeface="Symbol"/>
              </a:rPr>
              <a:t>(2)</a:t>
            </a:r>
            <a:r>
              <a:rPr lang="zh-CN" altLang="en-US" sz="2400" b="1" dirty="0" smtClean="0">
                <a:solidFill>
                  <a:srgbClr val="333300"/>
                </a:solidFill>
                <a:latin typeface="Times New Roman" pitchFamily="18" charset="0"/>
                <a:ea typeface="楷体" pitchFamily="49" charset="-122"/>
                <a:sym typeface="Symbol"/>
              </a:rPr>
              <a:t>减小统计的均方差。即选择最优的随机变量。比如，降低一半，那么误差就减小一半，这相当于</a:t>
            </a:r>
            <a:r>
              <a:rPr lang="en-US" altLang="zh-CN" sz="2400" b="1" dirty="0" smtClean="0">
                <a:solidFill>
                  <a:srgbClr val="333300"/>
                </a:solidFill>
                <a:latin typeface="Times New Roman" pitchFamily="18" charset="0"/>
                <a:ea typeface="楷体" pitchFamily="49" charset="-122"/>
                <a:sym typeface="Symbol"/>
              </a:rPr>
              <a:t>N</a:t>
            </a:r>
            <a:r>
              <a:rPr lang="zh-CN" altLang="en-US" sz="2400" b="1" dirty="0" smtClean="0">
                <a:solidFill>
                  <a:srgbClr val="333300"/>
                </a:solidFill>
                <a:latin typeface="Times New Roman" pitchFamily="18" charset="0"/>
                <a:ea typeface="楷体" pitchFamily="49" charset="-122"/>
                <a:sym typeface="Symbol"/>
              </a:rPr>
              <a:t>增大四倍的效果。</a:t>
            </a:r>
            <a:endParaRPr lang="en-US" altLang="zh-CN" sz="2400" b="1" dirty="0" smtClean="0">
              <a:solidFill>
                <a:srgbClr val="333300"/>
              </a:solidFill>
              <a:latin typeface="Times New Roman" pitchFamily="18" charset="0"/>
              <a:ea typeface="楷体" pitchFamily="49" charset="-122"/>
            </a:endParaRPr>
          </a:p>
        </p:txBody>
      </p:sp>
      <p:sp>
        <p:nvSpPr>
          <p:cNvPr id="26" name="TextBox 20"/>
          <p:cNvSpPr txBox="1">
            <a:spLocks noChangeArrowheads="1"/>
          </p:cNvSpPr>
          <p:nvPr/>
        </p:nvSpPr>
        <p:spPr bwMode="auto">
          <a:xfrm>
            <a:off x="717550" y="990600"/>
            <a:ext cx="3278462" cy="461665"/>
          </a:xfrm>
          <a:prstGeom prst="rect">
            <a:avLst/>
          </a:prstGeom>
          <a:noFill/>
          <a:ln w="9525">
            <a:noFill/>
            <a:miter lim="800000"/>
            <a:headEnd/>
            <a:tailEnd/>
          </a:ln>
        </p:spPr>
        <p:txBody>
          <a:bodyPr wrap="none">
            <a:spAutoFit/>
          </a:bodyPr>
          <a:lstStyle/>
          <a:p>
            <a:r>
              <a:rPr lang="zh-CN" altLang="en-US" sz="2400" b="1" dirty="0" smtClean="0">
                <a:solidFill>
                  <a:srgbClr val="333300"/>
                </a:solidFill>
                <a:latin typeface="Times New Roman" pitchFamily="18" charset="0"/>
                <a:ea typeface="楷体" pitchFamily="49" charset="-122"/>
              </a:rPr>
              <a:t>减小误差的各种技巧：</a:t>
            </a:r>
            <a:endParaRPr lang="zh-CN" altLang="en-US" sz="2400" b="1" dirty="0">
              <a:solidFill>
                <a:srgbClr val="333300"/>
              </a:solidFill>
              <a:latin typeface="Times New Roman" pitchFamily="18" charset="0"/>
              <a:ea typeface="楷体" pitchFamily="49" charset="-122"/>
            </a:endParaRPr>
          </a:p>
        </p:txBody>
      </p:sp>
      <p:graphicFrame>
        <p:nvGraphicFramePr>
          <p:cNvPr id="189444" name="Object 4"/>
          <p:cNvGraphicFramePr>
            <a:graphicFrameLocks noChangeAspect="1"/>
          </p:cNvGraphicFramePr>
          <p:nvPr/>
        </p:nvGraphicFramePr>
        <p:xfrm>
          <a:off x="7010400" y="1219200"/>
          <a:ext cx="1295400" cy="971550"/>
        </p:xfrm>
        <a:graphic>
          <a:graphicData uri="http://schemas.openxmlformats.org/presentationml/2006/ole">
            <p:oleObj spid="_x0000_s189444" name="Equation" r:id="rId3" imgW="558720" imgH="419040" progId="Equation.DSMT4">
              <p:embed/>
            </p:oleObj>
          </a:graphicData>
        </a:graphic>
      </p:graphicFrame>
      <p:sp>
        <p:nvSpPr>
          <p:cNvPr id="11" name="TextBox 20"/>
          <p:cNvSpPr txBox="1">
            <a:spLocks noChangeArrowheads="1"/>
          </p:cNvSpPr>
          <p:nvPr/>
        </p:nvSpPr>
        <p:spPr bwMode="auto">
          <a:xfrm>
            <a:off x="685801" y="4262735"/>
            <a:ext cx="8229599" cy="1938992"/>
          </a:xfrm>
          <a:prstGeom prst="rect">
            <a:avLst/>
          </a:prstGeom>
          <a:noFill/>
          <a:ln w="9525">
            <a:noFill/>
            <a:miter lim="800000"/>
            <a:headEnd/>
            <a:tailEnd/>
          </a:ln>
        </p:spPr>
        <p:txBody>
          <a:bodyPr wrap="square">
            <a:spAutoFit/>
          </a:bodyPr>
          <a:lstStyle/>
          <a:p>
            <a:r>
              <a:rPr lang="zh-CN" altLang="en-US" sz="2400" b="1" dirty="0" smtClean="0">
                <a:solidFill>
                  <a:srgbClr val="333300"/>
                </a:solidFill>
                <a:latin typeface="Times New Roman" pitchFamily="18" charset="0"/>
                <a:ea typeface="楷体" pitchFamily="49" charset="-122"/>
              </a:rPr>
              <a:t>效率：一般来说，降低方差的技巧，往往会使观察一个子样的时间增加。在固定时间内，是观察的样本数减少。所以一种方法的优劣，需要用</a:t>
            </a:r>
            <a:r>
              <a:rPr lang="zh-CN" altLang="en-US" sz="2400" b="1" dirty="0" smtClean="0">
                <a:solidFill>
                  <a:srgbClr val="FF0000"/>
                </a:solidFill>
                <a:latin typeface="Times New Roman" pitchFamily="18" charset="0"/>
                <a:ea typeface="楷体" pitchFamily="49" charset="-122"/>
              </a:rPr>
              <a:t>方差</a:t>
            </a:r>
            <a:r>
              <a:rPr lang="zh-CN" altLang="en-US" sz="2400" b="1" dirty="0" smtClean="0">
                <a:solidFill>
                  <a:srgbClr val="333300"/>
                </a:solidFill>
                <a:latin typeface="Times New Roman" pitchFamily="18" charset="0"/>
                <a:ea typeface="楷体" pitchFamily="49" charset="-122"/>
              </a:rPr>
              <a:t>和</a:t>
            </a:r>
            <a:r>
              <a:rPr lang="zh-CN" altLang="en-US" sz="2400" b="1" dirty="0" smtClean="0">
                <a:solidFill>
                  <a:srgbClr val="FF0000"/>
                </a:solidFill>
                <a:latin typeface="Times New Roman" pitchFamily="18" charset="0"/>
                <a:ea typeface="楷体" pitchFamily="49" charset="-122"/>
              </a:rPr>
              <a:t>观察一个子样的费用</a:t>
            </a:r>
            <a:r>
              <a:rPr lang="en-US" altLang="zh-CN" sz="2400" b="1" dirty="0" smtClean="0">
                <a:solidFill>
                  <a:srgbClr val="333300"/>
                </a:solidFill>
                <a:latin typeface="Times New Roman" pitchFamily="18" charset="0"/>
                <a:ea typeface="楷体" pitchFamily="49" charset="-122"/>
              </a:rPr>
              <a:t>(</a:t>
            </a:r>
            <a:r>
              <a:rPr lang="zh-CN" altLang="en-US" sz="2400" b="1" dirty="0" smtClean="0">
                <a:solidFill>
                  <a:srgbClr val="333300"/>
                </a:solidFill>
                <a:latin typeface="Times New Roman" pitchFamily="18" charset="0"/>
                <a:ea typeface="楷体" pitchFamily="49" charset="-122"/>
              </a:rPr>
              <a:t>计算机耗时</a:t>
            </a:r>
            <a:r>
              <a:rPr lang="en-US" altLang="zh-CN" sz="2400" b="1" dirty="0" smtClean="0">
                <a:solidFill>
                  <a:srgbClr val="333300"/>
                </a:solidFill>
                <a:latin typeface="Times New Roman" pitchFamily="18" charset="0"/>
                <a:ea typeface="楷体" pitchFamily="49" charset="-122"/>
              </a:rPr>
              <a:t>)</a:t>
            </a:r>
            <a:r>
              <a:rPr lang="zh-CN" altLang="en-US" sz="2400" b="1" dirty="0" smtClean="0">
                <a:solidFill>
                  <a:srgbClr val="333300"/>
                </a:solidFill>
                <a:latin typeface="Times New Roman" pitchFamily="18" charset="0"/>
                <a:ea typeface="楷体" pitchFamily="49" charset="-122"/>
              </a:rPr>
              <a:t>两个方面来衡量。这就是</a:t>
            </a:r>
            <a:r>
              <a:rPr lang="en-US" altLang="zh-CN" sz="2400" b="1" dirty="0" smtClean="0">
                <a:solidFill>
                  <a:srgbClr val="333300"/>
                </a:solidFill>
                <a:latin typeface="Times New Roman" pitchFamily="18" charset="0"/>
                <a:ea typeface="楷体" pitchFamily="49" charset="-122"/>
              </a:rPr>
              <a:t>MC</a:t>
            </a:r>
            <a:r>
              <a:rPr lang="zh-CN" altLang="en-US" sz="2400" b="1" dirty="0" smtClean="0">
                <a:solidFill>
                  <a:srgbClr val="333300"/>
                </a:solidFill>
                <a:latin typeface="Times New Roman" pitchFamily="18" charset="0"/>
                <a:ea typeface="楷体" pitchFamily="49" charset="-122"/>
              </a:rPr>
              <a:t>方法中效率的概念。一般定义为</a:t>
            </a:r>
            <a:r>
              <a:rPr lang="zh-CN" altLang="en-US" sz="2400" b="1" dirty="0" smtClean="0">
                <a:solidFill>
                  <a:srgbClr val="FF0000"/>
                </a:solidFill>
                <a:latin typeface="Times New Roman" pitchFamily="18" charset="0"/>
                <a:ea typeface="楷体" pitchFamily="49" charset="-122"/>
                <a:sym typeface="Symbol"/>
              </a:rPr>
              <a:t></a:t>
            </a:r>
            <a:r>
              <a:rPr lang="en-US" altLang="zh-CN" sz="2400" b="1" baseline="30000" dirty="0" smtClean="0">
                <a:solidFill>
                  <a:srgbClr val="FF0000"/>
                </a:solidFill>
                <a:latin typeface="Times New Roman" pitchFamily="18" charset="0"/>
                <a:ea typeface="楷体" pitchFamily="49" charset="-122"/>
                <a:sym typeface="Symbol"/>
              </a:rPr>
              <a:t>2</a:t>
            </a:r>
            <a:r>
              <a:rPr lang="en-US" altLang="zh-CN" sz="2400" b="1" dirty="0" smtClean="0">
                <a:solidFill>
                  <a:srgbClr val="FF0000"/>
                </a:solidFill>
                <a:latin typeface="Times New Roman" pitchFamily="18" charset="0"/>
                <a:ea typeface="楷体" pitchFamily="49" charset="-122"/>
                <a:sym typeface="Symbol"/>
              </a:rPr>
              <a:t>c</a:t>
            </a:r>
            <a:r>
              <a:rPr lang="en-US" altLang="zh-CN" sz="2400" b="1" dirty="0" smtClean="0">
                <a:solidFill>
                  <a:srgbClr val="333300"/>
                </a:solidFill>
                <a:latin typeface="Times New Roman" pitchFamily="18" charset="0"/>
                <a:ea typeface="楷体" pitchFamily="49" charset="-122"/>
                <a:sym typeface="Symbol"/>
              </a:rPr>
              <a:t>,</a:t>
            </a:r>
            <a:r>
              <a:rPr lang="en-US" altLang="zh-CN" sz="2400" b="1" dirty="0" smtClean="0">
                <a:solidFill>
                  <a:srgbClr val="FF0000"/>
                </a:solidFill>
                <a:latin typeface="Times New Roman" pitchFamily="18" charset="0"/>
                <a:ea typeface="楷体" pitchFamily="49" charset="-122"/>
                <a:sym typeface="Symbol"/>
              </a:rPr>
              <a:t>c</a:t>
            </a:r>
            <a:r>
              <a:rPr lang="zh-CN" altLang="en-US" sz="2400" b="1" dirty="0" smtClean="0">
                <a:solidFill>
                  <a:srgbClr val="333300"/>
                </a:solidFill>
                <a:latin typeface="Times New Roman" pitchFamily="18" charset="0"/>
                <a:ea typeface="楷体" pitchFamily="49" charset="-122"/>
                <a:sym typeface="Symbol"/>
              </a:rPr>
              <a:t>是观察子样的平均费用。显然越小，方法越有效。</a:t>
            </a:r>
            <a:endParaRPr lang="zh-CN" altLang="en-US" sz="2400" b="1" dirty="0">
              <a:solidFill>
                <a:srgbClr val="333300"/>
              </a:solidFill>
              <a:latin typeface="Times New Roman" pitchFamily="18" charset="0"/>
              <a:ea typeface="楷体" pitchFamily="49" charset="-122"/>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777677CB-413D-4F36-A27C-F00D125C45E2}" type="slidenum">
              <a:rPr lang="zh-CN" altLang="zh-CN" smtClean="0"/>
              <a:pPr>
                <a:defRPr/>
              </a:pPr>
              <a:t>21</a:t>
            </a:fld>
            <a:endParaRPr lang="zh-CN" altLang="zh-CN" dirty="0"/>
          </a:p>
        </p:txBody>
      </p:sp>
      <p:sp>
        <p:nvSpPr>
          <p:cNvPr id="14342" name="Line 5"/>
          <p:cNvSpPr>
            <a:spLocks noChangeShapeType="1"/>
          </p:cNvSpPr>
          <p:nvPr/>
        </p:nvSpPr>
        <p:spPr bwMode="auto">
          <a:xfrm>
            <a:off x="0" y="762000"/>
            <a:ext cx="7916863" cy="0"/>
          </a:xfrm>
          <a:prstGeom prst="line">
            <a:avLst/>
          </a:prstGeom>
          <a:noFill/>
          <a:ln w="12700">
            <a:solidFill>
              <a:srgbClr val="FF9900"/>
            </a:solidFill>
            <a:miter lim="800000"/>
            <a:headEnd/>
            <a:tailEnd/>
          </a:ln>
          <a:effectLst>
            <a:prstShdw prst="shdw17" dist="17961" dir="2700000">
              <a:srgbClr val="995C00"/>
            </a:prstShdw>
          </a:effectLst>
        </p:spPr>
        <p:txBody>
          <a:bodyPr lIns="90000" tIns="46800" rIns="90000" bIns="46800"/>
          <a:lstStyle/>
          <a:p>
            <a:endParaRPr lang="zh-CN" altLang="en-US"/>
          </a:p>
        </p:txBody>
      </p:sp>
      <p:sp>
        <p:nvSpPr>
          <p:cNvPr id="14344" name="Rectangle 4"/>
          <p:cNvSpPr>
            <a:spLocks noChangeArrowheads="1"/>
          </p:cNvSpPr>
          <p:nvPr/>
        </p:nvSpPr>
        <p:spPr bwMode="auto">
          <a:xfrm>
            <a:off x="468313" y="838200"/>
            <a:ext cx="5073825" cy="400110"/>
          </a:xfrm>
          <a:prstGeom prst="rect">
            <a:avLst/>
          </a:prstGeom>
          <a:noFill/>
          <a:ln w="9525">
            <a:noFill/>
            <a:miter lim="800000"/>
            <a:headEnd/>
            <a:tailEnd/>
          </a:ln>
        </p:spPr>
        <p:txBody>
          <a:bodyPr wrap="none">
            <a:spAutoFit/>
          </a:bodyPr>
          <a:lstStyle/>
          <a:p>
            <a:r>
              <a:rPr lang="en-US" altLang="zh-CN" sz="2000" dirty="0" smtClean="0">
                <a:solidFill>
                  <a:srgbClr val="FF0000"/>
                </a:solidFill>
                <a:latin typeface="Times New Roman" pitchFamily="18" charset="0"/>
                <a:ea typeface="楷体" pitchFamily="49" charset="-122"/>
              </a:rPr>
              <a:t>(1)</a:t>
            </a:r>
            <a:r>
              <a:rPr lang="zh-CN" altLang="en-US" sz="2000" dirty="0" smtClean="0">
                <a:solidFill>
                  <a:srgbClr val="FF0000"/>
                </a:solidFill>
                <a:latin typeface="Times New Roman" pitchFamily="18" charset="0"/>
                <a:ea typeface="楷体" pitchFamily="49" charset="-122"/>
              </a:rPr>
              <a:t>蒙特卡罗方法</a:t>
            </a:r>
            <a:r>
              <a:rPr lang="zh-CN" altLang="en-US" sz="2000" dirty="0">
                <a:solidFill>
                  <a:srgbClr val="FF0000"/>
                </a:solidFill>
                <a:latin typeface="Times New Roman" pitchFamily="18" charset="0"/>
                <a:ea typeface="楷体" pitchFamily="49" charset="-122"/>
              </a:rPr>
              <a:t>受问题条件限制的影响小</a:t>
            </a:r>
            <a:r>
              <a:rPr kumimoji="1" lang="zh-CN" altLang="en-US" dirty="0">
                <a:solidFill>
                  <a:srgbClr val="FF0000"/>
                </a:solidFill>
                <a:latin typeface="Tahoma" pitchFamily="34" charset="0"/>
              </a:rPr>
              <a:t>。</a:t>
            </a:r>
          </a:p>
        </p:txBody>
      </p:sp>
      <p:graphicFrame>
        <p:nvGraphicFramePr>
          <p:cNvPr id="14338" name="Object 6"/>
          <p:cNvGraphicFramePr>
            <a:graphicFrameLocks noChangeAspect="1"/>
          </p:cNvGraphicFramePr>
          <p:nvPr/>
        </p:nvGraphicFramePr>
        <p:xfrm>
          <a:off x="2457450" y="1725613"/>
          <a:ext cx="3352800" cy="547687"/>
        </p:xfrm>
        <a:graphic>
          <a:graphicData uri="http://schemas.openxmlformats.org/presentationml/2006/ole">
            <p:oleObj spid="_x0000_s192514" name="公式" r:id="rId3" imgW="1714500" imgH="292100" progId="">
              <p:embed/>
            </p:oleObj>
          </a:graphicData>
        </a:graphic>
      </p:graphicFrame>
      <p:graphicFrame>
        <p:nvGraphicFramePr>
          <p:cNvPr id="14339" name="Object 8"/>
          <p:cNvGraphicFramePr>
            <a:graphicFrameLocks noChangeAspect="1"/>
          </p:cNvGraphicFramePr>
          <p:nvPr/>
        </p:nvGraphicFramePr>
        <p:xfrm>
          <a:off x="2381250" y="2662238"/>
          <a:ext cx="3124200" cy="658812"/>
        </p:xfrm>
        <a:graphic>
          <a:graphicData uri="http://schemas.openxmlformats.org/presentationml/2006/ole">
            <p:oleObj spid="_x0000_s192515" name="公式" r:id="rId4" imgW="1981200" imgH="393700" progId="">
              <p:embed/>
            </p:oleObj>
          </a:graphicData>
        </a:graphic>
      </p:graphicFrame>
      <p:sp>
        <p:nvSpPr>
          <p:cNvPr id="14345" name="Rectangle 9"/>
          <p:cNvSpPr>
            <a:spLocks noChangeArrowheads="1"/>
          </p:cNvSpPr>
          <p:nvPr/>
        </p:nvSpPr>
        <p:spPr bwMode="auto">
          <a:xfrm>
            <a:off x="400050" y="2303463"/>
            <a:ext cx="6059672" cy="426335"/>
          </a:xfrm>
          <a:prstGeom prst="rect">
            <a:avLst/>
          </a:prstGeom>
          <a:noFill/>
          <a:ln w="9525">
            <a:noFill/>
            <a:miter lim="800000"/>
            <a:headEnd/>
            <a:tailEnd/>
          </a:ln>
        </p:spPr>
        <p:txBody>
          <a:bodyPr wrap="none">
            <a:spAutoFit/>
          </a:bodyPr>
          <a:lstStyle/>
          <a:p>
            <a:pPr algn="just">
              <a:lnSpc>
                <a:spcPct val="120000"/>
              </a:lnSpc>
              <a:buClr>
                <a:schemeClr val="folHlink"/>
              </a:buClr>
              <a:buSzPct val="60000"/>
              <a:buFont typeface="Wingdings" pitchFamily="2" charset="2"/>
              <a:buNone/>
            </a:pPr>
            <a:r>
              <a:rPr lang="zh-CN" altLang="en-US" sz="2000" b="1">
                <a:solidFill>
                  <a:srgbClr val="333300"/>
                </a:solidFill>
                <a:latin typeface="Times New Roman" pitchFamily="18" charset="0"/>
                <a:ea typeface="楷体" pitchFamily="49" charset="-122"/>
              </a:rPr>
              <a:t>无论</a:t>
            </a:r>
            <a:r>
              <a:rPr lang="en-US" altLang="zh-CN" sz="2000" b="1">
                <a:solidFill>
                  <a:srgbClr val="333300"/>
                </a:solidFill>
                <a:latin typeface="Times New Roman" pitchFamily="18" charset="0"/>
                <a:ea typeface="楷体" pitchFamily="49" charset="-122"/>
                <a:sym typeface="Symbol" pitchFamily="18" charset="2"/>
              </a:rPr>
              <a:t></a:t>
            </a:r>
            <a:r>
              <a:rPr lang="zh-CN" altLang="en-US" sz="2000" b="1">
                <a:solidFill>
                  <a:srgbClr val="333300"/>
                </a:solidFill>
                <a:latin typeface="Times New Roman" pitchFamily="18" charset="0"/>
                <a:ea typeface="楷体" pitchFamily="49" charset="-122"/>
              </a:rPr>
              <a:t>的形状如何特殊，被积函数如何不光滑，由于</a:t>
            </a:r>
          </a:p>
        </p:txBody>
      </p:sp>
      <p:sp>
        <p:nvSpPr>
          <p:cNvPr id="14346" name="Rectangle 10"/>
          <p:cNvSpPr>
            <a:spLocks noChangeArrowheads="1"/>
          </p:cNvSpPr>
          <p:nvPr/>
        </p:nvSpPr>
        <p:spPr bwMode="auto">
          <a:xfrm>
            <a:off x="400050" y="1271588"/>
            <a:ext cx="8229600" cy="426335"/>
          </a:xfrm>
          <a:prstGeom prst="rect">
            <a:avLst/>
          </a:prstGeom>
          <a:noFill/>
          <a:ln w="9525">
            <a:noFill/>
            <a:miter lim="800000"/>
            <a:headEnd/>
            <a:tailEnd/>
          </a:ln>
        </p:spPr>
        <p:txBody>
          <a:bodyPr>
            <a:spAutoFit/>
          </a:bodyPr>
          <a:lstStyle/>
          <a:p>
            <a:pPr algn="just">
              <a:lnSpc>
                <a:spcPct val="120000"/>
              </a:lnSpc>
            </a:pPr>
            <a:r>
              <a:rPr lang="zh-CN" altLang="en-US" sz="2000" b="1" dirty="0">
                <a:solidFill>
                  <a:srgbClr val="333300"/>
                </a:solidFill>
                <a:latin typeface="Times New Roman" pitchFamily="18" charset="0"/>
                <a:ea typeface="楷体" pitchFamily="49" charset="-122"/>
              </a:rPr>
              <a:t>例如，计算</a:t>
            </a:r>
            <a:r>
              <a:rPr lang="en-US" altLang="zh-CN" sz="2000" b="1" dirty="0">
                <a:solidFill>
                  <a:srgbClr val="333300"/>
                </a:solidFill>
                <a:latin typeface="Times New Roman" pitchFamily="18" charset="0"/>
                <a:ea typeface="楷体" pitchFamily="49" charset="-122"/>
              </a:rPr>
              <a:t>s</a:t>
            </a:r>
            <a:r>
              <a:rPr lang="zh-CN" altLang="en-US" sz="2000" b="1" dirty="0">
                <a:solidFill>
                  <a:srgbClr val="333300"/>
                </a:solidFill>
                <a:latin typeface="Times New Roman" pitchFamily="18" charset="0"/>
                <a:ea typeface="楷体" pitchFamily="49" charset="-122"/>
              </a:rPr>
              <a:t>维空间任一区域</a:t>
            </a:r>
            <a:r>
              <a:rPr lang="en-US" altLang="zh-CN" sz="2000" b="1" dirty="0">
                <a:solidFill>
                  <a:srgbClr val="333300"/>
                </a:solidFill>
                <a:latin typeface="Times New Roman" pitchFamily="18" charset="0"/>
                <a:ea typeface="楷体" pitchFamily="49" charset="-122"/>
                <a:sym typeface="Symbol" pitchFamily="18" charset="2"/>
              </a:rPr>
              <a:t></a:t>
            </a:r>
            <a:r>
              <a:rPr lang="en-US" altLang="zh-CN" sz="2000" b="1" dirty="0">
                <a:solidFill>
                  <a:srgbClr val="333300"/>
                </a:solidFill>
                <a:latin typeface="Times New Roman" pitchFamily="18" charset="0"/>
                <a:ea typeface="楷体" pitchFamily="49" charset="-122"/>
              </a:rPr>
              <a:t>(</a:t>
            </a:r>
            <a:r>
              <a:rPr lang="zh-CN" altLang="en-US" sz="2000" b="1" dirty="0">
                <a:solidFill>
                  <a:srgbClr val="333300"/>
                </a:solidFill>
                <a:latin typeface="Times New Roman" pitchFamily="18" charset="0"/>
                <a:ea typeface="楷体" pitchFamily="49" charset="-122"/>
              </a:rPr>
              <a:t>其“体积”为</a:t>
            </a:r>
            <a:r>
              <a:rPr lang="en-US" altLang="zh-CN" sz="2000" b="1" dirty="0">
                <a:solidFill>
                  <a:srgbClr val="333300"/>
                </a:solidFill>
                <a:latin typeface="Times New Roman" pitchFamily="18" charset="0"/>
                <a:ea typeface="楷体" pitchFamily="49" charset="-122"/>
              </a:rPr>
              <a:t>V)</a:t>
            </a:r>
            <a:r>
              <a:rPr lang="zh-CN" altLang="en-US" sz="2000" b="1" dirty="0">
                <a:solidFill>
                  <a:srgbClr val="333300"/>
                </a:solidFill>
                <a:latin typeface="Times New Roman" pitchFamily="18" charset="0"/>
                <a:ea typeface="楷体" pitchFamily="49" charset="-122"/>
              </a:rPr>
              <a:t>的积分</a:t>
            </a:r>
          </a:p>
        </p:txBody>
      </p:sp>
      <p:sp>
        <p:nvSpPr>
          <p:cNvPr id="14347" name="Rectangle 11"/>
          <p:cNvSpPr>
            <a:spLocks noChangeArrowheads="1"/>
          </p:cNvSpPr>
          <p:nvPr/>
        </p:nvSpPr>
        <p:spPr bwMode="auto">
          <a:xfrm>
            <a:off x="323850" y="3330575"/>
            <a:ext cx="3797835" cy="426335"/>
          </a:xfrm>
          <a:prstGeom prst="rect">
            <a:avLst/>
          </a:prstGeom>
          <a:noFill/>
          <a:ln w="9525">
            <a:noFill/>
            <a:miter lim="800000"/>
            <a:headEnd/>
            <a:tailEnd/>
          </a:ln>
        </p:spPr>
        <p:txBody>
          <a:bodyPr wrap="none">
            <a:spAutoFit/>
          </a:bodyPr>
          <a:lstStyle/>
          <a:p>
            <a:pPr algn="just">
              <a:lnSpc>
                <a:spcPct val="120000"/>
              </a:lnSpc>
              <a:buClr>
                <a:schemeClr val="folHlink"/>
              </a:buClr>
              <a:buSzPct val="60000"/>
            </a:pPr>
            <a:r>
              <a:rPr lang="zh-CN" altLang="en-US" sz="2000" b="1">
                <a:solidFill>
                  <a:srgbClr val="333300"/>
                </a:solidFill>
                <a:latin typeface="Times New Roman" pitchFamily="18" charset="0"/>
                <a:ea typeface="楷体" pitchFamily="49" charset="-122"/>
              </a:rPr>
              <a:t>所以总可以给出积分值的估计：</a:t>
            </a:r>
          </a:p>
        </p:txBody>
      </p:sp>
      <p:graphicFrame>
        <p:nvGraphicFramePr>
          <p:cNvPr id="14340" name="Object 12"/>
          <p:cNvGraphicFramePr>
            <a:graphicFrameLocks noChangeAspect="1"/>
          </p:cNvGraphicFramePr>
          <p:nvPr/>
        </p:nvGraphicFramePr>
        <p:xfrm>
          <a:off x="2438400" y="3836988"/>
          <a:ext cx="3505200" cy="658812"/>
        </p:xfrm>
        <a:graphic>
          <a:graphicData uri="http://schemas.openxmlformats.org/presentationml/2006/ole">
            <p:oleObj spid="_x0000_s192516" name="公式" r:id="rId5" imgW="1536700" imgH="431800" progId="">
              <p:embed/>
            </p:oleObj>
          </a:graphicData>
        </a:graphic>
      </p:graphicFrame>
      <p:sp>
        <p:nvSpPr>
          <p:cNvPr id="14348" name="Text Box 2"/>
          <p:cNvSpPr txBox="1">
            <a:spLocks noChangeArrowheads="1"/>
          </p:cNvSpPr>
          <p:nvPr/>
        </p:nvSpPr>
        <p:spPr bwMode="auto">
          <a:xfrm>
            <a:off x="468313" y="4572000"/>
            <a:ext cx="8077200" cy="1570038"/>
          </a:xfrm>
          <a:prstGeom prst="rect">
            <a:avLst/>
          </a:prstGeom>
          <a:noFill/>
          <a:ln w="9525">
            <a:noFill/>
            <a:miter lim="800000"/>
            <a:headEnd/>
            <a:tailEnd/>
          </a:ln>
        </p:spPr>
        <p:txBody>
          <a:bodyPr>
            <a:spAutoFit/>
          </a:bodyPr>
          <a:lstStyle/>
          <a:p>
            <a:pPr algn="just">
              <a:lnSpc>
                <a:spcPct val="120000"/>
              </a:lnSpc>
              <a:buClr>
                <a:schemeClr val="folHlink"/>
              </a:buClr>
              <a:buSzPct val="60000"/>
            </a:pPr>
            <a:r>
              <a:rPr lang="zh-CN" altLang="en-US" sz="2000" b="1" dirty="0">
                <a:solidFill>
                  <a:srgbClr val="333300"/>
                </a:solidFill>
                <a:latin typeface="Times New Roman" pitchFamily="18" charset="0"/>
                <a:ea typeface="楷体" pitchFamily="49" charset="-122"/>
              </a:rPr>
              <a:t>其中</a:t>
            </a:r>
            <a:r>
              <a:rPr lang="en-US" altLang="zh-CN" sz="2000" b="1" dirty="0">
                <a:solidFill>
                  <a:srgbClr val="333300"/>
                </a:solidFill>
                <a:latin typeface="Times New Roman" pitchFamily="18" charset="0"/>
                <a:ea typeface="楷体" pitchFamily="49" charset="-122"/>
              </a:rPr>
              <a:t>1/V</a:t>
            </a:r>
            <a:r>
              <a:rPr lang="zh-CN" altLang="en-US" sz="2000" b="1" dirty="0">
                <a:solidFill>
                  <a:srgbClr val="333300"/>
                </a:solidFill>
                <a:latin typeface="Times New Roman" pitchFamily="18" charset="0"/>
                <a:ea typeface="楷体" pitchFamily="49" charset="-122"/>
              </a:rPr>
              <a:t>是区域</a:t>
            </a:r>
            <a:r>
              <a:rPr lang="en-US" altLang="zh-CN" sz="2000" b="1" dirty="0">
                <a:solidFill>
                  <a:srgbClr val="333300"/>
                </a:solidFill>
                <a:latin typeface="Times New Roman" pitchFamily="18" charset="0"/>
                <a:ea typeface="楷体" pitchFamily="49" charset="-122"/>
                <a:sym typeface="Symbol" pitchFamily="18" charset="2"/>
              </a:rPr>
              <a:t></a:t>
            </a:r>
            <a:r>
              <a:rPr lang="zh-CN" altLang="en-US" sz="2000" b="1" dirty="0">
                <a:solidFill>
                  <a:srgbClr val="333300"/>
                </a:solidFill>
                <a:latin typeface="Times New Roman" pitchFamily="18" charset="0"/>
                <a:ea typeface="楷体" pitchFamily="49" charset="-122"/>
              </a:rPr>
              <a:t>上的均匀分布密度，</a:t>
            </a:r>
            <a:r>
              <a:rPr lang="en-US" altLang="zh-CN" sz="2000" b="1" dirty="0">
                <a:solidFill>
                  <a:srgbClr val="333300"/>
                </a:solidFill>
                <a:latin typeface="Times New Roman" pitchFamily="18" charset="0"/>
                <a:ea typeface="楷体" pitchFamily="49" charset="-122"/>
              </a:rPr>
              <a:t>(x1(</a:t>
            </a:r>
            <a:r>
              <a:rPr lang="en-US" altLang="zh-CN" sz="2000" b="1" dirty="0" err="1">
                <a:solidFill>
                  <a:srgbClr val="333300"/>
                </a:solidFill>
                <a:latin typeface="Times New Roman" pitchFamily="18" charset="0"/>
                <a:ea typeface="楷体" pitchFamily="49" charset="-122"/>
              </a:rPr>
              <a:t>i</a:t>
            </a:r>
            <a:r>
              <a:rPr lang="en-US" altLang="zh-CN" sz="2000" b="1" dirty="0">
                <a:solidFill>
                  <a:srgbClr val="333300"/>
                </a:solidFill>
                <a:latin typeface="Times New Roman" pitchFamily="18" charset="0"/>
                <a:ea typeface="楷体" pitchFamily="49" charset="-122"/>
              </a:rPr>
              <a:t>),…,</a:t>
            </a:r>
            <a:r>
              <a:rPr lang="en-US" altLang="zh-CN" sz="2000" b="1" dirty="0" err="1">
                <a:solidFill>
                  <a:srgbClr val="333300"/>
                </a:solidFill>
                <a:latin typeface="Times New Roman" pitchFamily="18" charset="0"/>
                <a:ea typeface="楷体" pitchFamily="49" charset="-122"/>
              </a:rPr>
              <a:t>xs</a:t>
            </a:r>
            <a:r>
              <a:rPr lang="en-US" altLang="zh-CN" sz="2000" b="1" dirty="0">
                <a:solidFill>
                  <a:srgbClr val="333300"/>
                </a:solidFill>
                <a:latin typeface="Times New Roman" pitchFamily="18" charset="0"/>
                <a:ea typeface="楷体" pitchFamily="49" charset="-122"/>
              </a:rPr>
              <a:t>(</a:t>
            </a:r>
            <a:r>
              <a:rPr lang="en-US" altLang="zh-CN" sz="2000" b="1" dirty="0" err="1">
                <a:solidFill>
                  <a:srgbClr val="333300"/>
                </a:solidFill>
                <a:latin typeface="Times New Roman" pitchFamily="18" charset="0"/>
                <a:ea typeface="楷体" pitchFamily="49" charset="-122"/>
              </a:rPr>
              <a:t>i</a:t>
            </a:r>
            <a:r>
              <a:rPr lang="en-US" altLang="zh-CN" sz="2000" b="1" dirty="0">
                <a:solidFill>
                  <a:srgbClr val="333300"/>
                </a:solidFill>
                <a:latin typeface="Times New Roman" pitchFamily="18" charset="0"/>
                <a:ea typeface="楷体" pitchFamily="49" charset="-122"/>
              </a:rPr>
              <a:t>))</a:t>
            </a:r>
            <a:r>
              <a:rPr lang="zh-CN" altLang="en-US" sz="2000" b="1" dirty="0">
                <a:solidFill>
                  <a:srgbClr val="333300"/>
                </a:solidFill>
                <a:latin typeface="Times New Roman" pitchFamily="18" charset="0"/>
                <a:ea typeface="楷体" pitchFamily="49" charset="-122"/>
              </a:rPr>
              <a:t>是</a:t>
            </a:r>
            <a:r>
              <a:rPr lang="en-US" altLang="zh-CN" sz="2000" b="1" dirty="0">
                <a:solidFill>
                  <a:srgbClr val="333300"/>
                </a:solidFill>
                <a:latin typeface="Times New Roman" pitchFamily="18" charset="0"/>
                <a:ea typeface="楷体" pitchFamily="49" charset="-122"/>
                <a:sym typeface="Symbol" pitchFamily="18" charset="2"/>
              </a:rPr>
              <a:t></a:t>
            </a:r>
            <a:r>
              <a:rPr lang="zh-CN" altLang="en-US" sz="2000" b="1" dirty="0">
                <a:solidFill>
                  <a:srgbClr val="333300"/>
                </a:solidFill>
                <a:latin typeface="Times New Roman" pitchFamily="18" charset="0"/>
                <a:ea typeface="楷体" pitchFamily="49" charset="-122"/>
              </a:rPr>
              <a:t>中的第</a:t>
            </a:r>
            <a:r>
              <a:rPr lang="en-US" altLang="zh-CN" sz="2000" b="1" dirty="0" err="1">
                <a:solidFill>
                  <a:srgbClr val="333300"/>
                </a:solidFill>
                <a:latin typeface="Times New Roman" pitchFamily="18" charset="0"/>
                <a:ea typeface="楷体" pitchFamily="49" charset="-122"/>
              </a:rPr>
              <a:t>i</a:t>
            </a:r>
            <a:r>
              <a:rPr lang="zh-CN" altLang="en-US" sz="2000" b="1" dirty="0">
                <a:solidFill>
                  <a:srgbClr val="333300"/>
                </a:solidFill>
                <a:latin typeface="Times New Roman" pitchFamily="18" charset="0"/>
                <a:ea typeface="楷体" pitchFamily="49" charset="-122"/>
              </a:rPr>
              <a:t>个均匀点。</a:t>
            </a:r>
          </a:p>
          <a:p>
            <a:pPr algn="just">
              <a:lnSpc>
                <a:spcPct val="120000"/>
              </a:lnSpc>
              <a:buClr>
                <a:schemeClr val="folHlink"/>
              </a:buClr>
              <a:buSzPct val="60000"/>
            </a:pPr>
            <a:r>
              <a:rPr lang="zh-CN" altLang="en-US" sz="2000" b="1" dirty="0">
                <a:solidFill>
                  <a:srgbClr val="333300"/>
                </a:solidFill>
                <a:latin typeface="Times New Roman" pitchFamily="18" charset="0"/>
                <a:ea typeface="楷体" pitchFamily="49" charset="-122"/>
              </a:rPr>
              <a:t>不管</a:t>
            </a:r>
            <a:r>
              <a:rPr lang="en-US" altLang="zh-CN" sz="2000" b="1" dirty="0">
                <a:solidFill>
                  <a:srgbClr val="333300"/>
                </a:solidFill>
                <a:latin typeface="Times New Roman" pitchFamily="18" charset="0"/>
                <a:ea typeface="楷体" pitchFamily="49" charset="-122"/>
              </a:rPr>
              <a:t>g</a:t>
            </a:r>
            <a:r>
              <a:rPr lang="zh-CN" altLang="en-US" sz="2000" b="1" dirty="0">
                <a:solidFill>
                  <a:srgbClr val="333300"/>
                </a:solidFill>
                <a:latin typeface="Times New Roman" pitchFamily="18" charset="0"/>
                <a:ea typeface="楷体" pitchFamily="49" charset="-122"/>
              </a:rPr>
              <a:t>和</a:t>
            </a:r>
            <a:r>
              <a:rPr lang="en-US" altLang="zh-CN" sz="2000" b="1" dirty="0">
                <a:solidFill>
                  <a:srgbClr val="333300"/>
                </a:solidFill>
                <a:latin typeface="Times New Roman" pitchFamily="18" charset="0"/>
                <a:ea typeface="楷体" pitchFamily="49" charset="-122"/>
                <a:sym typeface="Symbol" pitchFamily="18" charset="2"/>
              </a:rPr>
              <a:t></a:t>
            </a:r>
            <a:r>
              <a:rPr lang="zh-CN" altLang="en-US" sz="2000" b="1" dirty="0">
                <a:solidFill>
                  <a:srgbClr val="333300"/>
                </a:solidFill>
                <a:latin typeface="Times New Roman" pitchFamily="18" charset="0"/>
                <a:ea typeface="楷体" pitchFamily="49" charset="-122"/>
              </a:rPr>
              <a:t>的形式如何，这种算法不会有什么原则上的困难，而其它数值方法受问题条件限制的影响比较大。</a:t>
            </a:r>
          </a:p>
        </p:txBody>
      </p:sp>
      <p:sp>
        <p:nvSpPr>
          <p:cNvPr id="13" name="矩形 10"/>
          <p:cNvSpPr>
            <a:spLocks noChangeArrowheads="1"/>
          </p:cNvSpPr>
          <p:nvPr/>
        </p:nvSpPr>
        <p:spPr bwMode="auto">
          <a:xfrm>
            <a:off x="228600" y="228600"/>
            <a:ext cx="4810932" cy="523220"/>
          </a:xfrm>
          <a:prstGeom prst="rect">
            <a:avLst/>
          </a:prstGeom>
          <a:noFill/>
          <a:ln w="9525">
            <a:noFill/>
            <a:miter lim="800000"/>
            <a:headEnd/>
            <a:tailEnd/>
          </a:ln>
        </p:spPr>
        <p:txBody>
          <a:bodyPr wrap="none">
            <a:spAutoFit/>
          </a:bodyPr>
          <a:lstStyle/>
          <a:p>
            <a:r>
              <a:rPr lang="en-US" altLang="zh-CN" sz="2800" b="1" dirty="0">
                <a:solidFill>
                  <a:srgbClr val="333300"/>
                </a:solidFill>
                <a:latin typeface="Times New Roman" pitchFamily="18" charset="0"/>
                <a:ea typeface="楷体" pitchFamily="49" charset="-122"/>
              </a:rPr>
              <a:t>2.1 </a:t>
            </a:r>
            <a:r>
              <a:rPr lang="zh-CN" altLang="en-US" sz="2800" b="1" dirty="0">
                <a:solidFill>
                  <a:srgbClr val="333300"/>
                </a:solidFill>
                <a:latin typeface="Times New Roman" pitchFamily="18" charset="0"/>
                <a:ea typeface="楷体" pitchFamily="49" charset="-122"/>
              </a:rPr>
              <a:t>蒙特卡洛方</a:t>
            </a:r>
            <a:r>
              <a:rPr lang="zh-CN" altLang="en-US" sz="2800" b="1" dirty="0" smtClean="0">
                <a:solidFill>
                  <a:srgbClr val="333300"/>
                </a:solidFill>
                <a:latin typeface="Times New Roman" pitchFamily="18" charset="0"/>
                <a:ea typeface="楷体" pitchFamily="49" charset="-122"/>
              </a:rPr>
              <a:t>法概述</a:t>
            </a:r>
            <a:r>
              <a:rPr lang="en-US" altLang="zh-CN" sz="2800" b="1" dirty="0" smtClean="0">
                <a:solidFill>
                  <a:srgbClr val="333300"/>
                </a:solidFill>
                <a:latin typeface="Times New Roman" pitchFamily="18" charset="0"/>
                <a:ea typeface="楷体" pitchFamily="49" charset="-122"/>
              </a:rPr>
              <a:t>----</a:t>
            </a:r>
            <a:r>
              <a:rPr lang="zh-CN" altLang="en-US" sz="2800" b="1" dirty="0" smtClean="0">
                <a:solidFill>
                  <a:srgbClr val="FF0000"/>
                </a:solidFill>
                <a:latin typeface="Times New Roman" pitchFamily="18" charset="0"/>
                <a:ea typeface="楷体" pitchFamily="49" charset="-122"/>
              </a:rPr>
              <a:t>优点</a:t>
            </a:r>
            <a:endParaRPr lang="zh-CN" altLang="en-US" sz="2800" dirty="0">
              <a:solidFill>
                <a:srgbClr val="FF0000"/>
              </a:solidFill>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76200" y="6140450"/>
            <a:ext cx="587375" cy="488950"/>
          </a:xfrm>
        </p:spPr>
        <p:txBody>
          <a:bodyPr/>
          <a:lstStyle/>
          <a:p>
            <a:pPr>
              <a:defRPr/>
            </a:pPr>
            <a:fld id="{5506D0C2-84FD-4985-B9C3-B996AEBDBD26}" type="slidenum">
              <a:rPr lang="zh-CN" altLang="zh-CN" smtClean="0"/>
              <a:pPr>
                <a:defRPr/>
              </a:pPr>
              <a:t>22</a:t>
            </a:fld>
            <a:endParaRPr lang="zh-CN" altLang="zh-CN" dirty="0"/>
          </a:p>
        </p:txBody>
      </p:sp>
      <p:sp>
        <p:nvSpPr>
          <p:cNvPr id="6149" name="Line 5"/>
          <p:cNvSpPr>
            <a:spLocks noChangeShapeType="1"/>
          </p:cNvSpPr>
          <p:nvPr/>
        </p:nvSpPr>
        <p:spPr bwMode="auto">
          <a:xfrm>
            <a:off x="0" y="762000"/>
            <a:ext cx="7916863" cy="0"/>
          </a:xfrm>
          <a:prstGeom prst="line">
            <a:avLst/>
          </a:prstGeom>
          <a:noFill/>
          <a:ln w="12700">
            <a:solidFill>
              <a:srgbClr val="FF9900"/>
            </a:solidFill>
            <a:miter lim="800000"/>
            <a:headEnd/>
            <a:tailEnd/>
          </a:ln>
          <a:effectLst>
            <a:prstShdw prst="shdw17" dist="17961" dir="2700000">
              <a:srgbClr val="995C00"/>
            </a:prstShdw>
          </a:effectLst>
        </p:spPr>
        <p:txBody>
          <a:bodyPr lIns="90000" tIns="46800" rIns="90000" bIns="46800"/>
          <a:lstStyle/>
          <a:p>
            <a:endParaRPr lang="zh-CN" altLang="en-US"/>
          </a:p>
        </p:txBody>
      </p:sp>
      <p:sp>
        <p:nvSpPr>
          <p:cNvPr id="22" name="矩形 10"/>
          <p:cNvSpPr>
            <a:spLocks noChangeArrowheads="1"/>
          </p:cNvSpPr>
          <p:nvPr/>
        </p:nvSpPr>
        <p:spPr bwMode="auto">
          <a:xfrm>
            <a:off x="228600" y="228600"/>
            <a:ext cx="4810932" cy="523220"/>
          </a:xfrm>
          <a:prstGeom prst="rect">
            <a:avLst/>
          </a:prstGeom>
          <a:noFill/>
          <a:ln w="9525">
            <a:noFill/>
            <a:miter lim="800000"/>
            <a:headEnd/>
            <a:tailEnd/>
          </a:ln>
        </p:spPr>
        <p:txBody>
          <a:bodyPr wrap="none">
            <a:spAutoFit/>
          </a:bodyPr>
          <a:lstStyle/>
          <a:p>
            <a:r>
              <a:rPr lang="en-US" altLang="zh-CN" sz="2800" b="1" dirty="0">
                <a:solidFill>
                  <a:srgbClr val="333300"/>
                </a:solidFill>
                <a:latin typeface="Times New Roman" pitchFamily="18" charset="0"/>
                <a:ea typeface="楷体" pitchFamily="49" charset="-122"/>
              </a:rPr>
              <a:t>2.1 </a:t>
            </a:r>
            <a:r>
              <a:rPr lang="zh-CN" altLang="en-US" sz="2800" b="1" dirty="0">
                <a:solidFill>
                  <a:srgbClr val="333300"/>
                </a:solidFill>
                <a:latin typeface="Times New Roman" pitchFamily="18" charset="0"/>
                <a:ea typeface="楷体" pitchFamily="49" charset="-122"/>
              </a:rPr>
              <a:t>蒙特卡洛方</a:t>
            </a:r>
            <a:r>
              <a:rPr lang="zh-CN" altLang="en-US" sz="2800" b="1" dirty="0" smtClean="0">
                <a:solidFill>
                  <a:srgbClr val="333300"/>
                </a:solidFill>
                <a:latin typeface="Times New Roman" pitchFamily="18" charset="0"/>
                <a:ea typeface="楷体" pitchFamily="49" charset="-122"/>
              </a:rPr>
              <a:t>法概述</a:t>
            </a:r>
            <a:r>
              <a:rPr lang="en-US" altLang="zh-CN" sz="2800" b="1" dirty="0" smtClean="0">
                <a:solidFill>
                  <a:srgbClr val="333300"/>
                </a:solidFill>
                <a:latin typeface="Times New Roman" pitchFamily="18" charset="0"/>
                <a:ea typeface="楷体" pitchFamily="49" charset="-122"/>
              </a:rPr>
              <a:t>----</a:t>
            </a:r>
            <a:r>
              <a:rPr lang="zh-CN" altLang="en-US" sz="2800" b="1" dirty="0" smtClean="0">
                <a:solidFill>
                  <a:srgbClr val="FF0000"/>
                </a:solidFill>
                <a:latin typeface="Times New Roman" pitchFamily="18" charset="0"/>
                <a:ea typeface="楷体" pitchFamily="49" charset="-122"/>
              </a:rPr>
              <a:t>优点</a:t>
            </a:r>
            <a:endParaRPr lang="zh-CN" altLang="en-US" sz="2800" dirty="0">
              <a:solidFill>
                <a:srgbClr val="FF0000"/>
              </a:solidFill>
            </a:endParaRPr>
          </a:p>
        </p:txBody>
      </p:sp>
      <p:sp>
        <p:nvSpPr>
          <p:cNvPr id="9" name="矩形 8"/>
          <p:cNvSpPr/>
          <p:nvPr/>
        </p:nvSpPr>
        <p:spPr>
          <a:xfrm>
            <a:off x="457200" y="2438400"/>
            <a:ext cx="8077200" cy="1569660"/>
          </a:xfrm>
          <a:prstGeom prst="rect">
            <a:avLst/>
          </a:prstGeom>
        </p:spPr>
        <p:txBody>
          <a:bodyPr wrap="square">
            <a:spAutoFit/>
          </a:bodyPr>
          <a:lstStyle/>
          <a:p>
            <a:pPr algn="just">
              <a:lnSpc>
                <a:spcPct val="120000"/>
              </a:lnSpc>
            </a:pPr>
            <a:r>
              <a:rPr lang="en-US" altLang="zh-CN" sz="2000" b="1" dirty="0" smtClean="0">
                <a:solidFill>
                  <a:srgbClr val="FF0000"/>
                </a:solidFill>
                <a:latin typeface="Times New Roman" pitchFamily="18" charset="0"/>
                <a:ea typeface="楷体" pitchFamily="49" charset="-122"/>
                <a:cs typeface="Times New Roman" pitchFamily="18" charset="0"/>
              </a:rPr>
              <a:t>(2) </a:t>
            </a:r>
            <a:r>
              <a:rPr lang="zh-CN" altLang="en-US" sz="2000" b="1" dirty="0" smtClean="0">
                <a:solidFill>
                  <a:srgbClr val="FF0000"/>
                </a:solidFill>
                <a:latin typeface="Times New Roman" pitchFamily="18" charset="0"/>
                <a:ea typeface="楷体" pitchFamily="49" charset="-122"/>
              </a:rPr>
              <a:t>能够</a:t>
            </a:r>
            <a:r>
              <a:rPr lang="zh-CN" altLang="en-US" sz="2000" b="1" dirty="0">
                <a:solidFill>
                  <a:srgbClr val="FF0000"/>
                </a:solidFill>
                <a:latin typeface="Times New Roman" pitchFamily="18" charset="0"/>
                <a:ea typeface="楷体" pitchFamily="49" charset="-122"/>
              </a:rPr>
              <a:t>比较逼真地描述具有随机性质的事物的特点及物理实验</a:t>
            </a:r>
            <a:r>
              <a:rPr lang="zh-CN" altLang="en-US" sz="2000" b="1" dirty="0" smtClean="0">
                <a:solidFill>
                  <a:srgbClr val="FF0000"/>
                </a:solidFill>
                <a:latin typeface="Times New Roman" pitchFamily="18" charset="0"/>
                <a:ea typeface="楷体" pitchFamily="49" charset="-122"/>
              </a:rPr>
              <a:t>过程。 </a:t>
            </a:r>
            <a:endParaRPr lang="zh-CN" altLang="en-US" sz="2000" b="1" dirty="0">
              <a:solidFill>
                <a:srgbClr val="FF0000"/>
              </a:solidFill>
              <a:latin typeface="Times New Roman" pitchFamily="18" charset="0"/>
              <a:ea typeface="楷体" pitchFamily="49" charset="-122"/>
            </a:endParaRPr>
          </a:p>
          <a:p>
            <a:pPr algn="just">
              <a:lnSpc>
                <a:spcPct val="120000"/>
              </a:lnSpc>
            </a:pPr>
            <a:r>
              <a:rPr lang="en-US" altLang="zh-CN" sz="2000" b="1" dirty="0" smtClean="0">
                <a:solidFill>
                  <a:srgbClr val="333300"/>
                </a:solidFill>
                <a:latin typeface="Times New Roman" pitchFamily="18" charset="0"/>
                <a:ea typeface="楷体" pitchFamily="49" charset="-122"/>
              </a:rPr>
              <a:t>MC</a:t>
            </a:r>
            <a:r>
              <a:rPr lang="zh-CN" altLang="en-US" sz="2000" b="1" dirty="0" smtClean="0">
                <a:solidFill>
                  <a:srgbClr val="333300"/>
                </a:solidFill>
                <a:latin typeface="Times New Roman" pitchFamily="18" charset="0"/>
                <a:ea typeface="楷体" pitchFamily="49" charset="-122"/>
              </a:rPr>
              <a:t>方法</a:t>
            </a:r>
            <a:r>
              <a:rPr lang="zh-CN" altLang="en-US" sz="2000" b="1" dirty="0">
                <a:solidFill>
                  <a:srgbClr val="333300"/>
                </a:solidFill>
                <a:latin typeface="Times New Roman" pitchFamily="18" charset="0"/>
                <a:ea typeface="楷体" pitchFamily="49" charset="-122"/>
              </a:rPr>
              <a:t>可以部分代替物理实验，甚至可以</a:t>
            </a:r>
            <a:r>
              <a:rPr lang="zh-CN" altLang="en-US" sz="2000" b="1" dirty="0" smtClean="0">
                <a:solidFill>
                  <a:srgbClr val="333300"/>
                </a:solidFill>
                <a:latin typeface="Times New Roman" pitchFamily="18" charset="0"/>
                <a:ea typeface="楷体" pitchFamily="49" charset="-122"/>
              </a:rPr>
              <a:t>得到</a:t>
            </a:r>
            <a:r>
              <a:rPr lang="zh-CN" altLang="en-US" sz="2000" b="1" dirty="0">
                <a:solidFill>
                  <a:srgbClr val="333300"/>
                </a:solidFill>
                <a:latin typeface="Times New Roman" pitchFamily="18" charset="0"/>
                <a:ea typeface="楷体" pitchFamily="49" charset="-122"/>
              </a:rPr>
              <a:t>物理实验难以得到的结果。用蒙特卡罗方法解决实际问题，可以</a:t>
            </a:r>
            <a:r>
              <a:rPr lang="zh-CN" altLang="en-US" sz="2000" b="1" dirty="0" smtClean="0">
                <a:solidFill>
                  <a:srgbClr val="333300"/>
                </a:solidFill>
                <a:latin typeface="Times New Roman" pitchFamily="18" charset="0"/>
                <a:ea typeface="楷体" pitchFamily="49" charset="-122"/>
              </a:rPr>
              <a:t>直接</a:t>
            </a:r>
            <a:r>
              <a:rPr lang="zh-CN" altLang="en-US" sz="2000" b="1" dirty="0">
                <a:solidFill>
                  <a:srgbClr val="333300"/>
                </a:solidFill>
                <a:latin typeface="Times New Roman" pitchFamily="18" charset="0"/>
                <a:ea typeface="楷体" pitchFamily="49" charset="-122"/>
              </a:rPr>
              <a:t>从实际问题本身出发，而不从方程或数学表达式出发。它具有直观</a:t>
            </a:r>
            <a:r>
              <a:rPr lang="zh-CN" altLang="en-US" sz="2000" b="1" dirty="0" smtClean="0">
                <a:solidFill>
                  <a:srgbClr val="333300"/>
                </a:solidFill>
                <a:latin typeface="Times New Roman" pitchFamily="18" charset="0"/>
                <a:ea typeface="楷体" pitchFamily="49" charset="-122"/>
              </a:rPr>
              <a:t>、形象</a:t>
            </a:r>
            <a:r>
              <a:rPr lang="zh-CN" altLang="en-US" sz="2000" b="1" dirty="0">
                <a:solidFill>
                  <a:srgbClr val="333300"/>
                </a:solidFill>
                <a:latin typeface="Times New Roman" pitchFamily="18" charset="0"/>
                <a:ea typeface="楷体" pitchFamily="49" charset="-122"/>
              </a:rPr>
              <a:t>的特点。</a:t>
            </a:r>
          </a:p>
        </p:txBody>
      </p:sp>
      <p:sp>
        <p:nvSpPr>
          <p:cNvPr id="10" name="Rectangle 2"/>
          <p:cNvSpPr>
            <a:spLocks noChangeArrowheads="1"/>
          </p:cNvSpPr>
          <p:nvPr/>
        </p:nvSpPr>
        <p:spPr bwMode="auto">
          <a:xfrm>
            <a:off x="457200" y="4114800"/>
            <a:ext cx="8001000" cy="426335"/>
          </a:xfrm>
          <a:prstGeom prst="rect">
            <a:avLst/>
          </a:prstGeom>
          <a:noFill/>
          <a:ln w="9525">
            <a:noFill/>
            <a:miter lim="800000"/>
            <a:headEnd/>
            <a:tailEnd/>
          </a:ln>
        </p:spPr>
        <p:txBody>
          <a:bodyPr>
            <a:spAutoFit/>
          </a:bodyPr>
          <a:lstStyle/>
          <a:p>
            <a:pPr algn="just">
              <a:lnSpc>
                <a:spcPct val="120000"/>
              </a:lnSpc>
              <a:spcBef>
                <a:spcPct val="50000"/>
              </a:spcBef>
              <a:buClr>
                <a:schemeClr val="folHlink"/>
              </a:buClr>
              <a:buSzPct val="60000"/>
              <a:buFont typeface="Wingdings" pitchFamily="2" charset="2"/>
              <a:buNone/>
            </a:pPr>
            <a:r>
              <a:rPr lang="en-US" altLang="zh-CN" sz="2000" b="1" dirty="0" smtClean="0">
                <a:solidFill>
                  <a:srgbClr val="FF0000"/>
                </a:solidFill>
                <a:latin typeface="Times New Roman" pitchFamily="18" charset="0"/>
                <a:ea typeface="楷体" pitchFamily="49" charset="-122"/>
              </a:rPr>
              <a:t>(3)MC</a:t>
            </a:r>
            <a:r>
              <a:rPr lang="zh-CN" altLang="en-US" sz="2000" b="1" dirty="0">
                <a:solidFill>
                  <a:srgbClr val="FF0000"/>
                </a:solidFill>
                <a:latin typeface="Times New Roman" pitchFamily="18" charset="0"/>
                <a:ea typeface="楷体" pitchFamily="49" charset="-122"/>
              </a:rPr>
              <a:t>方法的误差与问题的维数无关，特别适应于求解高维问题。</a:t>
            </a:r>
          </a:p>
        </p:txBody>
      </p:sp>
      <p:sp>
        <p:nvSpPr>
          <p:cNvPr id="12" name="Rectangle 3"/>
          <p:cNvSpPr>
            <a:spLocks noChangeArrowheads="1"/>
          </p:cNvSpPr>
          <p:nvPr/>
        </p:nvSpPr>
        <p:spPr bwMode="auto">
          <a:xfrm>
            <a:off x="457200" y="4665662"/>
            <a:ext cx="8077200" cy="1354138"/>
          </a:xfrm>
          <a:prstGeom prst="rect">
            <a:avLst/>
          </a:prstGeom>
          <a:noFill/>
          <a:ln w="9525">
            <a:noFill/>
            <a:miter lim="800000"/>
            <a:headEnd/>
            <a:tailEnd/>
          </a:ln>
        </p:spPr>
        <p:txBody>
          <a:bodyPr>
            <a:spAutoFit/>
          </a:bodyPr>
          <a:lstStyle/>
          <a:p>
            <a:pPr algn="just">
              <a:lnSpc>
                <a:spcPct val="120000"/>
              </a:lnSpc>
            </a:pPr>
            <a:r>
              <a:rPr lang="zh-CN" altLang="en-US" sz="2000" b="1" dirty="0">
                <a:solidFill>
                  <a:srgbClr val="333300"/>
                </a:solidFill>
                <a:latin typeface="Times New Roman" pitchFamily="18" charset="0"/>
                <a:ea typeface="楷体" pitchFamily="49" charset="-122"/>
              </a:rPr>
              <a:t>维数的增加，除了引起抽样时间及计算估计量的时间有所增加外，不影响解的误差，计算时间仅与维数成正比。</a:t>
            </a:r>
          </a:p>
          <a:p>
            <a:pPr algn="just">
              <a:lnSpc>
                <a:spcPct val="120000"/>
              </a:lnSpc>
              <a:spcBef>
                <a:spcPct val="50000"/>
              </a:spcBef>
            </a:pPr>
            <a:r>
              <a:rPr lang="zh-CN" altLang="en-US" sz="2000" b="1" dirty="0">
                <a:solidFill>
                  <a:srgbClr val="333300"/>
                </a:solidFill>
                <a:latin typeface="Times New Roman" pitchFamily="18" charset="0"/>
                <a:ea typeface="楷体" pitchFamily="49" charset="-122"/>
              </a:rPr>
              <a:t>一般的数值方法，计算量要随维数幂次方而增加。</a:t>
            </a:r>
          </a:p>
        </p:txBody>
      </p:sp>
      <p:graphicFrame>
        <p:nvGraphicFramePr>
          <p:cNvPr id="13" name="Object 8"/>
          <p:cNvGraphicFramePr>
            <a:graphicFrameLocks noChangeAspect="1"/>
          </p:cNvGraphicFramePr>
          <p:nvPr/>
        </p:nvGraphicFramePr>
        <p:xfrm>
          <a:off x="6705600" y="5046662"/>
          <a:ext cx="1143000" cy="856074"/>
        </p:xfrm>
        <a:graphic>
          <a:graphicData uri="http://schemas.openxmlformats.org/presentationml/2006/ole">
            <p:oleObj spid="_x0000_s190467" name="Equation" r:id="rId3" imgW="558720" imgH="419040" progId="Equation.DSMT4">
              <p:embed/>
            </p:oleObj>
          </a:graphicData>
        </a:graphic>
      </p:graphicFrame>
      <p:sp>
        <p:nvSpPr>
          <p:cNvPr id="14" name="Text Box 2"/>
          <p:cNvSpPr txBox="1">
            <a:spLocks noChangeArrowheads="1"/>
          </p:cNvSpPr>
          <p:nvPr/>
        </p:nvSpPr>
        <p:spPr bwMode="auto">
          <a:xfrm>
            <a:off x="457200" y="838200"/>
            <a:ext cx="8077200" cy="1570038"/>
          </a:xfrm>
          <a:prstGeom prst="rect">
            <a:avLst/>
          </a:prstGeom>
          <a:noFill/>
          <a:ln w="9525">
            <a:noFill/>
            <a:miter lim="800000"/>
            <a:headEnd/>
            <a:tailEnd/>
          </a:ln>
        </p:spPr>
        <p:txBody>
          <a:bodyPr>
            <a:spAutoFit/>
          </a:bodyPr>
          <a:lstStyle/>
          <a:p>
            <a:pPr algn="just">
              <a:lnSpc>
                <a:spcPct val="120000"/>
              </a:lnSpc>
              <a:spcBef>
                <a:spcPct val="20000"/>
              </a:spcBef>
              <a:buClr>
                <a:schemeClr val="hlink"/>
              </a:buClr>
              <a:buFont typeface="Wingdings" pitchFamily="2" charset="2"/>
              <a:buNone/>
            </a:pPr>
            <a:r>
              <a:rPr lang="zh-CN" altLang="en-US" sz="2000" b="1" dirty="0">
                <a:solidFill>
                  <a:srgbClr val="333300"/>
                </a:solidFill>
                <a:latin typeface="Times New Roman" pitchFamily="18" charset="0"/>
                <a:ea typeface="楷体" pitchFamily="49" charset="-122"/>
              </a:rPr>
              <a:t>在粒子输运问题中，对于截面与能量相关、散射各向异性、介质非均匀、复杂几何、时间相关等问题，其它方法处理起来相当困难，而对</a:t>
            </a:r>
            <a:r>
              <a:rPr lang="en-US" altLang="zh-CN" sz="2000" b="1" dirty="0">
                <a:solidFill>
                  <a:srgbClr val="333300"/>
                </a:solidFill>
                <a:latin typeface="Times New Roman" pitchFamily="18" charset="0"/>
                <a:ea typeface="楷体" pitchFamily="49" charset="-122"/>
              </a:rPr>
              <a:t>MC</a:t>
            </a:r>
            <a:r>
              <a:rPr lang="zh-CN" altLang="en-US" sz="2000" b="1" dirty="0">
                <a:solidFill>
                  <a:srgbClr val="333300"/>
                </a:solidFill>
                <a:latin typeface="Times New Roman" pitchFamily="18" charset="0"/>
                <a:ea typeface="楷体" pitchFamily="49" charset="-122"/>
              </a:rPr>
              <a:t>方法来说，这些情况只不过表示维数增多了，分布密度变化了，几何条件复杂了，根据</a:t>
            </a:r>
            <a:r>
              <a:rPr lang="en-US" altLang="zh-CN" sz="2000" b="1" dirty="0">
                <a:solidFill>
                  <a:srgbClr val="333300"/>
                </a:solidFill>
                <a:latin typeface="Times New Roman" pitchFamily="18" charset="0"/>
                <a:ea typeface="楷体" pitchFamily="49" charset="-122"/>
              </a:rPr>
              <a:t>MC</a:t>
            </a:r>
            <a:r>
              <a:rPr lang="zh-CN" altLang="en-US" sz="2000" b="1" dirty="0">
                <a:solidFill>
                  <a:srgbClr val="333300"/>
                </a:solidFill>
                <a:latin typeface="Times New Roman" pitchFamily="18" charset="0"/>
                <a:ea typeface="楷体" pitchFamily="49" charset="-122"/>
              </a:rPr>
              <a:t>方法的特点，不会产生本质性的困难</a:t>
            </a:r>
            <a:r>
              <a:rPr lang="zh-CN" altLang="en-US" b="1" dirty="0"/>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dissolve">
                                      <p:cBhvr>
                                        <p:cTn id="7" dur="500"/>
                                        <p:tgtEl>
                                          <p:spTgt spid="1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2">
                                            <p:txEl>
                                              <p:pRg st="1" end="1"/>
                                            </p:txEl>
                                          </p:spTgt>
                                        </p:tgtEl>
                                        <p:attrNameLst>
                                          <p:attrName>style.visibility</p:attrName>
                                        </p:attrNameLst>
                                      </p:cBhvr>
                                      <p:to>
                                        <p:strVal val="visible"/>
                                      </p:to>
                                    </p:set>
                                    <p:animEffect transition="in" filter="dissolve">
                                      <p:cBhvr>
                                        <p:cTn id="12" dur="500"/>
                                        <p:tgtEl>
                                          <p:spTgt spid="1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autoUpdateAnimBg="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5F9546C3-5283-4B69-B3B9-911298C6B727}" type="slidenum">
              <a:rPr lang="zh-CN" altLang="zh-CN" smtClean="0"/>
              <a:pPr>
                <a:defRPr/>
              </a:pPr>
              <a:t>23</a:t>
            </a:fld>
            <a:endParaRPr lang="zh-CN" altLang="zh-CN" dirty="0"/>
          </a:p>
        </p:txBody>
      </p:sp>
      <p:sp>
        <p:nvSpPr>
          <p:cNvPr id="15367" name="Line 5"/>
          <p:cNvSpPr>
            <a:spLocks noChangeShapeType="1"/>
          </p:cNvSpPr>
          <p:nvPr/>
        </p:nvSpPr>
        <p:spPr bwMode="auto">
          <a:xfrm>
            <a:off x="0" y="762000"/>
            <a:ext cx="7916863" cy="0"/>
          </a:xfrm>
          <a:prstGeom prst="line">
            <a:avLst/>
          </a:prstGeom>
          <a:noFill/>
          <a:ln w="12700">
            <a:solidFill>
              <a:srgbClr val="FF9900"/>
            </a:solidFill>
            <a:miter lim="800000"/>
            <a:headEnd/>
            <a:tailEnd/>
          </a:ln>
          <a:effectLst>
            <a:prstShdw prst="shdw17" dist="17961" dir="2700000">
              <a:srgbClr val="995C00"/>
            </a:prstShdw>
          </a:effectLst>
        </p:spPr>
        <p:txBody>
          <a:bodyPr lIns="90000" tIns="46800" rIns="90000" bIns="46800"/>
          <a:lstStyle/>
          <a:p>
            <a:endParaRPr lang="zh-CN" altLang="en-US"/>
          </a:p>
        </p:txBody>
      </p:sp>
      <p:sp>
        <p:nvSpPr>
          <p:cNvPr id="15370" name="Rectangle 2"/>
          <p:cNvSpPr>
            <a:spLocks noChangeArrowheads="1"/>
          </p:cNvSpPr>
          <p:nvPr/>
        </p:nvSpPr>
        <p:spPr bwMode="auto">
          <a:xfrm>
            <a:off x="395288" y="838200"/>
            <a:ext cx="8280400" cy="5334000"/>
          </a:xfrm>
          <a:prstGeom prst="roundRect">
            <a:avLst>
              <a:gd name="adj" fmla="val 21667"/>
            </a:avLst>
          </a:prstGeom>
          <a:noFill/>
          <a:ln w="9525">
            <a:noFill/>
            <a:round/>
            <a:headEnd/>
            <a:tailEnd/>
          </a:ln>
        </p:spPr>
        <p:txBody>
          <a:bodyPr/>
          <a:lstStyle/>
          <a:p>
            <a:pPr algn="just">
              <a:lnSpc>
                <a:spcPct val="120000"/>
              </a:lnSpc>
            </a:pPr>
            <a:r>
              <a:rPr lang="en-US" altLang="zh-CN" sz="2000" b="1" dirty="0" smtClean="0">
                <a:solidFill>
                  <a:srgbClr val="FF0000"/>
                </a:solidFill>
                <a:latin typeface="Times New Roman" pitchFamily="18" charset="0"/>
                <a:ea typeface="楷体" pitchFamily="49" charset="-122"/>
                <a:cs typeface="Times New Roman" pitchFamily="18" charset="0"/>
              </a:rPr>
              <a:t>(4)</a:t>
            </a:r>
            <a:r>
              <a:rPr lang="zh-CN" altLang="en-US" sz="2000" b="1" dirty="0" smtClean="0">
                <a:solidFill>
                  <a:srgbClr val="FF0000"/>
                </a:solidFill>
                <a:latin typeface="Times New Roman" pitchFamily="18" charset="0"/>
                <a:ea typeface="楷体" pitchFamily="49" charset="-122"/>
              </a:rPr>
              <a:t>具有同时计算多个方案和多个未知量的能力。</a:t>
            </a:r>
            <a:endParaRPr lang="en-US" altLang="zh-CN" sz="2000" b="1" dirty="0" smtClean="0">
              <a:solidFill>
                <a:srgbClr val="FF0000"/>
              </a:solidFill>
              <a:latin typeface="Times New Roman" pitchFamily="18" charset="0"/>
              <a:ea typeface="楷体" pitchFamily="49" charset="-122"/>
            </a:endParaRPr>
          </a:p>
          <a:p>
            <a:pPr marL="457200" indent="-457200" algn="just">
              <a:lnSpc>
                <a:spcPct val="120000"/>
              </a:lnSpc>
              <a:buAutoNum type="alphaLcPeriod"/>
            </a:pPr>
            <a:r>
              <a:rPr lang="zh-CN" altLang="en-US" sz="2000" b="1" dirty="0" smtClean="0">
                <a:solidFill>
                  <a:srgbClr val="000000"/>
                </a:solidFill>
                <a:latin typeface="Times New Roman" pitchFamily="18" charset="0"/>
                <a:ea typeface="楷体" pitchFamily="49" charset="-122"/>
              </a:rPr>
              <a:t>对于那些需要计算多个方案的问题，使用</a:t>
            </a:r>
            <a:r>
              <a:rPr lang="en-US" altLang="zh-CN" sz="2000" b="1" dirty="0" smtClean="0">
                <a:solidFill>
                  <a:srgbClr val="000000"/>
                </a:solidFill>
                <a:latin typeface="Times New Roman" pitchFamily="18" charset="0"/>
                <a:ea typeface="楷体" pitchFamily="49" charset="-122"/>
              </a:rPr>
              <a:t>MC</a:t>
            </a:r>
            <a:r>
              <a:rPr lang="zh-CN" altLang="en-US" sz="2000" b="1" dirty="0" smtClean="0">
                <a:solidFill>
                  <a:srgbClr val="000000"/>
                </a:solidFill>
                <a:latin typeface="Times New Roman" pitchFamily="18" charset="0"/>
                <a:ea typeface="楷体" pitchFamily="49" charset="-122"/>
              </a:rPr>
              <a:t>方法有时不需要像常规方法那样逐个计算，它可以同时计算所有的方案，而不增加计算量，与计算一个方案的计算量相当。</a:t>
            </a:r>
            <a:endParaRPr lang="en-US" altLang="zh-CN" sz="2000" b="1" dirty="0" smtClean="0">
              <a:solidFill>
                <a:srgbClr val="000000"/>
              </a:solidFill>
              <a:latin typeface="Times New Roman" pitchFamily="18" charset="0"/>
              <a:ea typeface="楷体" pitchFamily="49" charset="-122"/>
            </a:endParaRPr>
          </a:p>
          <a:p>
            <a:pPr marL="457200" indent="-457200" algn="just">
              <a:lnSpc>
                <a:spcPct val="120000"/>
              </a:lnSpc>
            </a:pPr>
            <a:r>
              <a:rPr lang="en-US" altLang="zh-CN" sz="2000" b="1" dirty="0" smtClean="0">
                <a:solidFill>
                  <a:srgbClr val="000000"/>
                </a:solidFill>
                <a:latin typeface="Times New Roman" pitchFamily="18" charset="0"/>
                <a:ea typeface="楷体" pitchFamily="49" charset="-122"/>
              </a:rPr>
              <a:t>       </a:t>
            </a:r>
            <a:r>
              <a:rPr lang="zh-CN" altLang="en-US" sz="2000" b="1" dirty="0" smtClean="0">
                <a:solidFill>
                  <a:srgbClr val="000000"/>
                </a:solidFill>
                <a:latin typeface="Times New Roman" pitchFamily="18" charset="0"/>
                <a:ea typeface="楷体" pitchFamily="49" charset="-122"/>
              </a:rPr>
              <a:t>比如对于屏蔽层为均匀介质的几何平板，需要计算不同厚度的穿透概率时，只需计算最厚的一种情况，其它厚度的穿透概率在计算最厚一种情况时稍加处理可同时得到。</a:t>
            </a:r>
            <a:endParaRPr lang="en-US" altLang="zh-CN" sz="2000" b="1" dirty="0" smtClean="0">
              <a:solidFill>
                <a:srgbClr val="000000"/>
              </a:solidFill>
              <a:latin typeface="Times New Roman" pitchFamily="18" charset="0"/>
              <a:ea typeface="楷体" pitchFamily="49" charset="-122"/>
            </a:endParaRPr>
          </a:p>
          <a:p>
            <a:pPr marL="457200" indent="-457200" algn="just">
              <a:lnSpc>
                <a:spcPct val="120000"/>
              </a:lnSpc>
            </a:pPr>
            <a:r>
              <a:rPr lang="en-US" altLang="zh-CN" sz="2000" b="1" dirty="0" smtClean="0">
                <a:solidFill>
                  <a:srgbClr val="000000"/>
                </a:solidFill>
                <a:latin typeface="Times New Roman" pitchFamily="18" charset="0"/>
                <a:ea typeface="楷体" pitchFamily="49" charset="-122"/>
              </a:rPr>
              <a:t>b.     </a:t>
            </a:r>
            <a:r>
              <a:rPr lang="zh-CN" altLang="en-US" sz="2000" b="1" dirty="0" smtClean="0">
                <a:solidFill>
                  <a:srgbClr val="000000"/>
                </a:solidFill>
                <a:latin typeface="Times New Roman" pitchFamily="18" charset="0"/>
                <a:ea typeface="楷体" pitchFamily="49" charset="-122"/>
              </a:rPr>
              <a:t>使用</a:t>
            </a:r>
            <a:r>
              <a:rPr lang="en-US" altLang="zh-CN" sz="2000" b="1" dirty="0" smtClean="0">
                <a:solidFill>
                  <a:srgbClr val="000000"/>
                </a:solidFill>
                <a:latin typeface="Times New Roman" pitchFamily="18" charset="0"/>
                <a:ea typeface="楷体" pitchFamily="49" charset="-122"/>
              </a:rPr>
              <a:t>MC</a:t>
            </a:r>
            <a:r>
              <a:rPr lang="zh-CN" altLang="en-US" sz="2000" b="1" dirty="0" smtClean="0">
                <a:solidFill>
                  <a:srgbClr val="000000"/>
                </a:solidFill>
                <a:latin typeface="Times New Roman" pitchFamily="18" charset="0"/>
                <a:ea typeface="楷体" pitchFamily="49" charset="-122"/>
              </a:rPr>
              <a:t>方法可以同时得到多个所求量。</a:t>
            </a:r>
            <a:endParaRPr lang="en-US" altLang="zh-CN" sz="2000" b="1" dirty="0" smtClean="0">
              <a:solidFill>
                <a:srgbClr val="000000"/>
              </a:solidFill>
              <a:latin typeface="Times New Roman" pitchFamily="18" charset="0"/>
              <a:ea typeface="楷体" pitchFamily="49" charset="-122"/>
            </a:endParaRPr>
          </a:p>
          <a:p>
            <a:pPr algn="just">
              <a:lnSpc>
                <a:spcPct val="120000"/>
              </a:lnSpc>
            </a:pPr>
            <a:r>
              <a:rPr lang="en-US" altLang="zh-CN" sz="2000" b="1" dirty="0" smtClean="0">
                <a:solidFill>
                  <a:srgbClr val="000000"/>
                </a:solidFill>
                <a:latin typeface="Times New Roman" pitchFamily="18" charset="0"/>
                <a:ea typeface="楷体" pitchFamily="49" charset="-122"/>
              </a:rPr>
              <a:t>        </a:t>
            </a:r>
            <a:r>
              <a:rPr lang="zh-CN" altLang="en-US" sz="2000" b="1" dirty="0" smtClean="0">
                <a:solidFill>
                  <a:srgbClr val="000000"/>
                </a:solidFill>
                <a:latin typeface="Times New Roman" pitchFamily="18" charset="0"/>
                <a:ea typeface="楷体" pitchFamily="49" charset="-122"/>
              </a:rPr>
              <a:t>比如模拟自旋体系中，可以同时得到能量，磁化强度，磁化率，居里温度等。</a:t>
            </a:r>
            <a:endParaRPr lang="en-US" altLang="zh-CN" sz="2000" b="1" dirty="0" smtClean="0">
              <a:solidFill>
                <a:srgbClr val="000000"/>
              </a:solidFill>
              <a:latin typeface="Times New Roman" pitchFamily="18" charset="0"/>
              <a:ea typeface="楷体" pitchFamily="49" charset="-122"/>
            </a:endParaRPr>
          </a:p>
          <a:p>
            <a:pPr algn="just">
              <a:lnSpc>
                <a:spcPct val="120000"/>
              </a:lnSpc>
            </a:pPr>
            <a:r>
              <a:rPr lang="en-US" altLang="zh-CN" sz="2000" b="1" dirty="0" smtClean="0">
                <a:solidFill>
                  <a:srgbClr val="FF0000"/>
                </a:solidFill>
                <a:latin typeface="Times New Roman" pitchFamily="18" charset="0"/>
                <a:ea typeface="楷体" pitchFamily="49" charset="-122"/>
              </a:rPr>
              <a:t>(5) </a:t>
            </a:r>
            <a:r>
              <a:rPr lang="zh-CN" altLang="en-US" sz="2000" b="1" dirty="0" smtClean="0">
                <a:solidFill>
                  <a:srgbClr val="FF0000"/>
                </a:solidFill>
                <a:latin typeface="Times New Roman" pitchFamily="18" charset="0"/>
                <a:ea typeface="楷体" pitchFamily="49" charset="-122"/>
              </a:rPr>
              <a:t>误差容易确定</a:t>
            </a:r>
            <a:endParaRPr lang="en-US" altLang="zh-CN" sz="2000" b="1" dirty="0" smtClean="0">
              <a:solidFill>
                <a:srgbClr val="FF0000"/>
              </a:solidFill>
              <a:latin typeface="Times New Roman" pitchFamily="18" charset="0"/>
              <a:ea typeface="楷体" pitchFamily="49" charset="-122"/>
            </a:endParaRPr>
          </a:p>
          <a:p>
            <a:pPr algn="just">
              <a:lnSpc>
                <a:spcPct val="120000"/>
              </a:lnSpc>
            </a:pPr>
            <a:r>
              <a:rPr lang="zh-CN" altLang="en-US" sz="2000" b="1" dirty="0" smtClean="0">
                <a:solidFill>
                  <a:srgbClr val="000000"/>
                </a:solidFill>
                <a:latin typeface="Times New Roman" pitchFamily="18" charset="0"/>
                <a:ea typeface="楷体" pitchFamily="49" charset="-122"/>
              </a:rPr>
              <a:t>根据误差公式，可以在计算所求量的同事计算出误差。</a:t>
            </a:r>
            <a:endParaRPr lang="en-US" altLang="zh-CN" sz="2000" b="1" dirty="0" smtClean="0">
              <a:solidFill>
                <a:srgbClr val="000000"/>
              </a:solidFill>
              <a:latin typeface="Times New Roman" pitchFamily="18" charset="0"/>
              <a:ea typeface="楷体" pitchFamily="49" charset="-122"/>
            </a:endParaRPr>
          </a:p>
          <a:p>
            <a:pPr algn="just">
              <a:lnSpc>
                <a:spcPct val="120000"/>
              </a:lnSpc>
            </a:pPr>
            <a:r>
              <a:rPr lang="en-US" altLang="zh-CN" sz="2000" b="1" dirty="0" smtClean="0">
                <a:solidFill>
                  <a:srgbClr val="FF0000"/>
                </a:solidFill>
                <a:latin typeface="Times New Roman" pitchFamily="18" charset="0"/>
                <a:ea typeface="楷体" pitchFamily="49" charset="-122"/>
              </a:rPr>
              <a:t>(6)</a:t>
            </a:r>
            <a:r>
              <a:rPr lang="zh-CN" altLang="en-US" sz="2000" b="1" dirty="0" smtClean="0">
                <a:solidFill>
                  <a:srgbClr val="FF0000"/>
                </a:solidFill>
                <a:latin typeface="Times New Roman" pitchFamily="18" charset="0"/>
                <a:ea typeface="楷体" pitchFamily="49" charset="-122"/>
              </a:rPr>
              <a:t>程序结构简单，分块性强，易于实现。</a:t>
            </a:r>
            <a:endParaRPr lang="zh-CN" altLang="en-US" sz="2000" b="1" dirty="0">
              <a:solidFill>
                <a:srgbClr val="FF0000"/>
              </a:solidFill>
              <a:latin typeface="Times New Roman" pitchFamily="18" charset="0"/>
              <a:ea typeface="楷体" pitchFamily="49" charset="-122"/>
            </a:endParaRPr>
          </a:p>
        </p:txBody>
      </p:sp>
      <p:sp>
        <p:nvSpPr>
          <p:cNvPr id="17" name="矩形 10"/>
          <p:cNvSpPr>
            <a:spLocks noChangeArrowheads="1"/>
          </p:cNvSpPr>
          <p:nvPr/>
        </p:nvSpPr>
        <p:spPr bwMode="auto">
          <a:xfrm>
            <a:off x="228600" y="228600"/>
            <a:ext cx="4810932" cy="523220"/>
          </a:xfrm>
          <a:prstGeom prst="rect">
            <a:avLst/>
          </a:prstGeom>
          <a:noFill/>
          <a:ln w="9525">
            <a:noFill/>
            <a:miter lim="800000"/>
            <a:headEnd/>
            <a:tailEnd/>
          </a:ln>
        </p:spPr>
        <p:txBody>
          <a:bodyPr wrap="none">
            <a:spAutoFit/>
          </a:bodyPr>
          <a:lstStyle/>
          <a:p>
            <a:r>
              <a:rPr lang="en-US" altLang="zh-CN" sz="2800" b="1" dirty="0">
                <a:solidFill>
                  <a:srgbClr val="333300"/>
                </a:solidFill>
                <a:latin typeface="Times New Roman" pitchFamily="18" charset="0"/>
                <a:ea typeface="楷体" pitchFamily="49" charset="-122"/>
              </a:rPr>
              <a:t>2.1 </a:t>
            </a:r>
            <a:r>
              <a:rPr lang="zh-CN" altLang="en-US" sz="2800" b="1" dirty="0">
                <a:solidFill>
                  <a:srgbClr val="333300"/>
                </a:solidFill>
                <a:latin typeface="Times New Roman" pitchFamily="18" charset="0"/>
                <a:ea typeface="楷体" pitchFamily="49" charset="-122"/>
              </a:rPr>
              <a:t>蒙特卡洛方</a:t>
            </a:r>
            <a:r>
              <a:rPr lang="zh-CN" altLang="en-US" sz="2800" b="1" dirty="0" smtClean="0">
                <a:solidFill>
                  <a:srgbClr val="333300"/>
                </a:solidFill>
                <a:latin typeface="Times New Roman" pitchFamily="18" charset="0"/>
                <a:ea typeface="楷体" pitchFamily="49" charset="-122"/>
              </a:rPr>
              <a:t>法概述</a:t>
            </a:r>
            <a:r>
              <a:rPr lang="en-US" altLang="zh-CN" sz="2800" b="1" dirty="0" smtClean="0">
                <a:solidFill>
                  <a:srgbClr val="333300"/>
                </a:solidFill>
                <a:latin typeface="Times New Roman" pitchFamily="18" charset="0"/>
                <a:ea typeface="楷体" pitchFamily="49" charset="-122"/>
              </a:rPr>
              <a:t>----</a:t>
            </a:r>
            <a:r>
              <a:rPr lang="zh-CN" altLang="en-US" sz="2800" b="1" dirty="0" smtClean="0">
                <a:solidFill>
                  <a:srgbClr val="FF0000"/>
                </a:solidFill>
                <a:latin typeface="Times New Roman" pitchFamily="18" charset="0"/>
                <a:ea typeface="楷体" pitchFamily="49" charset="-122"/>
              </a:rPr>
              <a:t>优点</a:t>
            </a:r>
            <a:endParaRPr lang="zh-CN" altLang="en-US" sz="2800" dirty="0">
              <a:solidFill>
                <a:srgbClr val="FF0000"/>
              </a:solidFill>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10"/>
          <p:cNvSpPr>
            <a:spLocks noChangeArrowheads="1"/>
          </p:cNvSpPr>
          <p:nvPr/>
        </p:nvSpPr>
        <p:spPr bwMode="auto">
          <a:xfrm>
            <a:off x="228600" y="228600"/>
            <a:ext cx="4810932" cy="523220"/>
          </a:xfrm>
          <a:prstGeom prst="rect">
            <a:avLst/>
          </a:prstGeom>
          <a:noFill/>
          <a:ln w="9525">
            <a:noFill/>
            <a:miter lim="800000"/>
            <a:headEnd/>
            <a:tailEnd/>
          </a:ln>
        </p:spPr>
        <p:txBody>
          <a:bodyPr wrap="none">
            <a:spAutoFit/>
          </a:bodyPr>
          <a:lstStyle/>
          <a:p>
            <a:r>
              <a:rPr lang="en-US" altLang="zh-CN" sz="2800" b="1" dirty="0">
                <a:solidFill>
                  <a:srgbClr val="333300"/>
                </a:solidFill>
                <a:latin typeface="Times New Roman" pitchFamily="18" charset="0"/>
                <a:ea typeface="楷体" pitchFamily="49" charset="-122"/>
              </a:rPr>
              <a:t>2.1 </a:t>
            </a:r>
            <a:r>
              <a:rPr lang="zh-CN" altLang="en-US" sz="2800" b="1" dirty="0">
                <a:solidFill>
                  <a:srgbClr val="333300"/>
                </a:solidFill>
                <a:latin typeface="Times New Roman" pitchFamily="18" charset="0"/>
                <a:ea typeface="楷体" pitchFamily="49" charset="-122"/>
              </a:rPr>
              <a:t>蒙特卡洛方</a:t>
            </a:r>
            <a:r>
              <a:rPr lang="zh-CN" altLang="en-US" sz="2800" b="1" dirty="0" smtClean="0">
                <a:solidFill>
                  <a:srgbClr val="333300"/>
                </a:solidFill>
                <a:latin typeface="Times New Roman" pitchFamily="18" charset="0"/>
                <a:ea typeface="楷体" pitchFamily="49" charset="-122"/>
              </a:rPr>
              <a:t>法概述</a:t>
            </a:r>
            <a:r>
              <a:rPr lang="en-US" altLang="zh-CN" sz="2800" b="1" dirty="0" smtClean="0">
                <a:solidFill>
                  <a:srgbClr val="333300"/>
                </a:solidFill>
                <a:latin typeface="Times New Roman" pitchFamily="18" charset="0"/>
                <a:ea typeface="楷体" pitchFamily="49" charset="-122"/>
              </a:rPr>
              <a:t>----</a:t>
            </a:r>
            <a:r>
              <a:rPr lang="zh-CN" altLang="en-US" sz="2800" b="1" dirty="0" smtClean="0">
                <a:solidFill>
                  <a:srgbClr val="FF0000"/>
                </a:solidFill>
                <a:latin typeface="Times New Roman" pitchFamily="18" charset="0"/>
                <a:ea typeface="楷体" pitchFamily="49" charset="-122"/>
              </a:rPr>
              <a:t>缺点</a:t>
            </a:r>
            <a:endParaRPr lang="zh-CN" altLang="en-US" sz="2800" dirty="0">
              <a:solidFill>
                <a:srgbClr val="FF0000"/>
              </a:solidFill>
            </a:endParaRPr>
          </a:p>
        </p:txBody>
      </p:sp>
      <p:sp>
        <p:nvSpPr>
          <p:cNvPr id="4" name="灯片编号占位符 3"/>
          <p:cNvSpPr>
            <a:spLocks noGrp="1"/>
          </p:cNvSpPr>
          <p:nvPr>
            <p:ph type="sldNum" sz="quarter" idx="12"/>
          </p:nvPr>
        </p:nvSpPr>
        <p:spPr/>
        <p:txBody>
          <a:bodyPr/>
          <a:lstStyle/>
          <a:p>
            <a:pPr>
              <a:defRPr/>
            </a:pPr>
            <a:fld id="{2EB97F26-A8B8-44D5-B438-A24E3BDCB5E3}" type="slidenum">
              <a:rPr lang="zh-CN" altLang="zh-CN" smtClean="0"/>
              <a:pPr>
                <a:defRPr/>
              </a:pPr>
              <a:t>24</a:t>
            </a:fld>
            <a:endParaRPr lang="zh-CN" altLang="zh-CN" dirty="0"/>
          </a:p>
        </p:txBody>
      </p:sp>
      <p:sp>
        <p:nvSpPr>
          <p:cNvPr id="5" name="Line 5"/>
          <p:cNvSpPr>
            <a:spLocks noChangeShapeType="1"/>
          </p:cNvSpPr>
          <p:nvPr/>
        </p:nvSpPr>
        <p:spPr bwMode="auto">
          <a:xfrm>
            <a:off x="0" y="762000"/>
            <a:ext cx="7916863" cy="0"/>
          </a:xfrm>
          <a:prstGeom prst="line">
            <a:avLst/>
          </a:prstGeom>
          <a:noFill/>
          <a:ln w="12700">
            <a:solidFill>
              <a:srgbClr val="FF9900"/>
            </a:solidFill>
            <a:miter lim="800000"/>
            <a:headEnd/>
            <a:tailEnd/>
          </a:ln>
          <a:effectLst>
            <a:prstShdw prst="shdw17" dist="17961" dir="2700000">
              <a:srgbClr val="995C00"/>
            </a:prstShdw>
          </a:effectLst>
        </p:spPr>
        <p:txBody>
          <a:bodyPr lIns="90000" tIns="46800" rIns="90000" bIns="46800"/>
          <a:lstStyle/>
          <a:p>
            <a:endParaRPr lang="zh-CN" altLang="en-US"/>
          </a:p>
        </p:txBody>
      </p:sp>
      <p:sp>
        <p:nvSpPr>
          <p:cNvPr id="8" name="矩形 7"/>
          <p:cNvSpPr/>
          <p:nvPr/>
        </p:nvSpPr>
        <p:spPr>
          <a:xfrm>
            <a:off x="457200" y="990600"/>
            <a:ext cx="8001000" cy="5016758"/>
          </a:xfrm>
          <a:prstGeom prst="rect">
            <a:avLst/>
          </a:prstGeom>
        </p:spPr>
        <p:txBody>
          <a:bodyPr wrap="square">
            <a:spAutoFit/>
          </a:bodyPr>
          <a:lstStyle/>
          <a:p>
            <a:r>
              <a:rPr lang="en-US" altLang="zh-CN" sz="2000" b="1" dirty="0" smtClean="0">
                <a:solidFill>
                  <a:srgbClr val="333300"/>
                </a:solidFill>
                <a:latin typeface="Times New Roman" pitchFamily="18" charset="0"/>
                <a:ea typeface="楷体" pitchFamily="49" charset="-122"/>
              </a:rPr>
              <a:t>(1)</a:t>
            </a:r>
            <a:r>
              <a:rPr lang="zh-CN" altLang="en-US" sz="2000" b="1" dirty="0" smtClean="0">
                <a:solidFill>
                  <a:srgbClr val="333300"/>
                </a:solidFill>
                <a:latin typeface="Times New Roman" pitchFamily="18" charset="0"/>
                <a:ea typeface="楷体" pitchFamily="49" charset="-122"/>
              </a:rPr>
              <a:t>收敛速度慢 </a:t>
            </a:r>
            <a:endParaRPr lang="en-US" altLang="zh-CN" sz="2000" b="1" dirty="0" smtClean="0">
              <a:solidFill>
                <a:srgbClr val="333300"/>
              </a:solidFill>
              <a:latin typeface="Times New Roman" pitchFamily="18" charset="0"/>
              <a:ea typeface="楷体" pitchFamily="49" charset="-122"/>
            </a:endParaRPr>
          </a:p>
          <a:p>
            <a:r>
              <a:rPr lang="zh-CN" altLang="en-US" sz="2000" b="1" dirty="0" smtClean="0">
                <a:solidFill>
                  <a:srgbClr val="333300"/>
                </a:solidFill>
                <a:latin typeface="Times New Roman" pitchFamily="18" charset="0"/>
                <a:ea typeface="楷体" pitchFamily="49" charset="-122"/>
              </a:rPr>
              <a:t>蒙特卡罗方法的收敛速度为</a:t>
            </a:r>
            <a:r>
              <a:rPr lang="en-US" altLang="zh-CN" sz="2000" b="1" dirty="0" smtClean="0">
                <a:solidFill>
                  <a:srgbClr val="333300"/>
                </a:solidFill>
                <a:latin typeface="Times New Roman" pitchFamily="18" charset="0"/>
                <a:ea typeface="楷体" pitchFamily="49" charset="-122"/>
              </a:rPr>
              <a:t>O(N</a:t>
            </a:r>
            <a:r>
              <a:rPr lang="en-US" altLang="zh-CN" sz="2000" b="1" baseline="30000" dirty="0" smtClean="0">
                <a:solidFill>
                  <a:srgbClr val="333300"/>
                </a:solidFill>
                <a:latin typeface="Times New Roman" pitchFamily="18" charset="0"/>
                <a:ea typeface="楷体" pitchFamily="49" charset="-122"/>
              </a:rPr>
              <a:t>-1/2</a:t>
            </a:r>
            <a:r>
              <a:rPr lang="en-US" altLang="zh-CN" sz="2000" b="1" dirty="0" smtClean="0">
                <a:solidFill>
                  <a:srgbClr val="333300"/>
                </a:solidFill>
                <a:latin typeface="Times New Roman" pitchFamily="18" charset="0"/>
                <a:ea typeface="楷体" pitchFamily="49" charset="-122"/>
              </a:rPr>
              <a:t>) </a:t>
            </a:r>
            <a:r>
              <a:rPr lang="zh-CN" altLang="en-US" sz="2000" b="1" dirty="0" smtClean="0">
                <a:solidFill>
                  <a:srgbClr val="333300"/>
                </a:solidFill>
                <a:latin typeface="Times New Roman" pitchFamily="18" charset="0"/>
                <a:ea typeface="楷体" pitchFamily="49" charset="-122"/>
              </a:rPr>
              <a:t>，一般不容易得到精确度较高的近 似结果。对于维数少</a:t>
            </a:r>
            <a:r>
              <a:rPr lang="en-US" altLang="zh-CN" sz="2000" b="1" dirty="0" smtClean="0">
                <a:solidFill>
                  <a:srgbClr val="333300"/>
                </a:solidFill>
                <a:latin typeface="Times New Roman" pitchFamily="18" charset="0"/>
                <a:ea typeface="楷体" pitchFamily="49" charset="-122"/>
              </a:rPr>
              <a:t>(</a:t>
            </a:r>
            <a:r>
              <a:rPr lang="zh-CN" altLang="en-US" sz="2000" b="1" dirty="0" smtClean="0">
                <a:solidFill>
                  <a:srgbClr val="333300"/>
                </a:solidFill>
                <a:latin typeface="Times New Roman" pitchFamily="18" charset="0"/>
                <a:ea typeface="楷体" pitchFamily="49" charset="-122"/>
              </a:rPr>
              <a:t>三维以下</a:t>
            </a:r>
            <a:r>
              <a:rPr lang="en-US" altLang="zh-CN" sz="2000" b="1" dirty="0" smtClean="0">
                <a:solidFill>
                  <a:srgbClr val="333300"/>
                </a:solidFill>
                <a:latin typeface="Times New Roman" pitchFamily="18" charset="0"/>
                <a:ea typeface="楷体" pitchFamily="49" charset="-122"/>
              </a:rPr>
              <a:t>)</a:t>
            </a:r>
            <a:r>
              <a:rPr lang="zh-CN" altLang="en-US" sz="2000" b="1" dirty="0" smtClean="0">
                <a:solidFill>
                  <a:srgbClr val="333300"/>
                </a:solidFill>
                <a:latin typeface="Times New Roman" pitchFamily="18" charset="0"/>
                <a:ea typeface="楷体" pitchFamily="49" charset="-122"/>
              </a:rPr>
              <a:t>的问题，不如其他方法好。 </a:t>
            </a:r>
          </a:p>
          <a:p>
            <a:endParaRPr lang="zh-CN" altLang="en-US" sz="2000" b="1" dirty="0" smtClean="0">
              <a:solidFill>
                <a:srgbClr val="333300"/>
              </a:solidFill>
              <a:latin typeface="Times New Roman" pitchFamily="18" charset="0"/>
              <a:ea typeface="楷体" pitchFamily="49" charset="-122"/>
            </a:endParaRPr>
          </a:p>
          <a:p>
            <a:r>
              <a:rPr lang="en-US" altLang="zh-CN" sz="2000" b="1" dirty="0" smtClean="0">
                <a:solidFill>
                  <a:srgbClr val="333300"/>
                </a:solidFill>
                <a:latin typeface="Times New Roman" pitchFamily="18" charset="0"/>
                <a:ea typeface="楷体" pitchFamily="49" charset="-122"/>
              </a:rPr>
              <a:t>(2)</a:t>
            </a:r>
            <a:r>
              <a:rPr lang="zh-CN" altLang="en-US" sz="2000" b="1" dirty="0" smtClean="0">
                <a:solidFill>
                  <a:srgbClr val="333300"/>
                </a:solidFill>
                <a:latin typeface="Times New Roman" pitchFamily="18" charset="0"/>
                <a:ea typeface="楷体" pitchFamily="49" charset="-122"/>
              </a:rPr>
              <a:t>误差具有概率性 </a:t>
            </a:r>
          </a:p>
          <a:p>
            <a:r>
              <a:rPr lang="zh-CN" altLang="en-US" sz="2000" b="1" dirty="0" smtClean="0">
                <a:solidFill>
                  <a:srgbClr val="333300"/>
                </a:solidFill>
                <a:latin typeface="Times New Roman" pitchFamily="18" charset="0"/>
                <a:ea typeface="楷体" pitchFamily="49" charset="-122"/>
              </a:rPr>
              <a:t>由于蒙特卡罗方法的误差是在一定置信水平下估计的，所以它的误差具有概率性，而不是一般意义下的误差。</a:t>
            </a:r>
            <a:endParaRPr lang="en-US" altLang="zh-CN" sz="2000" b="1" dirty="0" smtClean="0">
              <a:solidFill>
                <a:srgbClr val="333300"/>
              </a:solidFill>
              <a:latin typeface="Times New Roman" pitchFamily="18" charset="0"/>
              <a:ea typeface="楷体" pitchFamily="49" charset="-122"/>
            </a:endParaRPr>
          </a:p>
          <a:p>
            <a:endParaRPr lang="zh-CN" altLang="en-US" sz="2000" b="1" dirty="0" smtClean="0">
              <a:solidFill>
                <a:srgbClr val="333300"/>
              </a:solidFill>
              <a:latin typeface="Times New Roman" pitchFamily="18" charset="0"/>
              <a:ea typeface="楷体" pitchFamily="49" charset="-122"/>
            </a:endParaRPr>
          </a:p>
          <a:p>
            <a:r>
              <a:rPr lang="en-US" altLang="zh-CN" sz="2000" b="1" dirty="0" smtClean="0">
                <a:solidFill>
                  <a:srgbClr val="333300"/>
                </a:solidFill>
                <a:latin typeface="Times New Roman" pitchFamily="18" charset="0"/>
                <a:ea typeface="楷体" pitchFamily="49" charset="-122"/>
              </a:rPr>
              <a:t>(3)</a:t>
            </a:r>
            <a:r>
              <a:rPr lang="zh-CN" altLang="en-US" sz="2000" b="1" dirty="0" smtClean="0">
                <a:solidFill>
                  <a:srgbClr val="333300"/>
                </a:solidFill>
                <a:latin typeface="Times New Roman" pitchFamily="18" charset="0"/>
                <a:ea typeface="楷体" pitchFamily="49" charset="-122"/>
              </a:rPr>
              <a:t>计算结果与系统大小有关 </a:t>
            </a:r>
          </a:p>
          <a:p>
            <a:r>
              <a:rPr lang="zh-CN" altLang="en-US" sz="2000" b="1" dirty="0" smtClean="0">
                <a:solidFill>
                  <a:srgbClr val="333300"/>
                </a:solidFill>
                <a:latin typeface="Times New Roman" pitchFamily="18" charset="0"/>
                <a:ea typeface="楷体" pitchFamily="49" charset="-122"/>
              </a:rPr>
              <a:t>例如在粒子输运问题中</a:t>
            </a:r>
            <a:r>
              <a:rPr lang="en-US" altLang="zh-CN" sz="2000" b="1" dirty="0" smtClean="0">
                <a:solidFill>
                  <a:srgbClr val="333300"/>
                </a:solidFill>
                <a:latin typeface="Times New Roman" pitchFamily="18" charset="0"/>
                <a:ea typeface="楷体" pitchFamily="49" charset="-122"/>
              </a:rPr>
              <a:t>:</a:t>
            </a:r>
            <a:r>
              <a:rPr lang="zh-CN" altLang="en-US" sz="2000" b="1" dirty="0" smtClean="0">
                <a:solidFill>
                  <a:srgbClr val="333300"/>
                </a:solidFill>
                <a:latin typeface="Times New Roman" pitchFamily="18" charset="0"/>
                <a:ea typeface="楷体" pitchFamily="49" charset="-122"/>
              </a:rPr>
              <a:t>经验表明，只有当系统的大小与粒子的平均自</a:t>
            </a:r>
          </a:p>
          <a:p>
            <a:r>
              <a:rPr lang="zh-CN" altLang="en-US" sz="2000" b="1" dirty="0" smtClean="0">
                <a:solidFill>
                  <a:srgbClr val="333300"/>
                </a:solidFill>
                <a:latin typeface="Times New Roman" pitchFamily="18" charset="0"/>
                <a:ea typeface="楷体" pitchFamily="49" charset="-122"/>
              </a:rPr>
              <a:t>由程可以相比较时</a:t>
            </a:r>
            <a:r>
              <a:rPr lang="en-US" altLang="zh-CN" sz="2000" b="1" dirty="0" smtClean="0">
                <a:solidFill>
                  <a:srgbClr val="333300"/>
                </a:solidFill>
                <a:latin typeface="Times New Roman" pitchFamily="18" charset="0"/>
                <a:ea typeface="楷体" pitchFamily="49" charset="-122"/>
              </a:rPr>
              <a:t>(</a:t>
            </a:r>
            <a:r>
              <a:rPr lang="zh-CN" altLang="en-US" sz="2000" b="1" dirty="0" smtClean="0">
                <a:solidFill>
                  <a:srgbClr val="333300"/>
                </a:solidFill>
                <a:latin typeface="Times New Roman" pitchFamily="18" charset="0"/>
                <a:ea typeface="楷体" pitchFamily="49" charset="-122"/>
              </a:rPr>
              <a:t>一般在十个平均自由程左右</a:t>
            </a:r>
            <a:r>
              <a:rPr lang="en-US" altLang="zh-CN" sz="2000" b="1" dirty="0" smtClean="0">
                <a:solidFill>
                  <a:srgbClr val="333300"/>
                </a:solidFill>
                <a:latin typeface="Times New Roman" pitchFamily="18" charset="0"/>
                <a:ea typeface="楷体" pitchFamily="49" charset="-122"/>
              </a:rPr>
              <a:t>)</a:t>
            </a:r>
            <a:r>
              <a:rPr lang="zh-CN" altLang="en-US" sz="2000" b="1" dirty="0" smtClean="0">
                <a:solidFill>
                  <a:srgbClr val="333300"/>
                </a:solidFill>
                <a:latin typeface="Times New Roman" pitchFamily="18" charset="0"/>
                <a:ea typeface="楷体" pitchFamily="49" charset="-122"/>
              </a:rPr>
              <a:t>，蒙特卡罗方法计</a:t>
            </a:r>
          </a:p>
          <a:p>
            <a:r>
              <a:rPr lang="zh-CN" altLang="en-US" sz="2000" b="1" dirty="0" smtClean="0">
                <a:solidFill>
                  <a:srgbClr val="333300"/>
                </a:solidFill>
                <a:latin typeface="Times New Roman" pitchFamily="18" charset="0"/>
                <a:ea typeface="楷体" pitchFamily="49" charset="-122"/>
              </a:rPr>
              <a:t>算的结果较为满意。但对于大系统或小概率事件的计算问题，计算结</a:t>
            </a:r>
          </a:p>
          <a:p>
            <a:r>
              <a:rPr lang="zh-CN" altLang="en-US" sz="2000" b="1" dirty="0" smtClean="0">
                <a:solidFill>
                  <a:srgbClr val="333300"/>
                </a:solidFill>
                <a:latin typeface="Times New Roman" pitchFamily="18" charset="0"/>
                <a:ea typeface="楷体" pitchFamily="49" charset="-122"/>
              </a:rPr>
              <a:t>果往往比真值偏低。 </a:t>
            </a:r>
          </a:p>
          <a:p>
            <a:r>
              <a:rPr lang="zh-CN" altLang="en-US" sz="2000" b="1" dirty="0" smtClean="0">
                <a:solidFill>
                  <a:srgbClr val="333300"/>
                </a:solidFill>
                <a:latin typeface="Times New Roman" pitchFamily="18" charset="0"/>
                <a:ea typeface="楷体" pitchFamily="49" charset="-122"/>
              </a:rPr>
              <a:t>在使用蒙特卡罗方法时，可以考虑把蒙特卡罗方法与解析</a:t>
            </a:r>
            <a:r>
              <a:rPr lang="en-US" altLang="zh-CN" sz="2000" b="1" dirty="0" smtClean="0">
                <a:solidFill>
                  <a:srgbClr val="333300"/>
                </a:solidFill>
                <a:latin typeface="Times New Roman" pitchFamily="18" charset="0"/>
                <a:ea typeface="楷体" pitchFamily="49" charset="-122"/>
              </a:rPr>
              <a:t>(</a:t>
            </a:r>
            <a:r>
              <a:rPr lang="zh-CN" altLang="en-US" sz="2000" b="1" dirty="0" smtClean="0">
                <a:solidFill>
                  <a:srgbClr val="333300"/>
                </a:solidFill>
                <a:latin typeface="Times New Roman" pitchFamily="18" charset="0"/>
                <a:ea typeface="楷体" pitchFamily="49" charset="-122"/>
              </a:rPr>
              <a:t>或数值</a:t>
            </a:r>
            <a:r>
              <a:rPr lang="en-US" altLang="zh-CN" sz="2000" b="1" dirty="0" smtClean="0">
                <a:solidFill>
                  <a:srgbClr val="333300"/>
                </a:solidFill>
                <a:latin typeface="Times New Roman" pitchFamily="18" charset="0"/>
                <a:ea typeface="楷体" pitchFamily="49" charset="-122"/>
              </a:rPr>
              <a:t>)</a:t>
            </a:r>
            <a:r>
              <a:rPr lang="zh-CN" altLang="en-US" sz="2000" b="1" dirty="0" smtClean="0">
                <a:solidFill>
                  <a:srgbClr val="333300"/>
                </a:solidFill>
                <a:latin typeface="Times New Roman" pitchFamily="18" charset="0"/>
                <a:ea typeface="楷体" pitchFamily="49" charset="-122"/>
              </a:rPr>
              <a:t>方法相结合，取长补短，既能解决解析</a:t>
            </a:r>
            <a:r>
              <a:rPr lang="en-US" altLang="zh-CN" sz="2000" b="1" dirty="0" smtClean="0">
                <a:solidFill>
                  <a:srgbClr val="333300"/>
                </a:solidFill>
                <a:latin typeface="Times New Roman" pitchFamily="18" charset="0"/>
                <a:ea typeface="楷体" pitchFamily="49" charset="-122"/>
              </a:rPr>
              <a:t>(</a:t>
            </a:r>
            <a:r>
              <a:rPr lang="zh-CN" altLang="en-US" sz="2000" b="1" dirty="0" smtClean="0">
                <a:solidFill>
                  <a:srgbClr val="333300"/>
                </a:solidFill>
                <a:latin typeface="Times New Roman" pitchFamily="18" charset="0"/>
                <a:ea typeface="楷体" pitchFamily="49" charset="-122"/>
              </a:rPr>
              <a:t>或数值</a:t>
            </a:r>
            <a:r>
              <a:rPr lang="en-US" altLang="zh-CN" sz="2000" b="1" dirty="0" smtClean="0">
                <a:solidFill>
                  <a:srgbClr val="333300"/>
                </a:solidFill>
                <a:latin typeface="Times New Roman" pitchFamily="18" charset="0"/>
                <a:ea typeface="楷体" pitchFamily="49" charset="-122"/>
              </a:rPr>
              <a:t>)</a:t>
            </a:r>
            <a:r>
              <a:rPr lang="zh-CN" altLang="en-US" sz="2000" b="1" dirty="0" smtClean="0">
                <a:solidFill>
                  <a:srgbClr val="333300"/>
                </a:solidFill>
                <a:latin typeface="Times New Roman" pitchFamily="18" charset="0"/>
                <a:ea typeface="楷体" pitchFamily="49" charset="-122"/>
              </a:rPr>
              <a:t>方法难以解决的问题，也可以解决单纯使用蒙特卡罗方法难以解决的问题。</a:t>
            </a:r>
            <a:endParaRPr lang="zh-CN" altLang="en-US" sz="2000" b="1" dirty="0">
              <a:solidFill>
                <a:srgbClr val="333300"/>
              </a:solidFill>
              <a:latin typeface="Times New Roman" pitchFamily="18" charset="0"/>
              <a:ea typeface="楷体" pitchFamily="49" charset="-122"/>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3"/>
          <p:cNvSpPr>
            <a:spLocks noChangeArrowheads="1"/>
          </p:cNvSpPr>
          <p:nvPr/>
        </p:nvSpPr>
        <p:spPr bwMode="auto">
          <a:xfrm>
            <a:off x="611188" y="914400"/>
            <a:ext cx="2927350" cy="560388"/>
          </a:xfrm>
          <a:prstGeom prst="rect">
            <a:avLst/>
          </a:prstGeom>
          <a:noFill/>
          <a:ln w="9525">
            <a:noFill/>
            <a:miter lim="800000"/>
            <a:headEnd/>
            <a:tailEnd/>
          </a:ln>
        </p:spPr>
        <p:txBody>
          <a:bodyPr wrap="none">
            <a:spAutoFit/>
          </a:bodyPr>
          <a:lstStyle/>
          <a:p>
            <a:pPr algn="just">
              <a:lnSpc>
                <a:spcPct val="120000"/>
              </a:lnSpc>
              <a:spcBef>
                <a:spcPct val="20000"/>
              </a:spcBef>
              <a:buClr>
                <a:schemeClr val="folHlink"/>
              </a:buClr>
              <a:buSzPct val="60000"/>
            </a:pPr>
            <a:r>
              <a:rPr lang="zh-CN" altLang="en-US" sz="2800" b="1" dirty="0">
                <a:solidFill>
                  <a:srgbClr val="333300"/>
                </a:solidFill>
                <a:latin typeface="Times New Roman" pitchFamily="18" charset="0"/>
                <a:ea typeface="楷体" pitchFamily="49" charset="-122"/>
              </a:rPr>
              <a:t>随机数</a:t>
            </a:r>
            <a:r>
              <a:rPr lang="en-US" altLang="zh-CN" sz="2800" b="1" dirty="0">
                <a:solidFill>
                  <a:srgbClr val="333300"/>
                </a:solidFill>
                <a:latin typeface="Times New Roman" pitchFamily="18" charset="0"/>
                <a:ea typeface="楷体" pitchFamily="49" charset="-122"/>
              </a:rPr>
              <a:t>(R.N.)</a:t>
            </a:r>
            <a:r>
              <a:rPr lang="zh-CN" altLang="en-US" sz="2800" b="1" dirty="0">
                <a:solidFill>
                  <a:srgbClr val="333300"/>
                </a:solidFill>
                <a:latin typeface="Times New Roman" pitchFamily="18" charset="0"/>
                <a:ea typeface="楷体" pitchFamily="49" charset="-122"/>
              </a:rPr>
              <a:t>简介</a:t>
            </a:r>
          </a:p>
        </p:txBody>
      </p:sp>
      <p:sp>
        <p:nvSpPr>
          <p:cNvPr id="7" name="Rectangle 2"/>
          <p:cNvSpPr>
            <a:spLocks noChangeArrowheads="1"/>
          </p:cNvSpPr>
          <p:nvPr/>
        </p:nvSpPr>
        <p:spPr bwMode="auto">
          <a:xfrm>
            <a:off x="323850" y="1706563"/>
            <a:ext cx="8362950" cy="1631950"/>
          </a:xfrm>
          <a:prstGeom prst="rect">
            <a:avLst/>
          </a:prstGeom>
          <a:noFill/>
          <a:ln w="9525">
            <a:noFill/>
            <a:miter lim="800000"/>
            <a:headEnd/>
            <a:tailEnd/>
          </a:ln>
        </p:spPr>
        <p:txBody>
          <a:bodyPr>
            <a:spAutoFit/>
          </a:bodyPr>
          <a:lstStyle/>
          <a:p>
            <a:pPr algn="just">
              <a:lnSpc>
                <a:spcPct val="120000"/>
              </a:lnSpc>
              <a:spcBef>
                <a:spcPct val="20000"/>
              </a:spcBef>
              <a:buClr>
                <a:schemeClr val="folHlink"/>
              </a:buClr>
              <a:buSzPct val="60000"/>
              <a:buFont typeface="Wingdings" pitchFamily="2" charset="2"/>
              <a:buNone/>
            </a:pPr>
            <a:r>
              <a:rPr lang="zh-CN" altLang="en-US" sz="2000" dirty="0">
                <a:solidFill>
                  <a:srgbClr val="333300"/>
                </a:solidFill>
                <a:latin typeface="Times New Roman" pitchFamily="18" charset="0"/>
                <a:ea typeface="楷体" pitchFamily="49" charset="-122"/>
              </a:rPr>
              <a:t>简单地说，随机数就是不可预计的数字。</a:t>
            </a:r>
          </a:p>
          <a:p>
            <a:pPr algn="just">
              <a:lnSpc>
                <a:spcPct val="120000"/>
              </a:lnSpc>
              <a:spcBef>
                <a:spcPct val="20000"/>
              </a:spcBef>
              <a:buClr>
                <a:schemeClr val="folHlink"/>
              </a:buClr>
              <a:buSzPct val="60000"/>
              <a:buFont typeface="Wingdings" pitchFamily="2" charset="2"/>
              <a:buNone/>
            </a:pPr>
            <a:r>
              <a:rPr lang="zh-CN" altLang="en-US" sz="2000" dirty="0">
                <a:solidFill>
                  <a:srgbClr val="333300"/>
                </a:solidFill>
                <a:latin typeface="Times New Roman" pitchFamily="18" charset="0"/>
                <a:ea typeface="楷体" pitchFamily="49" charset="-122"/>
              </a:rPr>
              <a:t>例如，基本数字包括</a:t>
            </a:r>
            <a:r>
              <a:rPr lang="en-US" altLang="zh-CN" sz="2000" dirty="0">
                <a:solidFill>
                  <a:srgbClr val="333300"/>
                </a:solidFill>
                <a:latin typeface="Times New Roman" pitchFamily="18" charset="0"/>
                <a:ea typeface="楷体" pitchFamily="49" charset="-122"/>
              </a:rPr>
              <a:t>0</a:t>
            </a:r>
            <a:r>
              <a:rPr lang="zh-CN" altLang="en-US" sz="2000" dirty="0">
                <a:solidFill>
                  <a:srgbClr val="333300"/>
                </a:solidFill>
                <a:latin typeface="Times New Roman" pitchFamily="18" charset="0"/>
                <a:ea typeface="楷体" pitchFamily="49" charset="-122"/>
              </a:rPr>
              <a:t>到</a:t>
            </a:r>
            <a:r>
              <a:rPr lang="en-US" altLang="zh-CN" sz="2000" dirty="0">
                <a:solidFill>
                  <a:srgbClr val="333300"/>
                </a:solidFill>
                <a:latin typeface="Times New Roman" pitchFamily="18" charset="0"/>
                <a:ea typeface="楷体" pitchFamily="49" charset="-122"/>
              </a:rPr>
              <a:t>9</a:t>
            </a:r>
            <a:r>
              <a:rPr lang="zh-CN" altLang="en-US" sz="2000" dirty="0">
                <a:solidFill>
                  <a:srgbClr val="333300"/>
                </a:solidFill>
                <a:latin typeface="Times New Roman" pitchFamily="18" charset="0"/>
                <a:ea typeface="楷体" pitchFamily="49" charset="-122"/>
              </a:rPr>
              <a:t>共十个数，如果随机地取一个数，则每个数字出现的概率相同，都是</a:t>
            </a:r>
            <a:r>
              <a:rPr lang="en-US" altLang="zh-CN" sz="2000" dirty="0">
                <a:solidFill>
                  <a:srgbClr val="333300"/>
                </a:solidFill>
                <a:latin typeface="Times New Roman" pitchFamily="18" charset="0"/>
                <a:ea typeface="楷体" pitchFamily="49" charset="-122"/>
              </a:rPr>
              <a:t>1/10</a:t>
            </a:r>
            <a:r>
              <a:rPr lang="zh-CN" altLang="en-US" sz="2000" dirty="0">
                <a:solidFill>
                  <a:srgbClr val="333300"/>
                </a:solidFill>
                <a:latin typeface="Times New Roman" pitchFamily="18" charset="0"/>
                <a:ea typeface="楷体" pitchFamily="49" charset="-122"/>
              </a:rPr>
              <a:t>，而且每个数字的出现，与相邻其它数字的出现都是</a:t>
            </a:r>
            <a:r>
              <a:rPr lang="zh-CN" altLang="en-US" sz="2000" dirty="0" smtClean="0">
                <a:solidFill>
                  <a:srgbClr val="333300"/>
                </a:solidFill>
                <a:latin typeface="Times New Roman" pitchFamily="18" charset="0"/>
                <a:ea typeface="楷体" pitchFamily="49" charset="-122"/>
              </a:rPr>
              <a:t>独立的</a:t>
            </a:r>
            <a:r>
              <a:rPr lang="en-US" altLang="zh-CN" sz="2000" dirty="0" smtClean="0">
                <a:solidFill>
                  <a:srgbClr val="333300"/>
                </a:solidFill>
                <a:latin typeface="Times New Roman" pitchFamily="18" charset="0"/>
                <a:ea typeface="楷体" pitchFamily="49" charset="-122"/>
              </a:rPr>
              <a:t>(</a:t>
            </a:r>
            <a:r>
              <a:rPr lang="zh-CN" altLang="en-US" sz="2000" dirty="0" smtClean="0">
                <a:solidFill>
                  <a:srgbClr val="333300"/>
                </a:solidFill>
                <a:latin typeface="Times New Roman" pitchFamily="18" charset="0"/>
                <a:ea typeface="楷体" pitchFamily="49" charset="-122"/>
              </a:rPr>
              <a:t>相互</a:t>
            </a:r>
            <a:r>
              <a:rPr lang="zh-CN" altLang="en-US" sz="2000" dirty="0">
                <a:solidFill>
                  <a:srgbClr val="333300"/>
                </a:solidFill>
                <a:latin typeface="Times New Roman" pitchFamily="18" charset="0"/>
                <a:ea typeface="楷体" pitchFamily="49" charset="-122"/>
              </a:rPr>
              <a:t>没有关联</a:t>
            </a:r>
            <a:r>
              <a:rPr lang="zh-CN" altLang="en-US" sz="2000" dirty="0" smtClean="0">
                <a:solidFill>
                  <a:srgbClr val="333300"/>
                </a:solidFill>
                <a:latin typeface="Times New Roman" pitchFamily="18" charset="0"/>
                <a:ea typeface="楷体" pitchFamily="49" charset="-122"/>
              </a:rPr>
              <a:t>的</a:t>
            </a:r>
            <a:r>
              <a:rPr lang="en-US" altLang="zh-CN" sz="2000" dirty="0" smtClean="0">
                <a:solidFill>
                  <a:srgbClr val="333300"/>
                </a:solidFill>
                <a:latin typeface="Times New Roman" pitchFamily="18" charset="0"/>
                <a:ea typeface="楷体" pitchFamily="49" charset="-122"/>
              </a:rPr>
              <a:t>)</a:t>
            </a:r>
            <a:r>
              <a:rPr lang="zh-CN" altLang="en-US" sz="2000" dirty="0" smtClean="0">
                <a:solidFill>
                  <a:srgbClr val="333300"/>
                </a:solidFill>
                <a:latin typeface="Times New Roman" pitchFamily="18" charset="0"/>
                <a:ea typeface="楷体" pitchFamily="49" charset="-122"/>
              </a:rPr>
              <a:t>，</a:t>
            </a:r>
            <a:r>
              <a:rPr lang="zh-CN" altLang="en-US" sz="2000" dirty="0">
                <a:solidFill>
                  <a:srgbClr val="333300"/>
                </a:solidFill>
                <a:latin typeface="Times New Roman" pitchFamily="18" charset="0"/>
                <a:ea typeface="楷体" pitchFamily="49" charset="-122"/>
              </a:rPr>
              <a:t>满足这样的条件的数字就是随机数。</a:t>
            </a:r>
          </a:p>
        </p:txBody>
      </p:sp>
      <p:sp>
        <p:nvSpPr>
          <p:cNvPr id="4" name="灯片编号占位符 3"/>
          <p:cNvSpPr>
            <a:spLocks noGrp="1"/>
          </p:cNvSpPr>
          <p:nvPr>
            <p:ph type="sldNum" sz="quarter" idx="12"/>
          </p:nvPr>
        </p:nvSpPr>
        <p:spPr/>
        <p:txBody>
          <a:bodyPr/>
          <a:lstStyle/>
          <a:p>
            <a:pPr>
              <a:defRPr/>
            </a:pPr>
            <a:fld id="{82BFEFAB-BEE7-47B0-86D0-4F89B51924F3}" type="slidenum">
              <a:rPr lang="zh-CN" altLang="zh-CN" smtClean="0"/>
              <a:pPr>
                <a:defRPr/>
              </a:pPr>
              <a:t>25</a:t>
            </a:fld>
            <a:endParaRPr lang="zh-CN" altLang="zh-CN" dirty="0"/>
          </a:p>
        </p:txBody>
      </p:sp>
      <p:sp>
        <p:nvSpPr>
          <p:cNvPr id="39939" name="Line 5"/>
          <p:cNvSpPr>
            <a:spLocks noChangeShapeType="1"/>
          </p:cNvSpPr>
          <p:nvPr/>
        </p:nvSpPr>
        <p:spPr bwMode="auto">
          <a:xfrm>
            <a:off x="0" y="762000"/>
            <a:ext cx="7916863" cy="0"/>
          </a:xfrm>
          <a:prstGeom prst="line">
            <a:avLst/>
          </a:prstGeom>
          <a:noFill/>
          <a:ln w="12700">
            <a:solidFill>
              <a:srgbClr val="FF9900"/>
            </a:solidFill>
            <a:miter lim="800000"/>
            <a:headEnd/>
            <a:tailEnd/>
          </a:ln>
          <a:effectLst>
            <a:prstShdw prst="shdw17" dist="17961" dir="2700000">
              <a:srgbClr val="995C00"/>
            </a:prstShdw>
          </a:effectLst>
        </p:spPr>
        <p:txBody>
          <a:bodyPr lIns="90000" tIns="46800" rIns="90000" bIns="46800"/>
          <a:lstStyle/>
          <a:p>
            <a:endParaRPr lang="zh-CN" altLang="en-US"/>
          </a:p>
        </p:txBody>
      </p:sp>
      <p:sp>
        <p:nvSpPr>
          <p:cNvPr id="39940" name="矩形 9"/>
          <p:cNvSpPr>
            <a:spLocks noChangeArrowheads="1"/>
          </p:cNvSpPr>
          <p:nvPr/>
        </p:nvSpPr>
        <p:spPr bwMode="auto">
          <a:xfrm>
            <a:off x="228600" y="228600"/>
            <a:ext cx="3969356" cy="523220"/>
          </a:xfrm>
          <a:prstGeom prst="rect">
            <a:avLst/>
          </a:prstGeom>
          <a:noFill/>
          <a:ln w="9525">
            <a:noFill/>
            <a:miter lim="800000"/>
            <a:headEnd/>
            <a:tailEnd/>
          </a:ln>
        </p:spPr>
        <p:txBody>
          <a:bodyPr wrap="none">
            <a:spAutoFit/>
          </a:bodyPr>
          <a:lstStyle/>
          <a:p>
            <a:r>
              <a:rPr lang="en-US" altLang="zh-CN" sz="2800" b="1" dirty="0">
                <a:solidFill>
                  <a:srgbClr val="333300"/>
                </a:solidFill>
                <a:latin typeface="Times New Roman" pitchFamily="18" charset="0"/>
                <a:ea typeface="楷体" pitchFamily="49" charset="-122"/>
              </a:rPr>
              <a:t>2.2 </a:t>
            </a:r>
            <a:r>
              <a:rPr lang="zh-CN" altLang="en-US" sz="2800" b="1" dirty="0" smtClean="0">
                <a:solidFill>
                  <a:srgbClr val="333300"/>
                </a:solidFill>
                <a:latin typeface="Times New Roman" pitchFamily="18" charset="0"/>
                <a:ea typeface="楷体" pitchFamily="49" charset="-122"/>
              </a:rPr>
              <a:t>随机数的产生和检验</a:t>
            </a:r>
            <a:endParaRPr lang="zh-CN" altLang="en-US" sz="2800" dirty="0"/>
          </a:p>
        </p:txBody>
      </p:sp>
      <p:sp>
        <p:nvSpPr>
          <p:cNvPr id="9" name="Rectangle 2"/>
          <p:cNvSpPr>
            <a:spLocks noChangeArrowheads="1"/>
          </p:cNvSpPr>
          <p:nvPr/>
        </p:nvSpPr>
        <p:spPr bwMode="auto">
          <a:xfrm>
            <a:off x="395288" y="4602163"/>
            <a:ext cx="8229600" cy="795337"/>
          </a:xfrm>
          <a:prstGeom prst="rect">
            <a:avLst/>
          </a:prstGeom>
          <a:noFill/>
          <a:ln w="9525">
            <a:noFill/>
            <a:miter lim="800000"/>
            <a:headEnd/>
            <a:tailEnd/>
          </a:ln>
        </p:spPr>
        <p:txBody>
          <a:bodyPr>
            <a:spAutoFit/>
          </a:bodyPr>
          <a:lstStyle/>
          <a:p>
            <a:pPr algn="just">
              <a:lnSpc>
                <a:spcPct val="120000"/>
              </a:lnSpc>
              <a:spcBef>
                <a:spcPct val="50000"/>
              </a:spcBef>
            </a:pPr>
            <a:r>
              <a:rPr lang="zh-CN" altLang="en-US" sz="2000" dirty="0">
                <a:solidFill>
                  <a:srgbClr val="333300"/>
                </a:solidFill>
                <a:latin typeface="Times New Roman" pitchFamily="18" charset="0"/>
                <a:ea typeface="楷体" pitchFamily="49" charset="-122"/>
              </a:rPr>
              <a:t>如果将任意四个随机数字合并为一个数，并用</a:t>
            </a:r>
            <a:r>
              <a:rPr lang="en-US" altLang="zh-CN" sz="2000" dirty="0">
                <a:solidFill>
                  <a:srgbClr val="333300"/>
                </a:solidFill>
                <a:latin typeface="Times New Roman" pitchFamily="18" charset="0"/>
                <a:ea typeface="楷体" pitchFamily="49" charset="-122"/>
              </a:rPr>
              <a:t>10</a:t>
            </a:r>
            <a:r>
              <a:rPr lang="en-US" altLang="zh-CN" sz="2000" baseline="30000" dirty="0">
                <a:solidFill>
                  <a:srgbClr val="333300"/>
                </a:solidFill>
                <a:latin typeface="Times New Roman" pitchFamily="18" charset="0"/>
                <a:ea typeface="楷体" pitchFamily="49" charset="-122"/>
              </a:rPr>
              <a:t>4</a:t>
            </a:r>
            <a:r>
              <a:rPr lang="zh-CN" altLang="en-US" sz="2000" dirty="0">
                <a:solidFill>
                  <a:srgbClr val="333300"/>
                </a:solidFill>
                <a:latin typeface="Times New Roman" pitchFamily="18" charset="0"/>
                <a:ea typeface="楷体" pitchFamily="49" charset="-122"/>
              </a:rPr>
              <a:t>除，这样的随机数可看成是从</a:t>
            </a:r>
            <a:r>
              <a:rPr lang="en-US" altLang="zh-CN" sz="2000" dirty="0">
                <a:solidFill>
                  <a:srgbClr val="333300"/>
                </a:solidFill>
                <a:latin typeface="Times New Roman" pitchFamily="18" charset="0"/>
                <a:ea typeface="楷体" pitchFamily="49" charset="-122"/>
              </a:rPr>
              <a:t>0.0000</a:t>
            </a:r>
            <a:r>
              <a:rPr lang="zh-CN" altLang="en-US" sz="2000" dirty="0">
                <a:solidFill>
                  <a:srgbClr val="333300"/>
                </a:solidFill>
                <a:latin typeface="Times New Roman" pitchFamily="18" charset="0"/>
                <a:ea typeface="楷体" pitchFamily="49" charset="-122"/>
              </a:rPr>
              <a:t>到</a:t>
            </a:r>
            <a:r>
              <a:rPr lang="en-US" altLang="zh-CN" sz="2000" dirty="0">
                <a:solidFill>
                  <a:srgbClr val="333300"/>
                </a:solidFill>
                <a:latin typeface="Times New Roman" pitchFamily="18" charset="0"/>
                <a:ea typeface="楷体" pitchFamily="49" charset="-122"/>
              </a:rPr>
              <a:t>0.9999</a:t>
            </a:r>
            <a:r>
              <a:rPr lang="zh-CN" altLang="en-US" sz="2000" dirty="0">
                <a:solidFill>
                  <a:srgbClr val="333300"/>
                </a:solidFill>
                <a:latin typeface="Times New Roman" pitchFamily="18" charset="0"/>
                <a:ea typeface="楷体" pitchFamily="49" charset="-122"/>
              </a:rPr>
              <a:t>之间均匀分布的随机数。</a:t>
            </a:r>
          </a:p>
        </p:txBody>
      </p:sp>
      <p:sp>
        <p:nvSpPr>
          <p:cNvPr id="10" name="Rectangle 4"/>
          <p:cNvSpPr>
            <a:spLocks noChangeArrowheads="1"/>
          </p:cNvSpPr>
          <p:nvPr/>
        </p:nvSpPr>
        <p:spPr bwMode="auto">
          <a:xfrm>
            <a:off x="539750" y="3810000"/>
            <a:ext cx="5032375" cy="461963"/>
          </a:xfrm>
          <a:prstGeom prst="rect">
            <a:avLst/>
          </a:prstGeom>
          <a:noFill/>
          <a:ln w="9525">
            <a:noFill/>
            <a:miter lim="800000"/>
            <a:headEnd/>
            <a:tailEnd/>
          </a:ln>
        </p:spPr>
        <p:txBody>
          <a:bodyPr wrap="none">
            <a:spAutoFit/>
          </a:bodyPr>
          <a:lstStyle/>
          <a:p>
            <a:pPr>
              <a:lnSpc>
                <a:spcPct val="120000"/>
              </a:lnSpc>
            </a:pPr>
            <a:r>
              <a:rPr lang="zh-CN" altLang="en-US" sz="2000" dirty="0">
                <a:solidFill>
                  <a:srgbClr val="333300"/>
                </a:solidFill>
                <a:latin typeface="Times New Roman" pitchFamily="18" charset="0"/>
                <a:ea typeface="楷体" pitchFamily="49" charset="-122"/>
              </a:rPr>
              <a:t>这个简单例子中的随机数称为离散随机数</a:t>
            </a:r>
            <a:r>
              <a:rPr kumimoji="1" lang="zh-CN" altLang="en-US" dirty="0">
                <a:latin typeface="Tahoma" pitchFamily="34" charset="0"/>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dissolv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dissolve">
                                      <p:cBhvr>
                                        <p:cTn id="12" dur="5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9">
                                            <p:txEl>
                                              <p:pRg st="0" end="0"/>
                                            </p:txEl>
                                          </p:spTgt>
                                        </p:tgtEl>
                                        <p:attrNameLst>
                                          <p:attrName>style.visibility</p:attrName>
                                        </p:attrNameLst>
                                      </p:cBhvr>
                                      <p:to>
                                        <p:strVal val="visible"/>
                                      </p:to>
                                    </p:set>
                                    <p:animEffect transition="in" filter="dissolve">
                                      <p:cBhvr>
                                        <p:cTn id="17" dur="500"/>
                                        <p:tgtEl>
                                          <p:spTgt spid="9">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0">
                                            <p:txEl>
                                              <p:pRg st="0" end="0"/>
                                            </p:txEl>
                                          </p:spTgt>
                                        </p:tgtEl>
                                        <p:attrNameLst>
                                          <p:attrName>style.visibility</p:attrName>
                                        </p:attrNameLst>
                                      </p:cBhvr>
                                      <p:to>
                                        <p:strVal val="visible"/>
                                      </p:to>
                                    </p:set>
                                    <p:animEffect transition="in" filter="dissolve">
                                      <p:cBhvr>
                                        <p:cTn id="22"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autoUpdateAnimBg="0"/>
      <p:bldP spid="9" grpId="0" build="p" autoUpdateAnimBg="0"/>
      <p:bldP spid="10" grpId="0" build="p" autoUpdateAnimBg="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99A2897F-5798-4492-A2B7-091ED420A551}" type="slidenum">
              <a:rPr lang="zh-CN" altLang="zh-CN" smtClean="0"/>
              <a:pPr>
                <a:defRPr/>
              </a:pPr>
              <a:t>26</a:t>
            </a:fld>
            <a:endParaRPr lang="zh-CN" altLang="zh-CN" dirty="0"/>
          </a:p>
        </p:txBody>
      </p:sp>
      <p:sp>
        <p:nvSpPr>
          <p:cNvPr id="40963" name="Line 5"/>
          <p:cNvSpPr>
            <a:spLocks noChangeShapeType="1"/>
          </p:cNvSpPr>
          <p:nvPr/>
        </p:nvSpPr>
        <p:spPr bwMode="auto">
          <a:xfrm>
            <a:off x="0" y="762000"/>
            <a:ext cx="7916863" cy="0"/>
          </a:xfrm>
          <a:prstGeom prst="line">
            <a:avLst/>
          </a:prstGeom>
          <a:noFill/>
          <a:ln w="12700">
            <a:solidFill>
              <a:srgbClr val="FF9900"/>
            </a:solidFill>
            <a:miter lim="800000"/>
            <a:headEnd/>
            <a:tailEnd/>
          </a:ln>
          <a:effectLst>
            <a:prstShdw prst="shdw17" dist="17961" dir="2700000">
              <a:srgbClr val="995C00"/>
            </a:prstShdw>
          </a:effectLst>
        </p:spPr>
        <p:txBody>
          <a:bodyPr lIns="90000" tIns="46800" rIns="90000" bIns="46800"/>
          <a:lstStyle/>
          <a:p>
            <a:endParaRPr lang="zh-CN" altLang="en-US"/>
          </a:p>
        </p:txBody>
      </p:sp>
      <p:sp>
        <p:nvSpPr>
          <p:cNvPr id="40964" name="矩形 9"/>
          <p:cNvSpPr>
            <a:spLocks noChangeArrowheads="1"/>
          </p:cNvSpPr>
          <p:nvPr/>
        </p:nvSpPr>
        <p:spPr bwMode="auto">
          <a:xfrm>
            <a:off x="228600" y="228600"/>
            <a:ext cx="3969356" cy="523220"/>
          </a:xfrm>
          <a:prstGeom prst="rect">
            <a:avLst/>
          </a:prstGeom>
          <a:noFill/>
          <a:ln w="9525">
            <a:noFill/>
            <a:miter lim="800000"/>
            <a:headEnd/>
            <a:tailEnd/>
          </a:ln>
        </p:spPr>
        <p:txBody>
          <a:bodyPr wrap="none">
            <a:spAutoFit/>
          </a:bodyPr>
          <a:lstStyle/>
          <a:p>
            <a:r>
              <a:rPr lang="en-US" altLang="zh-CN" sz="2800" b="1" dirty="0" smtClean="0">
                <a:solidFill>
                  <a:srgbClr val="333300"/>
                </a:solidFill>
                <a:latin typeface="Times New Roman" pitchFamily="18" charset="0"/>
                <a:ea typeface="楷体" pitchFamily="49" charset="-122"/>
              </a:rPr>
              <a:t>2.2 </a:t>
            </a:r>
            <a:r>
              <a:rPr lang="zh-CN" altLang="en-US" sz="2800" b="1" dirty="0" smtClean="0">
                <a:solidFill>
                  <a:srgbClr val="333300"/>
                </a:solidFill>
                <a:latin typeface="Times New Roman" pitchFamily="18" charset="0"/>
                <a:ea typeface="楷体" pitchFamily="49" charset="-122"/>
              </a:rPr>
              <a:t>随机数的产生和检验</a:t>
            </a:r>
            <a:endParaRPr lang="zh-CN" altLang="en-US" sz="2800" dirty="0"/>
          </a:p>
        </p:txBody>
      </p:sp>
      <p:sp>
        <p:nvSpPr>
          <p:cNvPr id="8" name="Rectangle 2"/>
          <p:cNvSpPr>
            <a:spLocks noChangeArrowheads="1"/>
          </p:cNvSpPr>
          <p:nvPr/>
        </p:nvSpPr>
        <p:spPr bwMode="auto">
          <a:xfrm>
            <a:off x="468313" y="990600"/>
            <a:ext cx="8229600" cy="1508105"/>
          </a:xfrm>
          <a:prstGeom prst="rect">
            <a:avLst/>
          </a:prstGeom>
          <a:noFill/>
          <a:ln w="9525">
            <a:noFill/>
            <a:miter lim="800000"/>
            <a:headEnd/>
            <a:tailEnd/>
          </a:ln>
        </p:spPr>
        <p:txBody>
          <a:bodyPr>
            <a:spAutoFit/>
          </a:bodyPr>
          <a:lstStyle/>
          <a:p>
            <a:pPr algn="just">
              <a:lnSpc>
                <a:spcPct val="120000"/>
              </a:lnSpc>
              <a:spcBef>
                <a:spcPct val="50000"/>
              </a:spcBef>
              <a:buClr>
                <a:schemeClr val="folHlink"/>
              </a:buClr>
              <a:buSzPct val="60000"/>
              <a:buFont typeface="Wingdings" pitchFamily="2" charset="2"/>
              <a:buNone/>
            </a:pPr>
            <a:r>
              <a:rPr lang="zh-CN" altLang="en-US" sz="2000" dirty="0" smtClean="0">
                <a:solidFill>
                  <a:srgbClr val="333300"/>
                </a:solidFill>
                <a:latin typeface="Times New Roman" pitchFamily="18" charset="0"/>
                <a:ea typeface="楷体" pitchFamily="49" charset="-122"/>
              </a:rPr>
              <a:t>随机数分类：</a:t>
            </a:r>
            <a:endParaRPr lang="en-US" altLang="zh-CN" sz="2000" dirty="0" smtClean="0">
              <a:solidFill>
                <a:srgbClr val="333300"/>
              </a:solidFill>
              <a:latin typeface="Times New Roman" pitchFamily="18" charset="0"/>
              <a:ea typeface="楷体" pitchFamily="49" charset="-122"/>
            </a:endParaRPr>
          </a:p>
          <a:p>
            <a:pPr algn="just">
              <a:lnSpc>
                <a:spcPct val="120000"/>
              </a:lnSpc>
              <a:spcBef>
                <a:spcPct val="50000"/>
              </a:spcBef>
              <a:buClr>
                <a:schemeClr val="folHlink"/>
              </a:buClr>
              <a:buSzPct val="60000"/>
              <a:buFont typeface="Wingdings" pitchFamily="2" charset="2"/>
              <a:buNone/>
            </a:pPr>
            <a:r>
              <a:rPr lang="zh-CN" altLang="en-US" sz="2000" b="1" dirty="0" smtClean="0">
                <a:solidFill>
                  <a:srgbClr val="333300"/>
                </a:solidFill>
                <a:latin typeface="Times New Roman" pitchFamily="18" charset="0"/>
                <a:ea typeface="楷体" pitchFamily="49" charset="-122"/>
              </a:rPr>
              <a:t>真随机数：</a:t>
            </a:r>
            <a:r>
              <a:rPr lang="zh-CN" altLang="en-US" sz="2000" dirty="0" smtClean="0">
                <a:solidFill>
                  <a:srgbClr val="333300"/>
                </a:solidFill>
                <a:latin typeface="Times New Roman" pitchFamily="18" charset="0"/>
                <a:ea typeface="楷体" pitchFamily="49" charset="-122"/>
              </a:rPr>
              <a:t>不可预计、不可重复，物理方法产生。</a:t>
            </a:r>
            <a:endParaRPr lang="en-US" altLang="zh-CN" sz="2000" dirty="0" smtClean="0">
              <a:solidFill>
                <a:srgbClr val="333300"/>
              </a:solidFill>
              <a:latin typeface="Times New Roman" pitchFamily="18" charset="0"/>
              <a:ea typeface="楷体" pitchFamily="49" charset="-122"/>
            </a:endParaRPr>
          </a:p>
          <a:p>
            <a:pPr algn="just">
              <a:lnSpc>
                <a:spcPct val="120000"/>
              </a:lnSpc>
              <a:spcBef>
                <a:spcPct val="50000"/>
              </a:spcBef>
              <a:buClr>
                <a:schemeClr val="folHlink"/>
              </a:buClr>
              <a:buSzPct val="60000"/>
              <a:buFont typeface="Wingdings" pitchFamily="2" charset="2"/>
              <a:buNone/>
            </a:pPr>
            <a:r>
              <a:rPr lang="zh-CN" altLang="en-US" sz="2000" dirty="0" smtClean="0">
                <a:solidFill>
                  <a:srgbClr val="333300"/>
                </a:solidFill>
                <a:latin typeface="Times New Roman" pitchFamily="18" charset="0"/>
                <a:ea typeface="楷体" pitchFamily="49" charset="-122"/>
              </a:rPr>
              <a:t>                    如放射性衰变，电子设备的热噪音等。</a:t>
            </a:r>
            <a:endParaRPr lang="en-US" altLang="zh-CN" sz="2000" dirty="0" smtClean="0">
              <a:solidFill>
                <a:srgbClr val="333300"/>
              </a:solidFill>
              <a:latin typeface="Times New Roman" pitchFamily="18" charset="0"/>
              <a:ea typeface="楷体" pitchFamily="49" charset="-122"/>
            </a:endParaRPr>
          </a:p>
        </p:txBody>
      </p:sp>
      <p:sp>
        <p:nvSpPr>
          <p:cNvPr id="9" name="Rectangle 2"/>
          <p:cNvSpPr>
            <a:spLocks noChangeArrowheads="1"/>
          </p:cNvSpPr>
          <p:nvPr/>
        </p:nvSpPr>
        <p:spPr bwMode="auto">
          <a:xfrm>
            <a:off x="457200" y="2590800"/>
            <a:ext cx="8229600" cy="1724025"/>
          </a:xfrm>
          <a:prstGeom prst="rect">
            <a:avLst/>
          </a:prstGeom>
          <a:noFill/>
          <a:ln w="9525">
            <a:noFill/>
            <a:miter lim="800000"/>
            <a:headEnd/>
            <a:tailEnd/>
          </a:ln>
        </p:spPr>
        <p:txBody>
          <a:bodyPr>
            <a:spAutoFit/>
          </a:bodyPr>
          <a:lstStyle/>
          <a:p>
            <a:pPr algn="just">
              <a:lnSpc>
                <a:spcPct val="120000"/>
              </a:lnSpc>
              <a:spcBef>
                <a:spcPct val="20000"/>
              </a:spcBef>
              <a:buClr>
                <a:schemeClr val="folHlink"/>
              </a:buClr>
              <a:buSzPct val="60000"/>
              <a:buFont typeface="Wingdings" pitchFamily="2" charset="2"/>
              <a:buNone/>
            </a:pPr>
            <a:r>
              <a:rPr lang="zh-CN" altLang="en-US" sz="2000" dirty="0">
                <a:solidFill>
                  <a:srgbClr val="333300"/>
                </a:solidFill>
                <a:latin typeface="Times New Roman" pitchFamily="18" charset="0"/>
                <a:ea typeface="楷体" pitchFamily="49" charset="-122"/>
              </a:rPr>
              <a:t>真随机数列是不可预计的，不可能重复产生。这种随机数列只能通过某些物理过程来产生，如放射性衰变，电子设备的热噪音等。</a:t>
            </a:r>
          </a:p>
          <a:p>
            <a:pPr algn="just">
              <a:lnSpc>
                <a:spcPct val="120000"/>
              </a:lnSpc>
              <a:spcBef>
                <a:spcPct val="50000"/>
              </a:spcBef>
              <a:buClr>
                <a:schemeClr val="folHlink"/>
              </a:buClr>
              <a:buSzPct val="60000"/>
              <a:buFont typeface="Wingdings" pitchFamily="2" charset="2"/>
              <a:buNone/>
            </a:pPr>
            <a:r>
              <a:rPr lang="zh-CN" altLang="en-US" sz="2000" dirty="0">
                <a:solidFill>
                  <a:srgbClr val="333300"/>
                </a:solidFill>
                <a:latin typeface="Times New Roman" pitchFamily="18" charset="0"/>
                <a:ea typeface="楷体" pitchFamily="49" charset="-122"/>
              </a:rPr>
              <a:t>通过随机物理过程产生蒙特卡罗需要的随机数序列在理论上不存在什么问题，但在实际应用时确非常困难。</a:t>
            </a:r>
          </a:p>
        </p:txBody>
      </p:sp>
      <p:sp>
        <p:nvSpPr>
          <p:cNvPr id="10" name="矩形 9"/>
          <p:cNvSpPr/>
          <p:nvPr/>
        </p:nvSpPr>
        <p:spPr>
          <a:xfrm>
            <a:off x="457200" y="4419600"/>
            <a:ext cx="8153400" cy="1903663"/>
          </a:xfrm>
          <a:prstGeom prst="rect">
            <a:avLst/>
          </a:prstGeom>
        </p:spPr>
        <p:txBody>
          <a:bodyPr wrap="square">
            <a:spAutoFit/>
          </a:bodyPr>
          <a:lstStyle/>
          <a:p>
            <a:pPr algn="just">
              <a:lnSpc>
                <a:spcPct val="120000"/>
              </a:lnSpc>
              <a:spcBef>
                <a:spcPct val="20000"/>
              </a:spcBef>
              <a:buClr>
                <a:schemeClr val="folHlink"/>
              </a:buClr>
              <a:buSzPct val="60000"/>
            </a:pPr>
            <a:r>
              <a:rPr lang="zh-CN" altLang="en-US" sz="2000" dirty="0" smtClean="0">
                <a:solidFill>
                  <a:srgbClr val="333300"/>
                </a:solidFill>
                <a:latin typeface="Times New Roman" pitchFamily="18" charset="0"/>
                <a:ea typeface="楷体" pitchFamily="49" charset="-122"/>
              </a:rPr>
              <a:t>历史上曾用物理方法在计算机上产生随机数，由物理方法产生的随机数是真正随机的，但是要在计算机上增加辅助设备，机器也要作一些改装，以便与随机发生器相连系，还需定期维护检验，消除发生器的不稳定的影响，并且这样产生的随机数序列“一去不复返”，不能进行复算检查结果。</a:t>
            </a:r>
            <a:endParaRPr lang="zh-CN" altLang="en-US" sz="2000" dirty="0">
              <a:solidFill>
                <a:srgbClr val="333300"/>
              </a:solidFill>
              <a:latin typeface="Times New Roman" pitchFamily="18" charset="0"/>
              <a:ea typeface="楷体"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dissolv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dissolve">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dissolve">
                                      <p:cBhvr>
                                        <p:cTn id="17" dur="500"/>
                                        <p:tgtEl>
                                          <p:spTgt spid="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9">
                                            <p:txEl>
                                              <p:pRg st="0" end="0"/>
                                            </p:txEl>
                                          </p:spTgt>
                                        </p:tgtEl>
                                        <p:attrNameLst>
                                          <p:attrName>style.visibility</p:attrName>
                                        </p:attrNameLst>
                                      </p:cBhvr>
                                      <p:to>
                                        <p:strVal val="visible"/>
                                      </p:to>
                                    </p:set>
                                    <p:animEffect transition="in" filter="dissolve">
                                      <p:cBhvr>
                                        <p:cTn id="22" dur="500"/>
                                        <p:tgtEl>
                                          <p:spTgt spid="9">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9">
                                            <p:txEl>
                                              <p:pRg st="1" end="1"/>
                                            </p:txEl>
                                          </p:spTgt>
                                        </p:tgtEl>
                                        <p:attrNameLst>
                                          <p:attrName>style.visibility</p:attrName>
                                        </p:attrNameLst>
                                      </p:cBhvr>
                                      <p:to>
                                        <p:strVal val="visible"/>
                                      </p:to>
                                    </p:set>
                                    <p:animEffect transition="in" filter="dissolve">
                                      <p:cBhvr>
                                        <p:cTn id="27" dur="500"/>
                                        <p:tgtEl>
                                          <p:spTgt spid="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autoUpdateAnimBg="0"/>
      <p:bldP spid="9" grpId="0" build="p" autoUpdateAnimBg="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3456147A-518C-4364-A2D6-3126C2797F48}" type="slidenum">
              <a:rPr lang="zh-CN" altLang="zh-CN" smtClean="0"/>
              <a:pPr>
                <a:defRPr/>
              </a:pPr>
              <a:t>27</a:t>
            </a:fld>
            <a:endParaRPr lang="zh-CN" altLang="zh-CN" dirty="0"/>
          </a:p>
        </p:txBody>
      </p:sp>
      <p:sp>
        <p:nvSpPr>
          <p:cNvPr id="7175" name="Line 5"/>
          <p:cNvSpPr>
            <a:spLocks noChangeShapeType="1"/>
          </p:cNvSpPr>
          <p:nvPr/>
        </p:nvSpPr>
        <p:spPr bwMode="auto">
          <a:xfrm>
            <a:off x="0" y="762000"/>
            <a:ext cx="7916863" cy="0"/>
          </a:xfrm>
          <a:prstGeom prst="line">
            <a:avLst/>
          </a:prstGeom>
          <a:noFill/>
          <a:ln w="12700">
            <a:solidFill>
              <a:srgbClr val="FF9900"/>
            </a:solidFill>
            <a:miter lim="800000"/>
            <a:headEnd/>
            <a:tailEnd/>
          </a:ln>
          <a:effectLst>
            <a:prstShdw prst="shdw17" dist="17961" dir="2700000">
              <a:srgbClr val="995C00"/>
            </a:prstShdw>
          </a:effectLst>
        </p:spPr>
        <p:txBody>
          <a:bodyPr lIns="90000" tIns="46800" rIns="90000" bIns="46800"/>
          <a:lstStyle/>
          <a:p>
            <a:endParaRPr lang="zh-CN" altLang="en-US"/>
          </a:p>
        </p:txBody>
      </p:sp>
      <p:sp>
        <p:nvSpPr>
          <p:cNvPr id="7176" name="矩形 9"/>
          <p:cNvSpPr>
            <a:spLocks noChangeArrowheads="1"/>
          </p:cNvSpPr>
          <p:nvPr/>
        </p:nvSpPr>
        <p:spPr bwMode="auto">
          <a:xfrm>
            <a:off x="228600" y="228600"/>
            <a:ext cx="3969356" cy="523220"/>
          </a:xfrm>
          <a:prstGeom prst="rect">
            <a:avLst/>
          </a:prstGeom>
          <a:noFill/>
          <a:ln w="9525">
            <a:noFill/>
            <a:miter lim="800000"/>
            <a:headEnd/>
            <a:tailEnd/>
          </a:ln>
        </p:spPr>
        <p:txBody>
          <a:bodyPr wrap="none">
            <a:spAutoFit/>
          </a:bodyPr>
          <a:lstStyle/>
          <a:p>
            <a:r>
              <a:rPr lang="en-US" altLang="zh-CN" sz="2800" b="1" dirty="0" smtClean="0">
                <a:solidFill>
                  <a:srgbClr val="333300"/>
                </a:solidFill>
                <a:latin typeface="Times New Roman" pitchFamily="18" charset="0"/>
                <a:ea typeface="楷体" pitchFamily="49" charset="-122"/>
              </a:rPr>
              <a:t>2.2 </a:t>
            </a:r>
            <a:r>
              <a:rPr lang="zh-CN" altLang="en-US" sz="2800" b="1" dirty="0" smtClean="0">
                <a:solidFill>
                  <a:srgbClr val="333300"/>
                </a:solidFill>
                <a:latin typeface="Times New Roman" pitchFamily="18" charset="0"/>
                <a:ea typeface="楷体" pitchFamily="49" charset="-122"/>
              </a:rPr>
              <a:t>随机数的产生和检验</a:t>
            </a:r>
            <a:endParaRPr lang="zh-CN" altLang="en-US" sz="2800" dirty="0"/>
          </a:p>
        </p:txBody>
      </p:sp>
      <p:sp>
        <p:nvSpPr>
          <p:cNvPr id="18" name="Rectangle 2"/>
          <p:cNvSpPr>
            <a:spLocks noChangeArrowheads="1"/>
          </p:cNvSpPr>
          <p:nvPr/>
        </p:nvSpPr>
        <p:spPr bwMode="auto">
          <a:xfrm>
            <a:off x="457200" y="1600200"/>
            <a:ext cx="8305800" cy="795667"/>
          </a:xfrm>
          <a:prstGeom prst="rect">
            <a:avLst/>
          </a:prstGeom>
          <a:noFill/>
          <a:ln w="9525">
            <a:noFill/>
            <a:miter lim="800000"/>
            <a:headEnd/>
            <a:tailEnd/>
          </a:ln>
        </p:spPr>
        <p:txBody>
          <a:bodyPr>
            <a:spAutoFit/>
          </a:bodyPr>
          <a:lstStyle/>
          <a:p>
            <a:pPr algn="just">
              <a:lnSpc>
                <a:spcPct val="120000"/>
              </a:lnSpc>
              <a:spcBef>
                <a:spcPct val="50000"/>
              </a:spcBef>
              <a:buClr>
                <a:schemeClr val="folHlink"/>
              </a:buClr>
              <a:buSzPct val="60000"/>
            </a:pPr>
            <a:r>
              <a:rPr lang="zh-CN" altLang="en-US" sz="2000" dirty="0" smtClean="0">
                <a:solidFill>
                  <a:srgbClr val="333300"/>
                </a:solidFill>
                <a:latin typeface="Times New Roman" pitchFamily="18" charset="0"/>
                <a:ea typeface="楷体" pitchFamily="49" charset="-122"/>
              </a:rPr>
              <a:t>由于</a:t>
            </a:r>
            <a:r>
              <a:rPr lang="zh-CN" altLang="en-US" sz="2000" dirty="0">
                <a:solidFill>
                  <a:srgbClr val="333300"/>
                </a:solidFill>
                <a:latin typeface="Times New Roman" pitchFamily="18" charset="0"/>
                <a:ea typeface="楷体" pitchFamily="49" charset="-122"/>
              </a:rPr>
              <a:t>这些原因，一般采用数学方法、即在计算机上用某种算法产生随机数，即“伪随机数”。 </a:t>
            </a:r>
          </a:p>
        </p:txBody>
      </p:sp>
      <p:sp>
        <p:nvSpPr>
          <p:cNvPr id="19" name="Rectangle 2"/>
          <p:cNvSpPr>
            <a:spLocks noChangeArrowheads="1"/>
          </p:cNvSpPr>
          <p:nvPr/>
        </p:nvSpPr>
        <p:spPr bwMode="auto">
          <a:xfrm>
            <a:off x="457200" y="3276600"/>
            <a:ext cx="8153400" cy="2616101"/>
          </a:xfrm>
          <a:prstGeom prst="rect">
            <a:avLst/>
          </a:prstGeom>
          <a:noFill/>
          <a:ln w="9525">
            <a:noFill/>
            <a:miter lim="800000"/>
            <a:headEnd/>
            <a:tailEnd/>
          </a:ln>
        </p:spPr>
        <p:txBody>
          <a:bodyPr>
            <a:spAutoFit/>
          </a:bodyPr>
          <a:lstStyle/>
          <a:p>
            <a:pPr algn="just">
              <a:lnSpc>
                <a:spcPct val="120000"/>
              </a:lnSpc>
              <a:spcBef>
                <a:spcPct val="50000"/>
              </a:spcBef>
              <a:buClr>
                <a:schemeClr val="folHlink"/>
              </a:buClr>
              <a:buSzPct val="60000"/>
              <a:buFont typeface="Wingdings" pitchFamily="2" charset="2"/>
              <a:buNone/>
            </a:pPr>
            <a:r>
              <a:rPr lang="zh-CN" altLang="en-US" sz="2000" dirty="0">
                <a:solidFill>
                  <a:srgbClr val="333300"/>
                </a:solidFill>
                <a:latin typeface="Times New Roman" pitchFamily="18" charset="0"/>
                <a:ea typeface="楷体" pitchFamily="49" charset="-122"/>
              </a:rPr>
              <a:t>实际应用中的随机数一般通过数学方法借助计算机产生，这样的随机数从数学上讲并不是随机的，但只要满足一定的条件，仍可当作随机数应用，并在蒙特卡罗计算中得到正确的结果。</a:t>
            </a:r>
          </a:p>
          <a:p>
            <a:pPr algn="just">
              <a:lnSpc>
                <a:spcPct val="120000"/>
              </a:lnSpc>
              <a:spcBef>
                <a:spcPct val="50000"/>
              </a:spcBef>
              <a:buClr>
                <a:schemeClr val="folHlink"/>
              </a:buClr>
              <a:buSzPct val="60000"/>
              <a:buFont typeface="Wingdings" pitchFamily="2" charset="2"/>
              <a:buNone/>
            </a:pPr>
            <a:r>
              <a:rPr lang="zh-CN" altLang="en-US" sz="2000" dirty="0">
                <a:solidFill>
                  <a:srgbClr val="333300"/>
                </a:solidFill>
                <a:latin typeface="Times New Roman" pitchFamily="18" charset="0"/>
                <a:ea typeface="楷体" pitchFamily="49" charset="-122"/>
              </a:rPr>
              <a:t>这种随机数就是伪随机数</a:t>
            </a:r>
            <a:r>
              <a:rPr lang="zh-CN" altLang="en-US" sz="2000" dirty="0" smtClean="0">
                <a:solidFill>
                  <a:srgbClr val="333300"/>
                </a:solidFill>
                <a:latin typeface="Times New Roman" pitchFamily="18" charset="0"/>
                <a:ea typeface="楷体" pitchFamily="49" charset="-122"/>
              </a:rPr>
              <a:t>。</a:t>
            </a:r>
            <a:endParaRPr lang="en-US" altLang="zh-CN" sz="2000" dirty="0" smtClean="0">
              <a:solidFill>
                <a:srgbClr val="333300"/>
              </a:solidFill>
              <a:latin typeface="Times New Roman" pitchFamily="18" charset="0"/>
              <a:ea typeface="楷体" pitchFamily="49" charset="-122"/>
            </a:endParaRPr>
          </a:p>
          <a:p>
            <a:pPr algn="just">
              <a:lnSpc>
                <a:spcPct val="120000"/>
              </a:lnSpc>
              <a:spcBef>
                <a:spcPct val="50000"/>
              </a:spcBef>
              <a:buClr>
                <a:schemeClr val="folHlink"/>
              </a:buClr>
              <a:buSzPct val="60000"/>
              <a:buFont typeface="Wingdings" pitchFamily="2" charset="2"/>
              <a:buNone/>
            </a:pPr>
            <a:r>
              <a:rPr lang="zh-CN" altLang="en-US" sz="2000" dirty="0" smtClean="0">
                <a:solidFill>
                  <a:srgbClr val="333300"/>
                </a:solidFill>
                <a:latin typeface="Times New Roman" pitchFamily="18" charset="0"/>
                <a:ea typeface="楷体" pitchFamily="49" charset="-122"/>
              </a:rPr>
              <a:t>一个完美的随机数序必须具备良好统计分布，容易实现，效率高，周期长，可移植性好等特性。</a:t>
            </a:r>
            <a:endParaRPr lang="zh-CN" altLang="en-US" sz="2000" dirty="0">
              <a:solidFill>
                <a:srgbClr val="333300"/>
              </a:solidFill>
              <a:latin typeface="Times New Roman" pitchFamily="18" charset="0"/>
              <a:ea typeface="楷体" pitchFamily="49" charset="-122"/>
            </a:endParaRPr>
          </a:p>
        </p:txBody>
      </p:sp>
      <p:sp>
        <p:nvSpPr>
          <p:cNvPr id="20" name="Rectangle 2"/>
          <p:cNvSpPr>
            <a:spLocks noChangeArrowheads="1"/>
          </p:cNvSpPr>
          <p:nvPr/>
        </p:nvSpPr>
        <p:spPr bwMode="auto">
          <a:xfrm>
            <a:off x="468313" y="990600"/>
            <a:ext cx="8229600" cy="426335"/>
          </a:xfrm>
          <a:prstGeom prst="rect">
            <a:avLst/>
          </a:prstGeom>
          <a:noFill/>
          <a:ln w="9525">
            <a:noFill/>
            <a:miter lim="800000"/>
            <a:headEnd/>
            <a:tailEnd/>
          </a:ln>
        </p:spPr>
        <p:txBody>
          <a:bodyPr>
            <a:spAutoFit/>
          </a:bodyPr>
          <a:lstStyle/>
          <a:p>
            <a:pPr algn="just">
              <a:lnSpc>
                <a:spcPct val="120000"/>
              </a:lnSpc>
              <a:spcBef>
                <a:spcPct val="50000"/>
              </a:spcBef>
              <a:buClr>
                <a:schemeClr val="folHlink"/>
              </a:buClr>
              <a:buSzPct val="60000"/>
              <a:buFont typeface="Wingdings" pitchFamily="2" charset="2"/>
              <a:buNone/>
            </a:pPr>
            <a:r>
              <a:rPr lang="zh-CN" altLang="en-US" sz="2000" b="1" dirty="0" smtClean="0">
                <a:solidFill>
                  <a:srgbClr val="333300"/>
                </a:solidFill>
                <a:latin typeface="Times New Roman" pitchFamily="18" charset="0"/>
                <a:ea typeface="楷体" pitchFamily="49" charset="-122"/>
              </a:rPr>
              <a:t>准随机数：</a:t>
            </a:r>
            <a:r>
              <a:rPr lang="zh-CN" altLang="en-US" sz="2000" dirty="0" smtClean="0">
                <a:solidFill>
                  <a:srgbClr val="333300"/>
                </a:solidFill>
                <a:latin typeface="Times New Roman" pitchFamily="18" charset="0"/>
                <a:ea typeface="楷体" pitchFamily="49" charset="-122"/>
              </a:rPr>
              <a:t>不具随机性质，只要处理问题能得到正确结果。</a:t>
            </a:r>
            <a:endParaRPr lang="en-US" altLang="zh-CN" sz="2000" dirty="0" smtClean="0">
              <a:solidFill>
                <a:srgbClr val="333300"/>
              </a:solidFill>
              <a:latin typeface="Times New Roman" pitchFamily="18" charset="0"/>
              <a:ea typeface="楷体" pitchFamily="49" charset="-122"/>
            </a:endParaRPr>
          </a:p>
        </p:txBody>
      </p:sp>
      <p:sp>
        <p:nvSpPr>
          <p:cNvPr id="21" name="Rectangle 2"/>
          <p:cNvSpPr>
            <a:spLocks noChangeArrowheads="1"/>
          </p:cNvSpPr>
          <p:nvPr/>
        </p:nvSpPr>
        <p:spPr bwMode="auto">
          <a:xfrm>
            <a:off x="457200" y="2621665"/>
            <a:ext cx="8229600" cy="461665"/>
          </a:xfrm>
          <a:prstGeom prst="rect">
            <a:avLst/>
          </a:prstGeom>
          <a:noFill/>
          <a:ln w="9525">
            <a:noFill/>
            <a:miter lim="800000"/>
            <a:headEnd/>
            <a:tailEnd/>
          </a:ln>
        </p:spPr>
        <p:txBody>
          <a:bodyPr>
            <a:spAutoFit/>
          </a:bodyPr>
          <a:lstStyle/>
          <a:p>
            <a:pPr algn="just">
              <a:lnSpc>
                <a:spcPct val="120000"/>
              </a:lnSpc>
              <a:spcBef>
                <a:spcPct val="50000"/>
              </a:spcBef>
              <a:buClr>
                <a:schemeClr val="folHlink"/>
              </a:buClr>
              <a:buSzPct val="60000"/>
              <a:buFont typeface="Wingdings" pitchFamily="2" charset="2"/>
              <a:buNone/>
            </a:pPr>
            <a:r>
              <a:rPr lang="zh-CN" altLang="en-US" sz="2000" b="1" dirty="0" smtClean="0">
                <a:solidFill>
                  <a:srgbClr val="333300"/>
                </a:solidFill>
                <a:latin typeface="Times New Roman" pitchFamily="18" charset="0"/>
                <a:ea typeface="楷体" pitchFamily="49" charset="-122"/>
              </a:rPr>
              <a:t>伪随机数：</a:t>
            </a:r>
            <a:r>
              <a:rPr lang="zh-CN" altLang="en-US" sz="2000" dirty="0" smtClean="0">
                <a:solidFill>
                  <a:srgbClr val="333300"/>
                </a:solidFill>
                <a:latin typeface="Times New Roman" pitchFamily="18" charset="0"/>
                <a:ea typeface="楷体" pitchFamily="49" charset="-122"/>
              </a:rPr>
              <a:t>可重复，数学方法产生，必须通过统计检验。</a:t>
            </a:r>
            <a:endParaRPr lang="en-US" altLang="zh-CN" sz="2000" dirty="0" smtClean="0">
              <a:solidFill>
                <a:srgbClr val="333300"/>
              </a:solidFill>
              <a:latin typeface="Times New Roman" pitchFamily="18" charset="0"/>
              <a:ea typeface="楷体"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animEffect transition="in" filter="dissolve">
                                      <p:cBhvr>
                                        <p:cTn id="7" dur="500"/>
                                        <p:tgtEl>
                                          <p:spTgt spid="1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0">
                                            <p:txEl>
                                              <p:pRg st="0" end="0"/>
                                            </p:txEl>
                                          </p:spTgt>
                                        </p:tgtEl>
                                        <p:attrNameLst>
                                          <p:attrName>style.visibility</p:attrName>
                                        </p:attrNameLst>
                                      </p:cBhvr>
                                      <p:to>
                                        <p:strVal val="visible"/>
                                      </p:to>
                                    </p:set>
                                    <p:animEffect transition="in" filter="dissolve">
                                      <p:cBhvr>
                                        <p:cTn id="12" dur="500"/>
                                        <p:tgtEl>
                                          <p:spTgt spid="20">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21">
                                            <p:txEl>
                                              <p:pRg st="0" end="0"/>
                                            </p:txEl>
                                          </p:spTgt>
                                        </p:tgtEl>
                                        <p:attrNameLst>
                                          <p:attrName>style.visibility</p:attrName>
                                        </p:attrNameLst>
                                      </p:cBhvr>
                                      <p:to>
                                        <p:strVal val="visible"/>
                                      </p:to>
                                    </p:set>
                                    <p:animEffect transition="in" filter="dissolve">
                                      <p:cBhvr>
                                        <p:cTn id="17" dur="500"/>
                                        <p:tgtEl>
                                          <p:spTgt spid="2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build="p" autoUpdateAnimBg="0"/>
      <p:bldP spid="20" grpId="0" build="p" autoUpdateAnimBg="0"/>
      <p:bldP spid="21" grpId="0" build="p" autoUpdateAnimBg="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2BFC8881-0148-45D4-8926-B3D9255862E8}" type="slidenum">
              <a:rPr lang="zh-CN" altLang="zh-CN" smtClean="0"/>
              <a:pPr>
                <a:defRPr/>
              </a:pPr>
              <a:t>28</a:t>
            </a:fld>
            <a:endParaRPr lang="zh-CN" altLang="zh-CN" dirty="0"/>
          </a:p>
        </p:txBody>
      </p:sp>
      <p:sp>
        <p:nvSpPr>
          <p:cNvPr id="8200" name="Line 5"/>
          <p:cNvSpPr>
            <a:spLocks noChangeShapeType="1"/>
          </p:cNvSpPr>
          <p:nvPr/>
        </p:nvSpPr>
        <p:spPr bwMode="auto">
          <a:xfrm>
            <a:off x="0" y="762000"/>
            <a:ext cx="7916863" cy="0"/>
          </a:xfrm>
          <a:prstGeom prst="line">
            <a:avLst/>
          </a:prstGeom>
          <a:noFill/>
          <a:ln w="12700">
            <a:solidFill>
              <a:srgbClr val="FF9900"/>
            </a:solidFill>
            <a:miter lim="800000"/>
            <a:headEnd/>
            <a:tailEnd/>
          </a:ln>
          <a:effectLst>
            <a:prstShdw prst="shdw17" dist="17961" dir="2700000">
              <a:srgbClr val="995C00"/>
            </a:prstShdw>
          </a:effectLst>
        </p:spPr>
        <p:txBody>
          <a:bodyPr lIns="90000" tIns="46800" rIns="90000" bIns="46800"/>
          <a:lstStyle/>
          <a:p>
            <a:endParaRPr lang="zh-CN" altLang="en-US"/>
          </a:p>
        </p:txBody>
      </p:sp>
      <p:sp>
        <p:nvSpPr>
          <p:cNvPr id="8201" name="矩形 9"/>
          <p:cNvSpPr>
            <a:spLocks noChangeArrowheads="1"/>
          </p:cNvSpPr>
          <p:nvPr/>
        </p:nvSpPr>
        <p:spPr bwMode="auto">
          <a:xfrm>
            <a:off x="228600" y="228600"/>
            <a:ext cx="3969356" cy="523220"/>
          </a:xfrm>
          <a:prstGeom prst="rect">
            <a:avLst/>
          </a:prstGeom>
          <a:noFill/>
          <a:ln w="9525">
            <a:noFill/>
            <a:miter lim="800000"/>
            <a:headEnd/>
            <a:tailEnd/>
          </a:ln>
        </p:spPr>
        <p:txBody>
          <a:bodyPr wrap="none">
            <a:spAutoFit/>
          </a:bodyPr>
          <a:lstStyle/>
          <a:p>
            <a:r>
              <a:rPr lang="en-US" altLang="zh-CN" sz="2800" b="1" dirty="0" smtClean="0">
                <a:solidFill>
                  <a:srgbClr val="333300"/>
                </a:solidFill>
                <a:latin typeface="Times New Roman" pitchFamily="18" charset="0"/>
                <a:ea typeface="楷体" pitchFamily="49" charset="-122"/>
              </a:rPr>
              <a:t>2.2 </a:t>
            </a:r>
            <a:r>
              <a:rPr lang="zh-CN" altLang="en-US" sz="2800" b="1" dirty="0" smtClean="0">
                <a:solidFill>
                  <a:srgbClr val="333300"/>
                </a:solidFill>
                <a:latin typeface="Times New Roman" pitchFamily="18" charset="0"/>
                <a:ea typeface="楷体" pitchFamily="49" charset="-122"/>
              </a:rPr>
              <a:t>随机数的产生和检验</a:t>
            </a:r>
            <a:endParaRPr lang="zh-CN" altLang="en-US" sz="2800" dirty="0"/>
          </a:p>
        </p:txBody>
      </p:sp>
      <p:sp>
        <p:nvSpPr>
          <p:cNvPr id="12" name="矩形 11"/>
          <p:cNvSpPr/>
          <p:nvPr/>
        </p:nvSpPr>
        <p:spPr>
          <a:xfrm>
            <a:off x="533400" y="914400"/>
            <a:ext cx="7924800" cy="1323439"/>
          </a:xfrm>
          <a:prstGeom prst="rect">
            <a:avLst/>
          </a:prstGeom>
        </p:spPr>
        <p:txBody>
          <a:bodyPr wrap="square">
            <a:spAutoFit/>
          </a:bodyPr>
          <a:lstStyle/>
          <a:p>
            <a:pPr algn="just"/>
            <a:r>
              <a:rPr lang="zh-CN" altLang="en-US" sz="2000" dirty="0" smtClean="0">
                <a:solidFill>
                  <a:srgbClr val="333300"/>
                </a:solidFill>
                <a:latin typeface="Times New Roman" pitchFamily="18" charset="0"/>
                <a:ea typeface="楷体" pitchFamily="49" charset="-122"/>
              </a:rPr>
              <a:t>随机数在</a:t>
            </a:r>
            <a:r>
              <a:rPr lang="en-US" altLang="zh-CN" sz="2000" dirty="0" smtClean="0">
                <a:solidFill>
                  <a:srgbClr val="333300"/>
                </a:solidFill>
                <a:latin typeface="Times New Roman" pitchFamily="18" charset="0"/>
                <a:ea typeface="楷体" pitchFamily="49" charset="-122"/>
              </a:rPr>
              <a:t>MC</a:t>
            </a:r>
            <a:r>
              <a:rPr lang="zh-CN" altLang="en-US" sz="2000" dirty="0" smtClean="0">
                <a:solidFill>
                  <a:srgbClr val="333300"/>
                </a:solidFill>
                <a:latin typeface="Times New Roman" pitchFamily="18" charset="0"/>
                <a:ea typeface="楷体" pitchFamily="49" charset="-122"/>
              </a:rPr>
              <a:t>方法中占有及其重要的位置，一般用</a:t>
            </a:r>
            <a:r>
              <a:rPr lang="zh-CN" altLang="en-US" sz="2000" dirty="0" smtClean="0">
                <a:solidFill>
                  <a:srgbClr val="333300"/>
                </a:solidFill>
                <a:latin typeface="Times New Roman" pitchFamily="18" charset="0"/>
                <a:ea typeface="楷体" pitchFamily="49" charset="-122"/>
                <a:sym typeface="Symbol"/>
              </a:rPr>
              <a:t>表示，</a:t>
            </a:r>
            <a:r>
              <a:rPr lang="en-US" altLang="zh-CN" sz="2000" baseline="-25000" dirty="0" smtClean="0">
                <a:solidFill>
                  <a:srgbClr val="333300"/>
                </a:solidFill>
                <a:latin typeface="Times New Roman" pitchFamily="18" charset="0"/>
                <a:ea typeface="楷体" pitchFamily="49" charset="-122"/>
                <a:sym typeface="Symbol"/>
              </a:rPr>
              <a:t>1</a:t>
            </a:r>
            <a:r>
              <a:rPr lang="zh-CN" altLang="en-US" sz="2000" dirty="0" smtClean="0">
                <a:solidFill>
                  <a:srgbClr val="333300"/>
                </a:solidFill>
                <a:latin typeface="Times New Roman" pitchFamily="18" charset="0"/>
                <a:ea typeface="楷体" pitchFamily="49" charset="-122"/>
                <a:sym typeface="Symbol"/>
              </a:rPr>
              <a:t>，</a:t>
            </a:r>
            <a:r>
              <a:rPr lang="en-US" altLang="zh-CN" sz="2000" baseline="-25000" dirty="0" smtClean="0">
                <a:solidFill>
                  <a:srgbClr val="333300"/>
                </a:solidFill>
                <a:latin typeface="Times New Roman" pitchFamily="18" charset="0"/>
                <a:ea typeface="楷体" pitchFamily="49" charset="-122"/>
                <a:sym typeface="Symbol"/>
              </a:rPr>
              <a:t>2</a:t>
            </a:r>
            <a:r>
              <a:rPr lang="zh-CN" altLang="en-US" sz="2000" dirty="0" smtClean="0">
                <a:solidFill>
                  <a:srgbClr val="333300"/>
                </a:solidFill>
                <a:latin typeface="Times New Roman" pitchFamily="18" charset="0"/>
                <a:ea typeface="楷体" pitchFamily="49" charset="-122"/>
                <a:sym typeface="Symbol"/>
              </a:rPr>
              <a:t>，</a:t>
            </a:r>
            <a:r>
              <a:rPr lang="en-US" altLang="zh-CN" sz="2000" dirty="0" smtClean="0">
                <a:solidFill>
                  <a:srgbClr val="333300"/>
                </a:solidFill>
                <a:latin typeface="Times New Roman" pitchFamily="18" charset="0"/>
                <a:ea typeface="楷体" pitchFamily="49" charset="-122"/>
                <a:sym typeface="Symbol"/>
              </a:rPr>
              <a:t>…</a:t>
            </a:r>
            <a:r>
              <a:rPr lang="zh-CN" altLang="en-US" sz="2000" dirty="0" smtClean="0">
                <a:solidFill>
                  <a:srgbClr val="333300"/>
                </a:solidFill>
                <a:latin typeface="Times New Roman" pitchFamily="18" charset="0"/>
                <a:ea typeface="楷体" pitchFamily="49" charset="-122"/>
                <a:sym typeface="Symbol"/>
              </a:rPr>
              <a:t>，</a:t>
            </a:r>
            <a:r>
              <a:rPr lang="en-US" altLang="zh-CN" sz="2000" baseline="-25000" dirty="0" smtClean="0">
                <a:solidFill>
                  <a:srgbClr val="333300"/>
                </a:solidFill>
                <a:latin typeface="Times New Roman" pitchFamily="18" charset="0"/>
                <a:ea typeface="楷体" pitchFamily="49" charset="-122"/>
                <a:sym typeface="Symbol"/>
              </a:rPr>
              <a:t>n</a:t>
            </a:r>
            <a:r>
              <a:rPr lang="zh-CN" altLang="en-US" sz="2000" dirty="0" smtClean="0">
                <a:solidFill>
                  <a:srgbClr val="333300"/>
                </a:solidFill>
                <a:latin typeface="Times New Roman" pitchFamily="18" charset="0"/>
                <a:ea typeface="楷体" pitchFamily="49" charset="-122"/>
                <a:sym typeface="Symbol"/>
              </a:rPr>
              <a:t>代表相互独立且均匀分布的随机数序列。随机数具有独立性、均匀性两个特点。 </a:t>
            </a:r>
            <a:r>
              <a:rPr lang="zh-CN" altLang="en-US" sz="2000" dirty="0" smtClean="0">
                <a:solidFill>
                  <a:srgbClr val="333300"/>
                </a:solidFill>
                <a:latin typeface="Times New Roman" pitchFamily="18" charset="0"/>
                <a:ea typeface="楷体" pitchFamily="49" charset="-122"/>
              </a:rPr>
              <a:t>最简单、最基本，也是最重要的随机数是在单一区间</a:t>
            </a:r>
            <a:r>
              <a:rPr lang="en-US" altLang="zh-CN" sz="2000" dirty="0" smtClean="0">
                <a:solidFill>
                  <a:srgbClr val="333300"/>
                </a:solidFill>
                <a:latin typeface="Times New Roman" pitchFamily="18" charset="0"/>
                <a:ea typeface="楷体" pitchFamily="49" charset="-122"/>
              </a:rPr>
              <a:t>[0,1]</a:t>
            </a:r>
            <a:r>
              <a:rPr lang="zh-CN" altLang="en-US" sz="2000" dirty="0" smtClean="0">
                <a:solidFill>
                  <a:srgbClr val="333300"/>
                </a:solidFill>
                <a:latin typeface="Times New Roman" pitchFamily="18" charset="0"/>
                <a:ea typeface="楷体" pitchFamily="49" charset="-122"/>
              </a:rPr>
              <a:t>上的均匀分布的随机数，其分布密度函数为 </a:t>
            </a:r>
            <a:endParaRPr lang="zh-CN" altLang="en-US" sz="2000" dirty="0">
              <a:solidFill>
                <a:srgbClr val="333300"/>
              </a:solidFill>
              <a:latin typeface="Times New Roman" pitchFamily="18" charset="0"/>
              <a:ea typeface="楷体" pitchFamily="49" charset="-122"/>
            </a:endParaRPr>
          </a:p>
        </p:txBody>
      </p:sp>
      <p:graphicFrame>
        <p:nvGraphicFramePr>
          <p:cNvPr id="13" name="Object 4"/>
          <p:cNvGraphicFramePr>
            <a:graphicFrameLocks noChangeAspect="1"/>
          </p:cNvGraphicFramePr>
          <p:nvPr/>
        </p:nvGraphicFramePr>
        <p:xfrm>
          <a:off x="2743200" y="2286000"/>
          <a:ext cx="2870200" cy="914400"/>
        </p:xfrm>
        <a:graphic>
          <a:graphicData uri="http://schemas.openxmlformats.org/presentationml/2006/ole">
            <p:oleObj spid="_x0000_s8197" name="Equation" r:id="rId3" imgW="1434960" imgH="457200" progId="Equation.DSMT4">
              <p:embed/>
            </p:oleObj>
          </a:graphicData>
        </a:graphic>
      </p:graphicFrame>
      <p:sp>
        <p:nvSpPr>
          <p:cNvPr id="14" name="矩形 13"/>
          <p:cNvSpPr/>
          <p:nvPr/>
        </p:nvSpPr>
        <p:spPr>
          <a:xfrm>
            <a:off x="609600" y="3479800"/>
            <a:ext cx="1851789" cy="400110"/>
          </a:xfrm>
          <a:prstGeom prst="rect">
            <a:avLst/>
          </a:prstGeom>
        </p:spPr>
        <p:txBody>
          <a:bodyPr wrap="none">
            <a:spAutoFit/>
          </a:bodyPr>
          <a:lstStyle/>
          <a:p>
            <a:r>
              <a:rPr lang="zh-CN" altLang="en-US" sz="2000" dirty="0" smtClean="0">
                <a:solidFill>
                  <a:srgbClr val="333300"/>
                </a:solidFill>
                <a:latin typeface="Times New Roman" pitchFamily="18" charset="0"/>
                <a:ea typeface="楷体" pitchFamily="49" charset="-122"/>
              </a:rPr>
              <a:t>分布函数为 ： </a:t>
            </a:r>
          </a:p>
        </p:txBody>
      </p:sp>
      <p:graphicFrame>
        <p:nvGraphicFramePr>
          <p:cNvPr id="15" name="Object 5"/>
          <p:cNvGraphicFramePr>
            <a:graphicFrameLocks noChangeAspect="1"/>
          </p:cNvGraphicFramePr>
          <p:nvPr/>
        </p:nvGraphicFramePr>
        <p:xfrm>
          <a:off x="2743200" y="3302000"/>
          <a:ext cx="2667000" cy="1422400"/>
        </p:xfrm>
        <a:graphic>
          <a:graphicData uri="http://schemas.openxmlformats.org/presentationml/2006/ole">
            <p:oleObj spid="_x0000_s8198" name="Equation" r:id="rId4" imgW="1333440" imgH="711000" progId="Equation.DSMT4">
              <p:embed/>
            </p:oleObj>
          </a:graphicData>
        </a:graphic>
      </p:graphicFrame>
      <p:sp>
        <p:nvSpPr>
          <p:cNvPr id="16" name="Text Box 2"/>
          <p:cNvSpPr txBox="1">
            <a:spLocks noChangeArrowheads="1"/>
          </p:cNvSpPr>
          <p:nvPr/>
        </p:nvSpPr>
        <p:spPr bwMode="auto">
          <a:xfrm>
            <a:off x="381000" y="4676775"/>
            <a:ext cx="8229600" cy="1724025"/>
          </a:xfrm>
          <a:prstGeom prst="rect">
            <a:avLst/>
          </a:prstGeom>
          <a:noFill/>
          <a:ln w="9525">
            <a:noFill/>
            <a:miter lim="800000"/>
            <a:headEnd/>
            <a:tailEnd/>
          </a:ln>
        </p:spPr>
        <p:txBody>
          <a:bodyPr>
            <a:spAutoFit/>
          </a:bodyPr>
          <a:lstStyle/>
          <a:p>
            <a:pPr algn="just">
              <a:lnSpc>
                <a:spcPct val="120000"/>
              </a:lnSpc>
              <a:spcBef>
                <a:spcPct val="50000"/>
              </a:spcBef>
            </a:pPr>
            <a:r>
              <a:rPr lang="zh-CN" altLang="en-US" sz="2000" dirty="0">
                <a:solidFill>
                  <a:srgbClr val="333300"/>
                </a:solidFill>
                <a:latin typeface="Times New Roman" pitchFamily="18" charset="0"/>
                <a:ea typeface="楷体" pitchFamily="49" charset="-122"/>
              </a:rPr>
              <a:t>用数学方法产生伪随机数的优点是：速度快、费用低、可以复算、适合于在计算机上实现，且不受电子计算机的限制。</a:t>
            </a:r>
          </a:p>
          <a:p>
            <a:pPr algn="just">
              <a:lnSpc>
                <a:spcPct val="120000"/>
              </a:lnSpc>
              <a:spcBef>
                <a:spcPct val="50000"/>
              </a:spcBef>
            </a:pPr>
            <a:r>
              <a:rPr lang="zh-CN" altLang="en-US" sz="2000" dirty="0">
                <a:solidFill>
                  <a:srgbClr val="333300"/>
                </a:solidFill>
                <a:latin typeface="Times New Roman" pitchFamily="18" charset="0"/>
                <a:ea typeface="楷体" pitchFamily="49" charset="-122"/>
              </a:rPr>
              <a:t>产生伪随机数的方法很多，在选择时需要注意以下几点：随机性好；省时；周期长；容易在计算机上实现。</a:t>
            </a: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80156A04-1EC0-4EF5-8C6B-F0238AF66650}" type="slidenum">
              <a:rPr lang="zh-CN" altLang="zh-CN" smtClean="0"/>
              <a:pPr>
                <a:defRPr/>
              </a:pPr>
              <a:t>29</a:t>
            </a:fld>
            <a:endParaRPr lang="zh-CN" altLang="zh-CN" dirty="0"/>
          </a:p>
        </p:txBody>
      </p:sp>
      <p:sp>
        <p:nvSpPr>
          <p:cNvPr id="9223" name="Line 5"/>
          <p:cNvSpPr>
            <a:spLocks noChangeShapeType="1"/>
          </p:cNvSpPr>
          <p:nvPr/>
        </p:nvSpPr>
        <p:spPr bwMode="auto">
          <a:xfrm>
            <a:off x="0" y="762000"/>
            <a:ext cx="7916863" cy="0"/>
          </a:xfrm>
          <a:prstGeom prst="line">
            <a:avLst/>
          </a:prstGeom>
          <a:noFill/>
          <a:ln w="12700">
            <a:solidFill>
              <a:srgbClr val="FF9900"/>
            </a:solidFill>
            <a:miter lim="800000"/>
            <a:headEnd/>
            <a:tailEnd/>
          </a:ln>
          <a:effectLst>
            <a:prstShdw prst="shdw17" dist="17961" dir="2700000">
              <a:srgbClr val="995C00"/>
            </a:prstShdw>
          </a:effectLst>
        </p:spPr>
        <p:txBody>
          <a:bodyPr lIns="90000" tIns="46800" rIns="90000" bIns="46800"/>
          <a:lstStyle/>
          <a:p>
            <a:endParaRPr lang="zh-CN" altLang="en-US"/>
          </a:p>
        </p:txBody>
      </p:sp>
      <p:sp>
        <p:nvSpPr>
          <p:cNvPr id="9224" name="矩形 9"/>
          <p:cNvSpPr>
            <a:spLocks noChangeArrowheads="1"/>
          </p:cNvSpPr>
          <p:nvPr/>
        </p:nvSpPr>
        <p:spPr bwMode="auto">
          <a:xfrm>
            <a:off x="228600" y="228600"/>
            <a:ext cx="3969356" cy="523220"/>
          </a:xfrm>
          <a:prstGeom prst="rect">
            <a:avLst/>
          </a:prstGeom>
          <a:noFill/>
          <a:ln w="9525">
            <a:noFill/>
            <a:miter lim="800000"/>
            <a:headEnd/>
            <a:tailEnd/>
          </a:ln>
        </p:spPr>
        <p:txBody>
          <a:bodyPr wrap="none">
            <a:spAutoFit/>
          </a:bodyPr>
          <a:lstStyle/>
          <a:p>
            <a:r>
              <a:rPr lang="en-US" altLang="zh-CN" sz="2800" b="1" dirty="0" smtClean="0">
                <a:solidFill>
                  <a:srgbClr val="333300"/>
                </a:solidFill>
                <a:latin typeface="Times New Roman" pitchFamily="18" charset="0"/>
                <a:ea typeface="楷体" pitchFamily="49" charset="-122"/>
              </a:rPr>
              <a:t>2.2 </a:t>
            </a:r>
            <a:r>
              <a:rPr lang="zh-CN" altLang="en-US" sz="2800" b="1" dirty="0" smtClean="0">
                <a:solidFill>
                  <a:srgbClr val="333300"/>
                </a:solidFill>
                <a:latin typeface="Times New Roman" pitchFamily="18" charset="0"/>
                <a:ea typeface="楷体" pitchFamily="49" charset="-122"/>
              </a:rPr>
              <a:t>随机数的产生和检验</a:t>
            </a:r>
            <a:endParaRPr lang="zh-CN" altLang="en-US" sz="2800" dirty="0"/>
          </a:p>
        </p:txBody>
      </p:sp>
      <p:sp>
        <p:nvSpPr>
          <p:cNvPr id="41" name="TextBox 20"/>
          <p:cNvSpPr txBox="1">
            <a:spLocks noChangeArrowheads="1"/>
          </p:cNvSpPr>
          <p:nvPr/>
        </p:nvSpPr>
        <p:spPr bwMode="auto">
          <a:xfrm>
            <a:off x="717550" y="990600"/>
            <a:ext cx="1731564" cy="461665"/>
          </a:xfrm>
          <a:prstGeom prst="rect">
            <a:avLst/>
          </a:prstGeom>
          <a:noFill/>
          <a:ln w="9525">
            <a:noFill/>
            <a:miter lim="800000"/>
            <a:headEnd/>
            <a:tailEnd/>
          </a:ln>
        </p:spPr>
        <p:txBody>
          <a:bodyPr wrap="none">
            <a:spAutoFit/>
          </a:bodyPr>
          <a:lstStyle/>
          <a:p>
            <a:r>
              <a:rPr lang="zh-CN" altLang="en-US" sz="2400" b="1" dirty="0" smtClean="0">
                <a:solidFill>
                  <a:srgbClr val="333300"/>
                </a:solidFill>
                <a:latin typeface="Times New Roman" pitchFamily="18" charset="0"/>
                <a:ea typeface="楷体" pitchFamily="49" charset="-122"/>
              </a:rPr>
              <a:t>物理方法：</a:t>
            </a:r>
            <a:endParaRPr lang="zh-CN" altLang="en-US" sz="2400" b="1" dirty="0">
              <a:solidFill>
                <a:srgbClr val="333300"/>
              </a:solidFill>
              <a:latin typeface="Times New Roman" pitchFamily="18" charset="0"/>
              <a:ea typeface="楷体" pitchFamily="49" charset="-122"/>
            </a:endParaRPr>
          </a:p>
        </p:txBody>
      </p:sp>
      <p:sp>
        <p:nvSpPr>
          <p:cNvPr id="42" name="矩形 41"/>
          <p:cNvSpPr/>
          <p:nvPr/>
        </p:nvSpPr>
        <p:spPr>
          <a:xfrm>
            <a:off x="533400" y="1524000"/>
            <a:ext cx="7924800" cy="4616648"/>
          </a:xfrm>
          <a:prstGeom prst="rect">
            <a:avLst/>
          </a:prstGeom>
        </p:spPr>
        <p:txBody>
          <a:bodyPr wrap="square">
            <a:spAutoFit/>
          </a:bodyPr>
          <a:lstStyle/>
          <a:p>
            <a:pPr algn="just"/>
            <a:r>
              <a:rPr lang="zh-CN" altLang="en-US" sz="2000" dirty="0" smtClean="0">
                <a:solidFill>
                  <a:srgbClr val="333300"/>
                </a:solidFill>
                <a:latin typeface="Times New Roman" pitchFamily="18" charset="0"/>
                <a:ea typeface="楷体" pitchFamily="49" charset="-122"/>
              </a:rPr>
              <a:t>如，投掷筛子游戏，投硬币等。</a:t>
            </a:r>
            <a:endParaRPr lang="en-US" altLang="zh-CN" sz="2000" dirty="0" smtClean="0">
              <a:solidFill>
                <a:srgbClr val="333300"/>
              </a:solidFill>
              <a:latin typeface="Times New Roman" pitchFamily="18" charset="0"/>
              <a:ea typeface="楷体" pitchFamily="49" charset="-122"/>
            </a:endParaRPr>
          </a:p>
          <a:p>
            <a:pPr algn="just"/>
            <a:endParaRPr lang="en-US" altLang="zh-CN" sz="2000" dirty="0" smtClean="0">
              <a:solidFill>
                <a:srgbClr val="333300"/>
              </a:solidFill>
              <a:latin typeface="Times New Roman" pitchFamily="18" charset="0"/>
              <a:ea typeface="楷体" pitchFamily="49" charset="-122"/>
            </a:endParaRPr>
          </a:p>
          <a:p>
            <a:pPr algn="just"/>
            <a:r>
              <a:rPr lang="zh-CN" altLang="en-US" sz="2000" dirty="0" smtClean="0">
                <a:solidFill>
                  <a:srgbClr val="333300"/>
                </a:solidFill>
                <a:latin typeface="Times New Roman" pitchFamily="18" charset="0"/>
                <a:ea typeface="楷体" pitchFamily="49" charset="-122"/>
              </a:rPr>
              <a:t>物理方法产生随机数。利用某些物理现象，在计算机上增加某种特殊设备，可以在计算机上直接产生随机数，这些特殊设备称为随机数发生器</a:t>
            </a:r>
            <a:r>
              <a:rPr lang="en-US" altLang="zh-CN" sz="2000" dirty="0" smtClean="0">
                <a:solidFill>
                  <a:srgbClr val="333300"/>
                </a:solidFill>
                <a:latin typeface="Times New Roman" pitchFamily="18" charset="0"/>
                <a:ea typeface="楷体" pitchFamily="49" charset="-122"/>
              </a:rPr>
              <a:t>(Random Number Generator)</a:t>
            </a:r>
            <a:r>
              <a:rPr lang="zh-CN" altLang="en-US" sz="2000" dirty="0" smtClean="0">
                <a:solidFill>
                  <a:srgbClr val="333300"/>
                </a:solidFill>
                <a:latin typeface="Times New Roman" pitchFamily="18" charset="0"/>
                <a:ea typeface="楷体" pitchFamily="49" charset="-122"/>
              </a:rPr>
              <a:t>。</a:t>
            </a:r>
            <a:endParaRPr lang="en-US" altLang="zh-CN" sz="2000" dirty="0" smtClean="0">
              <a:solidFill>
                <a:srgbClr val="333300"/>
              </a:solidFill>
              <a:latin typeface="Times New Roman" pitchFamily="18" charset="0"/>
              <a:ea typeface="楷体" pitchFamily="49" charset="-122"/>
            </a:endParaRPr>
          </a:p>
          <a:p>
            <a:pPr algn="just"/>
            <a:endParaRPr lang="en-US" altLang="zh-CN" sz="2000" dirty="0" smtClean="0">
              <a:solidFill>
                <a:srgbClr val="333300"/>
              </a:solidFill>
              <a:latin typeface="Times New Roman" pitchFamily="18" charset="0"/>
              <a:ea typeface="楷体" pitchFamily="49" charset="-122"/>
            </a:endParaRPr>
          </a:p>
          <a:p>
            <a:pPr algn="just"/>
            <a:r>
              <a:rPr lang="zh-CN" altLang="en-US" sz="2000" dirty="0" smtClean="0">
                <a:solidFill>
                  <a:srgbClr val="333300"/>
                </a:solidFill>
                <a:latin typeface="Times New Roman" pitchFamily="18" charset="0"/>
                <a:ea typeface="楷体" pitchFamily="49" charset="-122"/>
              </a:rPr>
              <a:t>随机数发生器的物理源主要有两种</a:t>
            </a:r>
            <a:r>
              <a:rPr lang="en-US" altLang="zh-CN" sz="2000" dirty="0" smtClean="0">
                <a:solidFill>
                  <a:srgbClr val="333300"/>
                </a:solidFill>
                <a:latin typeface="Times New Roman" pitchFamily="18" charset="0"/>
                <a:ea typeface="楷体" pitchFamily="49" charset="-122"/>
              </a:rPr>
              <a:t>:</a:t>
            </a:r>
            <a:r>
              <a:rPr lang="zh-CN" altLang="en-US" sz="2000" dirty="0" smtClean="0">
                <a:solidFill>
                  <a:srgbClr val="333300"/>
                </a:solidFill>
                <a:latin typeface="Times New Roman" pitchFamily="18" charset="0"/>
                <a:ea typeface="楷体" pitchFamily="49" charset="-122"/>
              </a:rPr>
              <a:t>一种是根据放射性物质的放射性，另一种是利用计算器固有的噪音。</a:t>
            </a:r>
            <a:endParaRPr lang="en-US" altLang="zh-CN" sz="2000" dirty="0" smtClean="0">
              <a:solidFill>
                <a:srgbClr val="333300"/>
              </a:solidFill>
              <a:latin typeface="Times New Roman" pitchFamily="18" charset="0"/>
              <a:ea typeface="楷体" pitchFamily="49" charset="-122"/>
            </a:endParaRPr>
          </a:p>
          <a:p>
            <a:pPr algn="just"/>
            <a:endParaRPr lang="en-US" altLang="zh-CN" sz="2000" dirty="0" smtClean="0">
              <a:solidFill>
                <a:srgbClr val="333300"/>
              </a:solidFill>
              <a:latin typeface="Times New Roman" pitchFamily="18" charset="0"/>
              <a:ea typeface="楷体" pitchFamily="49" charset="-122"/>
            </a:endParaRPr>
          </a:p>
          <a:p>
            <a:pPr algn="just"/>
            <a:r>
              <a:rPr lang="zh-CN" altLang="en-US" sz="2000" dirty="0" smtClean="0">
                <a:solidFill>
                  <a:srgbClr val="333300"/>
                </a:solidFill>
                <a:latin typeface="Times New Roman" pitchFamily="18" charset="0"/>
                <a:ea typeface="楷体" pitchFamily="49" charset="-122"/>
              </a:rPr>
              <a:t>用物理方法产生的随机数序列无法重复实现。不能进行程序复算。给验证结果带来很大困难。而且需要增加随机数发生器和电路联系等附加设备，费用昂贵。因此，物理方法不适合在计算机上使用。</a:t>
            </a:r>
            <a:endParaRPr lang="en-US" altLang="zh-CN" sz="2000" dirty="0" smtClean="0">
              <a:solidFill>
                <a:srgbClr val="333300"/>
              </a:solidFill>
              <a:latin typeface="Times New Roman" pitchFamily="18" charset="0"/>
              <a:ea typeface="楷体" pitchFamily="49" charset="-122"/>
            </a:endParaRPr>
          </a:p>
          <a:p>
            <a:pPr algn="just">
              <a:lnSpc>
                <a:spcPct val="120000"/>
              </a:lnSpc>
              <a:spcBef>
                <a:spcPct val="50000"/>
              </a:spcBef>
              <a:buClr>
                <a:schemeClr val="folHlink"/>
              </a:buClr>
              <a:buSzPct val="60000"/>
              <a:buFont typeface="Wingdings" pitchFamily="2" charset="2"/>
              <a:buNone/>
            </a:pPr>
            <a:r>
              <a:rPr lang="zh-CN" altLang="en-US" sz="2000" b="1" dirty="0" smtClean="0">
                <a:solidFill>
                  <a:srgbClr val="333300"/>
                </a:solidFill>
                <a:latin typeface="Times New Roman" pitchFamily="18" charset="0"/>
                <a:ea typeface="楷体" pitchFamily="49" charset="-122"/>
              </a:rPr>
              <a:t>用物理方法得到的真随机数，是永远不会重复的，周期为无穷大。</a:t>
            </a:r>
          </a:p>
          <a:p>
            <a:pPr algn="just"/>
            <a:endParaRPr lang="zh-CN" altLang="en-US" sz="2000" dirty="0">
              <a:solidFill>
                <a:srgbClr val="333300"/>
              </a:solidFill>
              <a:latin typeface="Times New Roman" pitchFamily="18" charset="0"/>
              <a:ea typeface="楷体" pitchFamily="49" charset="-122"/>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8B5E4EC1-E500-4843-8590-B330223A3273}" type="slidenum">
              <a:rPr lang="zh-CN" altLang="zh-CN" smtClean="0"/>
              <a:pPr>
                <a:defRPr/>
              </a:pPr>
              <a:t>3</a:t>
            </a:fld>
            <a:endParaRPr lang="zh-CN" altLang="zh-CN" dirty="0"/>
          </a:p>
        </p:txBody>
      </p:sp>
      <p:sp>
        <p:nvSpPr>
          <p:cNvPr id="5" name="矩形 1"/>
          <p:cNvSpPr>
            <a:spLocks noChangeArrowheads="1"/>
          </p:cNvSpPr>
          <p:nvPr/>
        </p:nvSpPr>
        <p:spPr bwMode="auto">
          <a:xfrm>
            <a:off x="762000" y="3733800"/>
            <a:ext cx="7391400" cy="1938338"/>
          </a:xfrm>
          <a:prstGeom prst="rect">
            <a:avLst/>
          </a:prstGeom>
          <a:noFill/>
          <a:ln w="9525">
            <a:noFill/>
            <a:miter lim="800000"/>
            <a:headEnd/>
            <a:tailEnd/>
          </a:ln>
        </p:spPr>
        <p:txBody>
          <a:bodyPr>
            <a:spAutoFit/>
          </a:bodyPr>
          <a:lstStyle/>
          <a:p>
            <a:r>
              <a:rPr lang="en-US" altLang="zh-CN" sz="2000">
                <a:solidFill>
                  <a:srgbClr val="333333"/>
                </a:solidFill>
                <a:latin typeface="Times New Roman" pitchFamily="18" charset="0"/>
                <a:ea typeface="楷体" pitchFamily="49" charset="-122"/>
              </a:rPr>
              <a:t>Monte Carlo</a:t>
            </a:r>
            <a:r>
              <a:rPr lang="zh-CN" altLang="en-US" sz="2000">
                <a:solidFill>
                  <a:srgbClr val="333333"/>
                </a:solidFill>
                <a:latin typeface="Times New Roman" pitchFamily="18" charset="0"/>
                <a:ea typeface="楷体" pitchFamily="49" charset="-122"/>
              </a:rPr>
              <a:t>方法创始人：</a:t>
            </a:r>
            <a:endParaRPr lang="en-US" altLang="zh-CN" sz="2000">
              <a:solidFill>
                <a:srgbClr val="333333"/>
              </a:solidFill>
              <a:latin typeface="Times New Roman" pitchFamily="18" charset="0"/>
              <a:ea typeface="楷体" pitchFamily="49" charset="-122"/>
            </a:endParaRPr>
          </a:p>
          <a:p>
            <a:endParaRPr lang="en-US" altLang="zh-CN" sz="2000">
              <a:solidFill>
                <a:srgbClr val="333333"/>
              </a:solidFill>
              <a:latin typeface="Times New Roman" pitchFamily="18" charset="0"/>
              <a:ea typeface="楷体" pitchFamily="49" charset="-122"/>
            </a:endParaRPr>
          </a:p>
          <a:p>
            <a:endParaRPr lang="en-US" altLang="zh-CN" sz="2000">
              <a:solidFill>
                <a:srgbClr val="333333"/>
              </a:solidFill>
              <a:latin typeface="Times New Roman" pitchFamily="18" charset="0"/>
              <a:ea typeface="楷体" pitchFamily="49" charset="-122"/>
            </a:endParaRPr>
          </a:p>
          <a:p>
            <a:pPr>
              <a:buFont typeface="Wingdings" pitchFamily="2" charset="2"/>
              <a:buNone/>
            </a:pPr>
            <a:r>
              <a:rPr lang="zh-CN" altLang="en-US" sz="2000">
                <a:solidFill>
                  <a:srgbClr val="333333"/>
                </a:solidFill>
                <a:latin typeface="Times New Roman" pitchFamily="18" charset="0"/>
                <a:ea typeface="楷体" pitchFamily="49" charset="-122"/>
              </a:rPr>
              <a:t>源于美国在第二次世界大战研制原子弹的</a:t>
            </a:r>
            <a:r>
              <a:rPr lang="en-US" altLang="zh-CN" sz="2000">
                <a:solidFill>
                  <a:srgbClr val="333333"/>
                </a:solidFill>
                <a:latin typeface="Times New Roman" pitchFamily="18" charset="0"/>
                <a:ea typeface="楷体" pitchFamily="49" charset="-122"/>
              </a:rPr>
              <a:t>"</a:t>
            </a:r>
            <a:r>
              <a:rPr lang="zh-CN" altLang="en-US" sz="2000">
                <a:solidFill>
                  <a:srgbClr val="333333"/>
                </a:solidFill>
                <a:latin typeface="Times New Roman" pitchFamily="18" charset="0"/>
                <a:ea typeface="楷体" pitchFamily="49" charset="-122"/>
              </a:rPr>
              <a:t>曼哈顿计划</a:t>
            </a:r>
            <a:r>
              <a:rPr lang="en-US" altLang="zh-CN" sz="2000">
                <a:solidFill>
                  <a:srgbClr val="333333"/>
                </a:solidFill>
                <a:latin typeface="Times New Roman" pitchFamily="18" charset="0"/>
                <a:ea typeface="楷体" pitchFamily="49" charset="-122"/>
              </a:rPr>
              <a:t>"</a:t>
            </a:r>
            <a:r>
              <a:rPr lang="zh-CN" altLang="en-US" sz="2000">
                <a:solidFill>
                  <a:srgbClr val="333333"/>
                </a:solidFill>
                <a:latin typeface="Times New Roman" pitchFamily="18" charset="0"/>
                <a:ea typeface="楷体" pitchFamily="49" charset="-122"/>
              </a:rPr>
              <a:t>。</a:t>
            </a:r>
            <a:endParaRPr lang="en-US" altLang="zh-CN" sz="2000">
              <a:solidFill>
                <a:srgbClr val="333333"/>
              </a:solidFill>
              <a:latin typeface="Times New Roman" pitchFamily="18" charset="0"/>
              <a:ea typeface="楷体" pitchFamily="49" charset="-122"/>
            </a:endParaRPr>
          </a:p>
          <a:p>
            <a:pPr>
              <a:buFont typeface="Wingdings" pitchFamily="2" charset="2"/>
              <a:buNone/>
            </a:pPr>
            <a:r>
              <a:rPr lang="en-US" altLang="zh-CN" sz="2000">
                <a:solidFill>
                  <a:srgbClr val="333333"/>
                </a:solidFill>
                <a:latin typeface="Times New Roman" pitchFamily="18" charset="0"/>
                <a:ea typeface="楷体" pitchFamily="49" charset="-122"/>
              </a:rPr>
              <a:t>1946</a:t>
            </a:r>
            <a:r>
              <a:rPr lang="zh-CN" altLang="en-US" sz="2000">
                <a:solidFill>
                  <a:srgbClr val="333333"/>
                </a:solidFill>
                <a:latin typeface="Times New Roman" pitchFamily="18" charset="0"/>
                <a:ea typeface="楷体" pitchFamily="49" charset="-122"/>
              </a:rPr>
              <a:t>年，</a:t>
            </a:r>
            <a:r>
              <a:rPr lang="en-US" altLang="zh-CN" sz="2000">
                <a:solidFill>
                  <a:srgbClr val="333333"/>
                </a:solidFill>
                <a:latin typeface="Times New Roman" pitchFamily="18" charset="0"/>
                <a:ea typeface="楷体" pitchFamily="49" charset="-122"/>
              </a:rPr>
              <a:t>Los Alamos </a:t>
            </a:r>
            <a:r>
              <a:rPr lang="zh-CN" altLang="en-US" sz="2000">
                <a:solidFill>
                  <a:srgbClr val="333333"/>
                </a:solidFill>
                <a:latin typeface="Times New Roman" pitchFamily="18" charset="0"/>
                <a:ea typeface="楷体" pitchFamily="49" charset="-122"/>
              </a:rPr>
              <a:t>国家实验室模拟</a:t>
            </a:r>
            <a:r>
              <a:rPr lang="zh-CN" altLang="en-US" sz="2000" b="1">
                <a:solidFill>
                  <a:srgbClr val="333333"/>
                </a:solidFill>
                <a:latin typeface="Times New Roman" pitchFamily="18" charset="0"/>
                <a:ea typeface="楷体" pitchFamily="49" charset="-122"/>
              </a:rPr>
              <a:t>中子链式反应</a:t>
            </a:r>
            <a:r>
              <a:rPr lang="zh-CN" altLang="en-US" sz="2000">
                <a:solidFill>
                  <a:srgbClr val="333333"/>
                </a:solidFill>
                <a:latin typeface="Times New Roman" pitchFamily="18" charset="0"/>
                <a:ea typeface="楷体" pitchFamily="49" charset="-122"/>
              </a:rPr>
              <a:t>。 </a:t>
            </a:r>
            <a:endParaRPr lang="en-US" altLang="zh-CN" sz="2000">
              <a:solidFill>
                <a:srgbClr val="333333"/>
              </a:solidFill>
              <a:latin typeface="Times New Roman" pitchFamily="18" charset="0"/>
              <a:ea typeface="楷体" pitchFamily="49" charset="-122"/>
            </a:endParaRPr>
          </a:p>
          <a:p>
            <a:endParaRPr lang="zh-CN" altLang="en-US" sz="2000">
              <a:latin typeface="Times New Roman" pitchFamily="18" charset="0"/>
              <a:ea typeface="楷体" pitchFamily="49" charset="-122"/>
            </a:endParaRPr>
          </a:p>
        </p:txBody>
      </p:sp>
      <p:sp>
        <p:nvSpPr>
          <p:cNvPr id="37892" name="Line 5"/>
          <p:cNvSpPr>
            <a:spLocks noChangeShapeType="1"/>
          </p:cNvSpPr>
          <p:nvPr/>
        </p:nvSpPr>
        <p:spPr bwMode="auto">
          <a:xfrm>
            <a:off x="0" y="762000"/>
            <a:ext cx="7916863" cy="0"/>
          </a:xfrm>
          <a:prstGeom prst="line">
            <a:avLst/>
          </a:prstGeom>
          <a:noFill/>
          <a:ln w="12700">
            <a:solidFill>
              <a:srgbClr val="FF9900"/>
            </a:solidFill>
            <a:miter lim="800000"/>
            <a:headEnd/>
            <a:tailEnd/>
          </a:ln>
          <a:effectLst>
            <a:prstShdw prst="shdw17" dist="17961" dir="2700000">
              <a:srgbClr val="995C00"/>
            </a:prstShdw>
          </a:effectLst>
        </p:spPr>
        <p:txBody>
          <a:bodyPr lIns="90000" tIns="46800" rIns="90000" bIns="46800"/>
          <a:lstStyle/>
          <a:p>
            <a:endParaRPr lang="zh-CN" altLang="en-US"/>
          </a:p>
        </p:txBody>
      </p:sp>
      <p:sp>
        <p:nvSpPr>
          <p:cNvPr id="37893" name="矩形 10"/>
          <p:cNvSpPr>
            <a:spLocks noChangeArrowheads="1"/>
          </p:cNvSpPr>
          <p:nvPr/>
        </p:nvSpPr>
        <p:spPr bwMode="auto">
          <a:xfrm>
            <a:off x="228600" y="228600"/>
            <a:ext cx="4810932" cy="523220"/>
          </a:xfrm>
          <a:prstGeom prst="rect">
            <a:avLst/>
          </a:prstGeom>
          <a:noFill/>
          <a:ln w="9525">
            <a:noFill/>
            <a:miter lim="800000"/>
            <a:headEnd/>
            <a:tailEnd/>
          </a:ln>
        </p:spPr>
        <p:txBody>
          <a:bodyPr wrap="none">
            <a:spAutoFit/>
          </a:bodyPr>
          <a:lstStyle/>
          <a:p>
            <a:r>
              <a:rPr lang="en-US" altLang="zh-CN" sz="2800" b="1" dirty="0">
                <a:solidFill>
                  <a:srgbClr val="333300"/>
                </a:solidFill>
                <a:latin typeface="Times New Roman" pitchFamily="18" charset="0"/>
                <a:ea typeface="楷体" pitchFamily="49" charset="-122"/>
              </a:rPr>
              <a:t>2.1 </a:t>
            </a:r>
            <a:r>
              <a:rPr lang="zh-CN" altLang="en-US" sz="2800" b="1" dirty="0">
                <a:solidFill>
                  <a:srgbClr val="333300"/>
                </a:solidFill>
                <a:latin typeface="Times New Roman" pitchFamily="18" charset="0"/>
                <a:ea typeface="楷体" pitchFamily="49" charset="-122"/>
              </a:rPr>
              <a:t>蒙特卡洛方</a:t>
            </a:r>
            <a:r>
              <a:rPr lang="zh-CN" altLang="en-US" sz="2800" b="1" dirty="0" smtClean="0">
                <a:solidFill>
                  <a:srgbClr val="333300"/>
                </a:solidFill>
                <a:latin typeface="Times New Roman" pitchFamily="18" charset="0"/>
                <a:ea typeface="楷体" pitchFamily="49" charset="-122"/>
              </a:rPr>
              <a:t>法概述</a:t>
            </a:r>
            <a:r>
              <a:rPr lang="en-US" altLang="zh-CN" sz="2800" b="1" dirty="0" smtClean="0">
                <a:solidFill>
                  <a:srgbClr val="333300"/>
                </a:solidFill>
                <a:latin typeface="Times New Roman" pitchFamily="18" charset="0"/>
                <a:ea typeface="楷体" pitchFamily="49" charset="-122"/>
              </a:rPr>
              <a:t>----</a:t>
            </a:r>
            <a:r>
              <a:rPr lang="zh-CN" altLang="en-US" sz="2800" b="1" dirty="0" smtClean="0">
                <a:solidFill>
                  <a:srgbClr val="FF0000"/>
                </a:solidFill>
                <a:latin typeface="Times New Roman" pitchFamily="18" charset="0"/>
                <a:ea typeface="楷体" pitchFamily="49" charset="-122"/>
              </a:rPr>
              <a:t>起源</a:t>
            </a:r>
            <a:endParaRPr lang="zh-CN" altLang="en-US" sz="2800" dirty="0">
              <a:solidFill>
                <a:srgbClr val="FF0000"/>
              </a:solidFill>
            </a:endParaRPr>
          </a:p>
        </p:txBody>
      </p:sp>
      <p:grpSp>
        <p:nvGrpSpPr>
          <p:cNvPr id="2" name="组合 25"/>
          <p:cNvGrpSpPr>
            <a:grpSpLocks/>
          </p:cNvGrpSpPr>
          <p:nvPr/>
        </p:nvGrpSpPr>
        <p:grpSpPr bwMode="auto">
          <a:xfrm>
            <a:off x="762000" y="1633538"/>
            <a:ext cx="1801813" cy="2805112"/>
            <a:chOff x="762000" y="1633200"/>
            <a:chExt cx="1801813" cy="2805510"/>
          </a:xfrm>
        </p:grpSpPr>
        <p:pic>
          <p:nvPicPr>
            <p:cNvPr id="37904" name="Picture 3" descr="Ulam_4"/>
            <p:cNvPicPr>
              <a:picLocks noChangeArrowheads="1"/>
            </p:cNvPicPr>
            <p:nvPr/>
          </p:nvPicPr>
          <p:blipFill>
            <a:blip r:embed="rId2" cstate="print"/>
            <a:srcRect/>
            <a:stretch>
              <a:fillRect/>
            </a:stretch>
          </p:blipFill>
          <p:spPr bwMode="auto">
            <a:xfrm>
              <a:off x="990600" y="1633200"/>
              <a:ext cx="1573213" cy="1871662"/>
            </a:xfrm>
            <a:prstGeom prst="rect">
              <a:avLst/>
            </a:prstGeom>
            <a:noFill/>
            <a:ln w="9525">
              <a:noFill/>
              <a:miter lim="800000"/>
              <a:headEnd/>
              <a:tailEnd/>
            </a:ln>
          </p:spPr>
        </p:pic>
        <p:sp>
          <p:nvSpPr>
            <p:cNvPr id="37905" name="矩形 21"/>
            <p:cNvSpPr>
              <a:spLocks noChangeArrowheads="1"/>
            </p:cNvSpPr>
            <p:nvPr/>
          </p:nvSpPr>
          <p:spPr bwMode="auto">
            <a:xfrm>
              <a:off x="762000" y="4038600"/>
              <a:ext cx="1537600" cy="400110"/>
            </a:xfrm>
            <a:prstGeom prst="rect">
              <a:avLst/>
            </a:prstGeom>
            <a:noFill/>
            <a:ln w="9525">
              <a:noFill/>
              <a:miter lim="800000"/>
              <a:headEnd/>
              <a:tailEnd/>
            </a:ln>
          </p:spPr>
          <p:txBody>
            <a:bodyPr wrap="none">
              <a:spAutoFit/>
            </a:bodyPr>
            <a:lstStyle/>
            <a:p>
              <a:r>
                <a:rPr lang="en-US" altLang="zh-CN" sz="2000">
                  <a:solidFill>
                    <a:srgbClr val="333333"/>
                  </a:solidFill>
                  <a:latin typeface="Times New Roman" pitchFamily="18" charset="0"/>
                  <a:ea typeface="楷体" pitchFamily="49" charset="-122"/>
                </a:rPr>
                <a:t>S. M. </a:t>
              </a:r>
              <a:r>
                <a:rPr lang="en-US" altLang="zh-CN" sz="2000" b="1">
                  <a:solidFill>
                    <a:srgbClr val="333333"/>
                  </a:solidFill>
                  <a:latin typeface="Times New Roman" pitchFamily="18" charset="0"/>
                  <a:ea typeface="楷体" pitchFamily="49" charset="-122"/>
                </a:rPr>
                <a:t>Ulam</a:t>
              </a:r>
              <a:r>
                <a:rPr lang="en-US" altLang="zh-CN" sz="2000">
                  <a:solidFill>
                    <a:srgbClr val="333333"/>
                  </a:solidFill>
                  <a:latin typeface="Times New Roman" pitchFamily="18" charset="0"/>
                  <a:ea typeface="楷体" pitchFamily="49" charset="-122"/>
                </a:rPr>
                <a:t>, </a:t>
              </a:r>
              <a:endParaRPr lang="zh-CN" altLang="en-US" sz="2000"/>
            </a:p>
          </p:txBody>
        </p:sp>
      </p:grpSp>
      <p:grpSp>
        <p:nvGrpSpPr>
          <p:cNvPr id="3" name="组合 26"/>
          <p:cNvGrpSpPr>
            <a:grpSpLocks/>
          </p:cNvGrpSpPr>
          <p:nvPr/>
        </p:nvGrpSpPr>
        <p:grpSpPr bwMode="auto">
          <a:xfrm>
            <a:off x="2098675" y="1633538"/>
            <a:ext cx="2217738" cy="2805112"/>
            <a:chOff x="2098931" y="1633200"/>
            <a:chExt cx="2217481" cy="2805510"/>
          </a:xfrm>
        </p:grpSpPr>
        <p:pic>
          <p:nvPicPr>
            <p:cNvPr id="37902" name="Picture 20" descr="http://www.scicn.net/Foreground/Upload/image/ZKJXQ110118009.gif"/>
            <p:cNvPicPr>
              <a:picLocks noChangeArrowheads="1"/>
            </p:cNvPicPr>
            <p:nvPr/>
          </p:nvPicPr>
          <p:blipFill>
            <a:blip r:embed="rId3" cstate="print"/>
            <a:srcRect/>
            <a:stretch>
              <a:fillRect/>
            </a:stretch>
          </p:blipFill>
          <p:spPr bwMode="auto">
            <a:xfrm>
              <a:off x="2743200" y="1633200"/>
              <a:ext cx="1573212" cy="1871662"/>
            </a:xfrm>
            <a:prstGeom prst="rect">
              <a:avLst/>
            </a:prstGeom>
            <a:noFill/>
            <a:ln w="9525">
              <a:noFill/>
              <a:miter lim="800000"/>
              <a:headEnd/>
              <a:tailEnd/>
            </a:ln>
          </p:spPr>
        </p:pic>
        <p:sp>
          <p:nvSpPr>
            <p:cNvPr id="37903" name="矩形 22"/>
            <p:cNvSpPr>
              <a:spLocks noChangeArrowheads="1"/>
            </p:cNvSpPr>
            <p:nvPr/>
          </p:nvSpPr>
          <p:spPr bwMode="auto">
            <a:xfrm>
              <a:off x="2098931" y="4038600"/>
              <a:ext cx="1253869" cy="400110"/>
            </a:xfrm>
            <a:prstGeom prst="rect">
              <a:avLst/>
            </a:prstGeom>
            <a:noFill/>
            <a:ln w="9525">
              <a:noFill/>
              <a:miter lim="800000"/>
              <a:headEnd/>
              <a:tailEnd/>
            </a:ln>
          </p:spPr>
          <p:txBody>
            <a:bodyPr wrap="none">
              <a:spAutoFit/>
            </a:bodyPr>
            <a:lstStyle/>
            <a:p>
              <a:r>
                <a:rPr lang="en-US" altLang="zh-CN" sz="2000">
                  <a:solidFill>
                    <a:srgbClr val="333333"/>
                  </a:solidFill>
                  <a:latin typeface="Times New Roman" pitchFamily="18" charset="0"/>
                  <a:ea typeface="楷体" pitchFamily="49" charset="-122"/>
                </a:rPr>
                <a:t>E. </a:t>
              </a:r>
              <a:r>
                <a:rPr lang="en-US" altLang="zh-CN" sz="2000" b="1">
                  <a:solidFill>
                    <a:srgbClr val="333333"/>
                  </a:solidFill>
                  <a:latin typeface="Times New Roman" pitchFamily="18" charset="0"/>
                  <a:ea typeface="楷体" pitchFamily="49" charset="-122"/>
                </a:rPr>
                <a:t>Fermi</a:t>
              </a:r>
              <a:r>
                <a:rPr lang="en-US" altLang="zh-CN">
                  <a:solidFill>
                    <a:srgbClr val="333333"/>
                  </a:solidFill>
                  <a:latin typeface="Times New Roman" pitchFamily="18" charset="0"/>
                  <a:ea typeface="楷体" pitchFamily="49" charset="-122"/>
                </a:rPr>
                <a:t>, </a:t>
              </a:r>
              <a:endParaRPr lang="zh-CN" altLang="en-US"/>
            </a:p>
          </p:txBody>
        </p:sp>
      </p:grpSp>
      <p:grpSp>
        <p:nvGrpSpPr>
          <p:cNvPr id="6" name="组合 27"/>
          <p:cNvGrpSpPr>
            <a:grpSpLocks/>
          </p:cNvGrpSpPr>
          <p:nvPr/>
        </p:nvGrpSpPr>
        <p:grpSpPr bwMode="auto">
          <a:xfrm>
            <a:off x="3160713" y="1633538"/>
            <a:ext cx="2908300" cy="2786062"/>
            <a:chOff x="3160637" y="1633200"/>
            <a:chExt cx="2908376" cy="2786400"/>
          </a:xfrm>
        </p:grpSpPr>
        <p:pic>
          <p:nvPicPr>
            <p:cNvPr id="37900" name="Picture 32" descr="a1ad16fabc8c098458ee9062">
              <a:hlinkClick r:id="rId4"/>
            </p:cNvPr>
            <p:cNvPicPr>
              <a:picLocks noChangeArrowheads="1"/>
            </p:cNvPicPr>
            <p:nvPr/>
          </p:nvPicPr>
          <p:blipFill>
            <a:blip r:embed="rId5" cstate="print"/>
            <a:srcRect/>
            <a:stretch>
              <a:fillRect/>
            </a:stretch>
          </p:blipFill>
          <p:spPr bwMode="auto">
            <a:xfrm>
              <a:off x="4495800" y="1633200"/>
              <a:ext cx="1573213" cy="1870075"/>
            </a:xfrm>
            <a:prstGeom prst="rect">
              <a:avLst/>
            </a:prstGeom>
            <a:noFill/>
            <a:ln w="9525">
              <a:noFill/>
              <a:miter lim="800000"/>
              <a:headEnd/>
              <a:tailEnd/>
            </a:ln>
          </p:spPr>
        </p:pic>
        <p:sp>
          <p:nvSpPr>
            <p:cNvPr id="37901" name="矩形 23"/>
            <p:cNvSpPr>
              <a:spLocks noChangeArrowheads="1"/>
            </p:cNvSpPr>
            <p:nvPr/>
          </p:nvSpPr>
          <p:spPr bwMode="auto">
            <a:xfrm>
              <a:off x="3160637" y="4019490"/>
              <a:ext cx="1944763" cy="400110"/>
            </a:xfrm>
            <a:prstGeom prst="rect">
              <a:avLst/>
            </a:prstGeom>
            <a:noFill/>
            <a:ln w="9525">
              <a:noFill/>
              <a:miter lim="800000"/>
              <a:headEnd/>
              <a:tailEnd/>
            </a:ln>
          </p:spPr>
          <p:txBody>
            <a:bodyPr wrap="none">
              <a:spAutoFit/>
            </a:bodyPr>
            <a:lstStyle/>
            <a:p>
              <a:r>
                <a:rPr lang="en-US" altLang="zh-CN" sz="2000">
                  <a:solidFill>
                    <a:srgbClr val="333333"/>
                  </a:solidFill>
                  <a:latin typeface="Times New Roman" pitchFamily="18" charset="0"/>
                  <a:ea typeface="楷体" pitchFamily="49" charset="-122"/>
                </a:rPr>
                <a:t>J. </a:t>
              </a:r>
              <a:r>
                <a:rPr lang="en-US" altLang="zh-CN" sz="2000" b="1">
                  <a:solidFill>
                    <a:srgbClr val="333333"/>
                  </a:solidFill>
                  <a:latin typeface="Times New Roman" pitchFamily="18" charset="0"/>
                  <a:ea typeface="楷体" pitchFamily="49" charset="-122"/>
                </a:rPr>
                <a:t>von Neumann</a:t>
              </a:r>
              <a:endParaRPr lang="zh-CN" altLang="en-US" sz="2000"/>
            </a:p>
          </p:txBody>
        </p:sp>
      </p:grpSp>
      <p:grpSp>
        <p:nvGrpSpPr>
          <p:cNvPr id="7" name="组合 28"/>
          <p:cNvGrpSpPr>
            <a:grpSpLocks/>
          </p:cNvGrpSpPr>
          <p:nvPr/>
        </p:nvGrpSpPr>
        <p:grpSpPr bwMode="auto">
          <a:xfrm>
            <a:off x="5029200" y="1633538"/>
            <a:ext cx="2792413" cy="2805112"/>
            <a:chOff x="5029200" y="1633200"/>
            <a:chExt cx="2792400" cy="2805510"/>
          </a:xfrm>
        </p:grpSpPr>
        <p:pic>
          <p:nvPicPr>
            <p:cNvPr id="37898" name="Picture 9" descr="http://bbs.sciencenet.cn/upload/blog/images/2010/2/201023151328398.jpg"/>
            <p:cNvPicPr preferRelativeResize="0">
              <a:picLocks noChangeArrowheads="1"/>
            </p:cNvPicPr>
            <p:nvPr/>
          </p:nvPicPr>
          <p:blipFill>
            <a:blip r:embed="rId6" cstate="print"/>
            <a:srcRect/>
            <a:stretch>
              <a:fillRect/>
            </a:stretch>
          </p:blipFill>
          <p:spPr bwMode="auto">
            <a:xfrm>
              <a:off x="6248400" y="1633200"/>
              <a:ext cx="1573200" cy="1872000"/>
            </a:xfrm>
            <a:prstGeom prst="rect">
              <a:avLst/>
            </a:prstGeom>
            <a:noFill/>
            <a:ln w="9525">
              <a:noFill/>
              <a:miter lim="800000"/>
              <a:headEnd/>
              <a:tailEnd/>
            </a:ln>
          </p:spPr>
        </p:pic>
        <p:sp>
          <p:nvSpPr>
            <p:cNvPr id="37899" name="矩形 24"/>
            <p:cNvSpPr>
              <a:spLocks noChangeArrowheads="1"/>
            </p:cNvSpPr>
            <p:nvPr/>
          </p:nvSpPr>
          <p:spPr bwMode="auto">
            <a:xfrm>
              <a:off x="5029200" y="4038600"/>
              <a:ext cx="1688476" cy="400110"/>
            </a:xfrm>
            <a:prstGeom prst="rect">
              <a:avLst/>
            </a:prstGeom>
            <a:noFill/>
            <a:ln w="9525">
              <a:noFill/>
              <a:miter lim="800000"/>
              <a:headEnd/>
              <a:tailEnd/>
            </a:ln>
          </p:spPr>
          <p:txBody>
            <a:bodyPr wrap="none">
              <a:spAutoFit/>
            </a:bodyPr>
            <a:lstStyle/>
            <a:p>
              <a:r>
                <a:rPr lang="en-US" altLang="zh-CN" sz="2000">
                  <a:solidFill>
                    <a:srgbClr val="333333"/>
                  </a:solidFill>
                  <a:latin typeface="Times New Roman" pitchFamily="18" charset="0"/>
                  <a:ea typeface="楷体" pitchFamily="49" charset="-122"/>
                </a:rPr>
                <a:t>N. </a:t>
              </a:r>
              <a:r>
                <a:rPr lang="en-US" altLang="zh-CN" sz="2000" b="1">
                  <a:solidFill>
                    <a:srgbClr val="333333"/>
                  </a:solidFill>
                  <a:latin typeface="Times New Roman" pitchFamily="18" charset="0"/>
                  <a:ea typeface="楷体" pitchFamily="49" charset="-122"/>
                </a:rPr>
                <a:t>Metropolis</a:t>
              </a:r>
              <a:endParaRPr lang="zh-CN" altLang="en-US" sz="2000"/>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left)">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wipe(left)">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ipe(left)">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32" presetClass="emph" presetSubtype="0" fill="hold" nodeType="clickEffect">
                                  <p:stCondLst>
                                    <p:cond delay="0"/>
                                  </p:stCondLst>
                                  <p:childTnLst>
                                    <p:animClr clrSpc="rgb" dir="cw">
                                      <p:cBhvr override="childStyle">
                                        <p:cTn id="31" dur="100" fill="hold"/>
                                        <p:tgtEl>
                                          <p:spTgt spid="2"/>
                                        </p:tgtEl>
                                        <p:attrNameLst>
                                          <p:attrName>style.color</p:attrName>
                                        </p:attrNameLst>
                                      </p:cBhvr>
                                      <p:to>
                                        <a:schemeClr val="accent2"/>
                                      </p:to>
                                    </p:animClr>
                                    <p:animClr clrSpc="rgb" dir="cw">
                                      <p:cBhvr>
                                        <p:cTn id="32" dur="100" fill="hold"/>
                                        <p:tgtEl>
                                          <p:spTgt spid="2"/>
                                        </p:tgtEl>
                                        <p:attrNameLst>
                                          <p:attrName>fillcolor</p:attrName>
                                        </p:attrNameLst>
                                      </p:cBhvr>
                                      <p:to>
                                        <a:schemeClr val="accent2"/>
                                      </p:to>
                                    </p:animClr>
                                    <p:set>
                                      <p:cBhvr>
                                        <p:cTn id="33" dur="100" fill="hold"/>
                                        <p:tgtEl>
                                          <p:spTgt spid="2"/>
                                        </p:tgtEl>
                                        <p:attrNameLst>
                                          <p:attrName>fill.type</p:attrName>
                                        </p:attrNameLst>
                                      </p:cBhvr>
                                      <p:to>
                                        <p:strVal val="solid"/>
                                      </p:to>
                                    </p:set>
                                    <p:set>
                                      <p:cBhvr>
                                        <p:cTn id="34" dur="100" fill="hold"/>
                                        <p:tgtEl>
                                          <p:spTgt spid="2"/>
                                        </p:tgtEl>
                                        <p:attrNameLst>
                                          <p:attrName>fill.on</p:attrName>
                                        </p:attrNameLst>
                                      </p:cBhvr>
                                      <p:to>
                                        <p:strVal val="true"/>
                                      </p:to>
                                    </p:set>
                                    <p:animRot by="120000">
                                      <p:cBhvr>
                                        <p:cTn id="35" dur="100" fill="hold">
                                          <p:stCondLst>
                                            <p:cond delay="0"/>
                                          </p:stCondLst>
                                        </p:cTn>
                                        <p:tgtEl>
                                          <p:spTgt spid="2"/>
                                        </p:tgtEl>
                                        <p:attrNameLst>
                                          <p:attrName>r</p:attrName>
                                        </p:attrNameLst>
                                      </p:cBhvr>
                                    </p:animRot>
                                    <p:animRot by="-240000">
                                      <p:cBhvr>
                                        <p:cTn id="36" dur="200" fill="hold">
                                          <p:stCondLst>
                                            <p:cond delay="200"/>
                                          </p:stCondLst>
                                        </p:cTn>
                                        <p:tgtEl>
                                          <p:spTgt spid="2"/>
                                        </p:tgtEl>
                                        <p:attrNameLst>
                                          <p:attrName>r</p:attrName>
                                        </p:attrNameLst>
                                      </p:cBhvr>
                                    </p:animRot>
                                    <p:animRot by="240000">
                                      <p:cBhvr>
                                        <p:cTn id="37" dur="200" fill="hold">
                                          <p:stCondLst>
                                            <p:cond delay="400"/>
                                          </p:stCondLst>
                                        </p:cTn>
                                        <p:tgtEl>
                                          <p:spTgt spid="2"/>
                                        </p:tgtEl>
                                        <p:attrNameLst>
                                          <p:attrName>r</p:attrName>
                                        </p:attrNameLst>
                                      </p:cBhvr>
                                    </p:animRot>
                                    <p:animRot by="-240000">
                                      <p:cBhvr>
                                        <p:cTn id="38" dur="200" fill="hold">
                                          <p:stCondLst>
                                            <p:cond delay="600"/>
                                          </p:stCondLst>
                                        </p:cTn>
                                        <p:tgtEl>
                                          <p:spTgt spid="2"/>
                                        </p:tgtEl>
                                        <p:attrNameLst>
                                          <p:attrName>r</p:attrName>
                                        </p:attrNameLst>
                                      </p:cBhvr>
                                    </p:animRot>
                                    <p:animRot by="120000">
                                      <p:cBhvr>
                                        <p:cTn id="39" dur="200" fill="hold">
                                          <p:stCondLst>
                                            <p:cond delay="800"/>
                                          </p:stCondLst>
                                        </p:cTn>
                                        <p:tgtEl>
                                          <p:spTgt spid="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21C65802-F8DE-4F7E-8111-D75F9B95A2B3}" type="slidenum">
              <a:rPr lang="zh-CN" altLang="zh-CN" smtClean="0"/>
              <a:pPr>
                <a:defRPr/>
              </a:pPr>
              <a:t>30</a:t>
            </a:fld>
            <a:endParaRPr lang="zh-CN" altLang="zh-CN" dirty="0"/>
          </a:p>
        </p:txBody>
      </p:sp>
      <p:sp>
        <p:nvSpPr>
          <p:cNvPr id="43012" name="矩形 9"/>
          <p:cNvSpPr>
            <a:spLocks noChangeArrowheads="1"/>
          </p:cNvSpPr>
          <p:nvPr/>
        </p:nvSpPr>
        <p:spPr bwMode="auto">
          <a:xfrm>
            <a:off x="228600" y="228600"/>
            <a:ext cx="3969356" cy="523220"/>
          </a:xfrm>
          <a:prstGeom prst="rect">
            <a:avLst/>
          </a:prstGeom>
          <a:noFill/>
          <a:ln w="9525">
            <a:noFill/>
            <a:miter lim="800000"/>
            <a:headEnd/>
            <a:tailEnd/>
          </a:ln>
        </p:spPr>
        <p:txBody>
          <a:bodyPr wrap="none">
            <a:spAutoFit/>
          </a:bodyPr>
          <a:lstStyle/>
          <a:p>
            <a:r>
              <a:rPr lang="en-US" altLang="zh-CN" sz="2800" b="1" dirty="0" smtClean="0">
                <a:solidFill>
                  <a:srgbClr val="333300"/>
                </a:solidFill>
                <a:latin typeface="Times New Roman" pitchFamily="18" charset="0"/>
                <a:ea typeface="楷体" pitchFamily="49" charset="-122"/>
              </a:rPr>
              <a:t>2.2 </a:t>
            </a:r>
            <a:r>
              <a:rPr lang="zh-CN" altLang="en-US" sz="2800" b="1" dirty="0" smtClean="0">
                <a:solidFill>
                  <a:srgbClr val="333300"/>
                </a:solidFill>
                <a:latin typeface="Times New Roman" pitchFamily="18" charset="0"/>
                <a:ea typeface="楷体" pitchFamily="49" charset="-122"/>
              </a:rPr>
              <a:t>随机数的产生和检验</a:t>
            </a:r>
            <a:endParaRPr lang="zh-CN" altLang="en-US" sz="2800" dirty="0"/>
          </a:p>
        </p:txBody>
      </p:sp>
      <p:sp>
        <p:nvSpPr>
          <p:cNvPr id="7" name="TextBox 20"/>
          <p:cNvSpPr txBox="1">
            <a:spLocks noChangeArrowheads="1"/>
          </p:cNvSpPr>
          <p:nvPr/>
        </p:nvSpPr>
        <p:spPr bwMode="auto">
          <a:xfrm>
            <a:off x="717550" y="990600"/>
            <a:ext cx="1731564" cy="461665"/>
          </a:xfrm>
          <a:prstGeom prst="rect">
            <a:avLst/>
          </a:prstGeom>
          <a:noFill/>
          <a:ln w="9525">
            <a:noFill/>
            <a:miter lim="800000"/>
            <a:headEnd/>
            <a:tailEnd/>
          </a:ln>
        </p:spPr>
        <p:txBody>
          <a:bodyPr wrap="none">
            <a:spAutoFit/>
          </a:bodyPr>
          <a:lstStyle/>
          <a:p>
            <a:r>
              <a:rPr lang="zh-CN" altLang="en-US" sz="2400" b="1" dirty="0" smtClean="0">
                <a:solidFill>
                  <a:srgbClr val="333300"/>
                </a:solidFill>
                <a:latin typeface="Times New Roman" pitchFamily="18" charset="0"/>
                <a:ea typeface="楷体" pitchFamily="49" charset="-122"/>
              </a:rPr>
              <a:t>数学方法：</a:t>
            </a:r>
            <a:endParaRPr lang="zh-CN" altLang="en-US" sz="2400" b="1" dirty="0">
              <a:solidFill>
                <a:srgbClr val="333300"/>
              </a:solidFill>
              <a:latin typeface="Times New Roman" pitchFamily="18" charset="0"/>
              <a:ea typeface="楷体" pitchFamily="49" charset="-122"/>
            </a:endParaRPr>
          </a:p>
        </p:txBody>
      </p:sp>
      <p:sp>
        <p:nvSpPr>
          <p:cNvPr id="8" name="Line 5"/>
          <p:cNvSpPr>
            <a:spLocks noChangeShapeType="1"/>
          </p:cNvSpPr>
          <p:nvPr/>
        </p:nvSpPr>
        <p:spPr bwMode="auto">
          <a:xfrm>
            <a:off x="0" y="762000"/>
            <a:ext cx="7916863" cy="0"/>
          </a:xfrm>
          <a:prstGeom prst="line">
            <a:avLst/>
          </a:prstGeom>
          <a:noFill/>
          <a:ln w="12700">
            <a:solidFill>
              <a:srgbClr val="FF9900"/>
            </a:solidFill>
            <a:miter lim="800000"/>
            <a:headEnd/>
            <a:tailEnd/>
          </a:ln>
          <a:effectLst>
            <a:prstShdw prst="shdw17" dist="17961" dir="2700000">
              <a:srgbClr val="995C00"/>
            </a:prstShdw>
          </a:effectLst>
        </p:spPr>
        <p:txBody>
          <a:bodyPr lIns="90000" tIns="46800" rIns="90000" bIns="46800"/>
          <a:lstStyle/>
          <a:p>
            <a:endParaRPr lang="zh-CN" altLang="en-US"/>
          </a:p>
        </p:txBody>
      </p:sp>
      <p:sp>
        <p:nvSpPr>
          <p:cNvPr id="9" name="Rectangle 2"/>
          <p:cNvSpPr>
            <a:spLocks noChangeArrowheads="1"/>
          </p:cNvSpPr>
          <p:nvPr/>
        </p:nvSpPr>
        <p:spPr bwMode="auto">
          <a:xfrm>
            <a:off x="323850" y="2553831"/>
            <a:ext cx="8305800" cy="2246769"/>
          </a:xfrm>
          <a:prstGeom prst="rect">
            <a:avLst/>
          </a:prstGeom>
          <a:noFill/>
          <a:ln w="9525">
            <a:noFill/>
            <a:miter lim="800000"/>
            <a:headEnd/>
            <a:tailEnd/>
          </a:ln>
        </p:spPr>
        <p:txBody>
          <a:bodyPr>
            <a:spAutoFit/>
          </a:bodyPr>
          <a:lstStyle/>
          <a:p>
            <a:pPr algn="just">
              <a:lnSpc>
                <a:spcPct val="120000"/>
              </a:lnSpc>
              <a:spcBef>
                <a:spcPct val="50000"/>
              </a:spcBef>
              <a:buClr>
                <a:schemeClr val="folHlink"/>
              </a:buClr>
              <a:buSzPct val="60000"/>
            </a:pPr>
            <a:r>
              <a:rPr lang="zh-CN" altLang="en-US" sz="2000" dirty="0">
                <a:solidFill>
                  <a:srgbClr val="333300"/>
                </a:solidFill>
                <a:latin typeface="Times New Roman" pitchFamily="18" charset="0"/>
                <a:ea typeface="楷体" pitchFamily="49" charset="-122"/>
              </a:rPr>
              <a:t>在产生伪随机数的数学方法中，有</a:t>
            </a:r>
            <a:r>
              <a:rPr lang="zh-CN" altLang="en-US" sz="2000" b="1" dirty="0">
                <a:solidFill>
                  <a:srgbClr val="333300"/>
                </a:solidFill>
                <a:latin typeface="Times New Roman" pitchFamily="18" charset="0"/>
                <a:ea typeface="楷体" pitchFamily="49" charset="-122"/>
              </a:rPr>
              <a:t>取中法</a:t>
            </a:r>
            <a:r>
              <a:rPr lang="zh-CN" altLang="en-US" sz="2000" dirty="0">
                <a:solidFill>
                  <a:srgbClr val="333300"/>
                </a:solidFill>
                <a:latin typeface="Times New Roman" pitchFamily="18" charset="0"/>
                <a:ea typeface="楷体" pitchFamily="49" charset="-122"/>
              </a:rPr>
              <a:t>、</a:t>
            </a:r>
            <a:r>
              <a:rPr lang="zh-CN" altLang="en-US" sz="2000" b="1" dirty="0">
                <a:solidFill>
                  <a:srgbClr val="333300"/>
                </a:solidFill>
                <a:latin typeface="Times New Roman" pitchFamily="18" charset="0"/>
                <a:ea typeface="楷体" pitchFamily="49" charset="-122"/>
              </a:rPr>
              <a:t>移位法</a:t>
            </a:r>
            <a:r>
              <a:rPr lang="zh-CN" altLang="en-US" sz="2000" dirty="0">
                <a:solidFill>
                  <a:srgbClr val="333300"/>
                </a:solidFill>
                <a:latin typeface="Times New Roman" pitchFamily="18" charset="0"/>
                <a:ea typeface="楷体" pitchFamily="49" charset="-122"/>
              </a:rPr>
              <a:t>和</a:t>
            </a:r>
            <a:r>
              <a:rPr lang="zh-CN" altLang="en-US" sz="2000" b="1" dirty="0">
                <a:solidFill>
                  <a:srgbClr val="333300"/>
                </a:solidFill>
                <a:latin typeface="Times New Roman" pitchFamily="18" charset="0"/>
                <a:ea typeface="楷体" pitchFamily="49" charset="-122"/>
              </a:rPr>
              <a:t>同余法</a:t>
            </a:r>
            <a:r>
              <a:rPr lang="zh-CN" altLang="en-US" sz="2000" dirty="0">
                <a:solidFill>
                  <a:srgbClr val="333300"/>
                </a:solidFill>
                <a:latin typeface="Times New Roman" pitchFamily="18" charset="0"/>
                <a:ea typeface="楷体" pitchFamily="49" charset="-122"/>
              </a:rPr>
              <a:t>等，取中法产生的数列均匀性差一些，加同余法则相互独立性较差</a:t>
            </a:r>
            <a:r>
              <a:rPr lang="zh-CN" altLang="en-US" sz="2000" dirty="0" smtClean="0">
                <a:solidFill>
                  <a:srgbClr val="333300"/>
                </a:solidFill>
                <a:latin typeface="Times New Roman" pitchFamily="18" charset="0"/>
                <a:ea typeface="楷体" pitchFamily="49" charset="-122"/>
              </a:rPr>
              <a:t>。</a:t>
            </a:r>
            <a:endParaRPr lang="en-US" altLang="zh-CN" sz="2000" dirty="0" smtClean="0">
              <a:solidFill>
                <a:srgbClr val="333300"/>
              </a:solidFill>
              <a:latin typeface="Times New Roman" pitchFamily="18" charset="0"/>
              <a:ea typeface="楷体" pitchFamily="49" charset="-122"/>
            </a:endParaRPr>
          </a:p>
          <a:p>
            <a:pPr algn="just">
              <a:lnSpc>
                <a:spcPct val="120000"/>
              </a:lnSpc>
              <a:spcBef>
                <a:spcPct val="50000"/>
              </a:spcBef>
              <a:buClr>
                <a:schemeClr val="folHlink"/>
              </a:buClr>
              <a:buSzPct val="60000"/>
            </a:pPr>
            <a:endParaRPr lang="en-US" altLang="zh-CN" sz="2000" dirty="0" smtClean="0">
              <a:solidFill>
                <a:srgbClr val="333300"/>
              </a:solidFill>
              <a:latin typeface="Times New Roman" pitchFamily="18" charset="0"/>
              <a:ea typeface="楷体" pitchFamily="49" charset="-122"/>
            </a:endParaRPr>
          </a:p>
          <a:p>
            <a:pPr algn="just">
              <a:lnSpc>
                <a:spcPct val="120000"/>
              </a:lnSpc>
              <a:spcBef>
                <a:spcPct val="50000"/>
              </a:spcBef>
              <a:buClr>
                <a:schemeClr val="folHlink"/>
              </a:buClr>
              <a:buSzPct val="60000"/>
            </a:pPr>
            <a:r>
              <a:rPr lang="zh-CN" altLang="en-US" sz="2000" dirty="0" smtClean="0">
                <a:solidFill>
                  <a:srgbClr val="333300"/>
                </a:solidFill>
                <a:latin typeface="Times New Roman" pitchFamily="18" charset="0"/>
                <a:ea typeface="楷体" pitchFamily="49" charset="-122"/>
              </a:rPr>
              <a:t>通过计算机得到的随机数是有确定周期的，如果伪随机数的周期足够大，则用于计算机模拟是完全符合使用要求的。</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dissolv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9">
                                            <p:txEl>
                                              <p:pRg st="2" end="2"/>
                                            </p:txEl>
                                          </p:spTgt>
                                        </p:tgtEl>
                                        <p:attrNameLst>
                                          <p:attrName>style.visibility</p:attrName>
                                        </p:attrNameLst>
                                      </p:cBhvr>
                                      <p:to>
                                        <p:strVal val="visible"/>
                                      </p:to>
                                    </p:set>
                                    <p:animEffect transition="in" filter="dissolve">
                                      <p:cBhvr>
                                        <p:cTn id="12" dur="500"/>
                                        <p:tgtEl>
                                          <p:spTgt spid="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autoUpdateAnimBg="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45565BFA-4AF6-46F6-93F1-5E03B0ECD751}" type="slidenum">
              <a:rPr lang="zh-CN" altLang="zh-CN" smtClean="0"/>
              <a:pPr>
                <a:defRPr/>
              </a:pPr>
              <a:t>31</a:t>
            </a:fld>
            <a:endParaRPr lang="zh-CN" altLang="zh-CN" dirty="0"/>
          </a:p>
        </p:txBody>
      </p:sp>
      <p:sp>
        <p:nvSpPr>
          <p:cNvPr id="44035" name="Line 5"/>
          <p:cNvSpPr>
            <a:spLocks noChangeShapeType="1"/>
          </p:cNvSpPr>
          <p:nvPr/>
        </p:nvSpPr>
        <p:spPr bwMode="auto">
          <a:xfrm>
            <a:off x="0" y="762000"/>
            <a:ext cx="7916863" cy="0"/>
          </a:xfrm>
          <a:prstGeom prst="line">
            <a:avLst/>
          </a:prstGeom>
          <a:noFill/>
          <a:ln w="12700">
            <a:solidFill>
              <a:srgbClr val="FF9900"/>
            </a:solidFill>
            <a:miter lim="800000"/>
            <a:headEnd/>
            <a:tailEnd/>
          </a:ln>
          <a:effectLst>
            <a:prstShdw prst="shdw17" dist="17961" dir="2700000">
              <a:srgbClr val="995C00"/>
            </a:prstShdw>
          </a:effectLst>
        </p:spPr>
        <p:txBody>
          <a:bodyPr lIns="90000" tIns="46800" rIns="90000" bIns="46800"/>
          <a:lstStyle/>
          <a:p>
            <a:endParaRPr lang="zh-CN" altLang="en-US"/>
          </a:p>
        </p:txBody>
      </p:sp>
      <p:sp>
        <p:nvSpPr>
          <p:cNvPr id="44036" name="矩形 9"/>
          <p:cNvSpPr>
            <a:spLocks noChangeArrowheads="1"/>
          </p:cNvSpPr>
          <p:nvPr/>
        </p:nvSpPr>
        <p:spPr bwMode="auto">
          <a:xfrm>
            <a:off x="228600" y="228600"/>
            <a:ext cx="3969356" cy="523220"/>
          </a:xfrm>
          <a:prstGeom prst="rect">
            <a:avLst/>
          </a:prstGeom>
          <a:noFill/>
          <a:ln w="9525">
            <a:noFill/>
            <a:miter lim="800000"/>
            <a:headEnd/>
            <a:tailEnd/>
          </a:ln>
        </p:spPr>
        <p:txBody>
          <a:bodyPr wrap="none">
            <a:spAutoFit/>
          </a:bodyPr>
          <a:lstStyle/>
          <a:p>
            <a:r>
              <a:rPr lang="en-US" altLang="zh-CN" sz="2800" b="1" dirty="0" smtClean="0">
                <a:solidFill>
                  <a:srgbClr val="333300"/>
                </a:solidFill>
                <a:latin typeface="Times New Roman" pitchFamily="18" charset="0"/>
                <a:ea typeface="楷体" pitchFamily="49" charset="-122"/>
              </a:rPr>
              <a:t>2.2 </a:t>
            </a:r>
            <a:r>
              <a:rPr lang="zh-CN" altLang="en-US" sz="2800" b="1" dirty="0" smtClean="0">
                <a:solidFill>
                  <a:srgbClr val="333300"/>
                </a:solidFill>
                <a:latin typeface="Times New Roman" pitchFamily="18" charset="0"/>
                <a:ea typeface="楷体" pitchFamily="49" charset="-122"/>
              </a:rPr>
              <a:t>随机数的产生和检验</a:t>
            </a:r>
            <a:endParaRPr lang="zh-CN" altLang="en-US" sz="2800" dirty="0"/>
          </a:p>
        </p:txBody>
      </p:sp>
      <p:grpSp>
        <p:nvGrpSpPr>
          <p:cNvPr id="8" name="组合 7"/>
          <p:cNvGrpSpPr/>
          <p:nvPr/>
        </p:nvGrpSpPr>
        <p:grpSpPr>
          <a:xfrm>
            <a:off x="838200" y="902898"/>
            <a:ext cx="6248400" cy="2751522"/>
            <a:chOff x="304800" y="762000"/>
            <a:chExt cx="6248400" cy="2751522"/>
          </a:xfrm>
        </p:grpSpPr>
        <p:sp>
          <p:nvSpPr>
            <p:cNvPr id="10" name="Rectangle 2"/>
            <p:cNvSpPr>
              <a:spLocks noChangeArrowheads="1"/>
            </p:cNvSpPr>
            <p:nvPr/>
          </p:nvSpPr>
          <p:spPr bwMode="auto">
            <a:xfrm>
              <a:off x="304800" y="762000"/>
              <a:ext cx="2286000" cy="2751522"/>
            </a:xfrm>
            <a:prstGeom prst="rect">
              <a:avLst/>
            </a:prstGeom>
            <a:noFill/>
            <a:ln w="9525">
              <a:noFill/>
              <a:miter lim="800000"/>
              <a:headEnd/>
              <a:tailEnd/>
            </a:ln>
          </p:spPr>
          <p:txBody>
            <a:bodyPr wrap="square">
              <a:spAutoFit/>
            </a:bodyPr>
            <a:lstStyle/>
            <a:p>
              <a:pPr algn="just">
                <a:spcBef>
                  <a:spcPct val="50000"/>
                </a:spcBef>
                <a:buClr>
                  <a:schemeClr val="folHlink"/>
                </a:buClr>
                <a:buSzPct val="60000"/>
                <a:buFont typeface="Wingdings" pitchFamily="2" charset="2"/>
                <a:buNone/>
              </a:pPr>
              <a:r>
                <a:rPr lang="en-US" altLang="zh-CN" sz="2400" b="1" dirty="0" smtClean="0">
                  <a:solidFill>
                    <a:srgbClr val="333300"/>
                  </a:solidFill>
                  <a:latin typeface="Times New Roman" pitchFamily="18" charset="0"/>
                  <a:ea typeface="楷体" pitchFamily="49" charset="-122"/>
                </a:rPr>
                <a:t>(1) </a:t>
              </a:r>
              <a:r>
                <a:rPr lang="zh-CN" altLang="en-US" sz="2400" b="1" dirty="0" smtClean="0">
                  <a:solidFill>
                    <a:srgbClr val="333300"/>
                  </a:solidFill>
                  <a:latin typeface="Times New Roman" pitchFamily="18" charset="0"/>
                  <a:ea typeface="楷体" pitchFamily="49" charset="-122"/>
                </a:rPr>
                <a:t>平均取中法：</a:t>
              </a:r>
              <a:endParaRPr lang="en-US" altLang="zh-CN" sz="2400" b="1" dirty="0" smtClean="0">
                <a:solidFill>
                  <a:srgbClr val="333300"/>
                </a:solidFill>
                <a:latin typeface="Times New Roman" pitchFamily="18" charset="0"/>
                <a:ea typeface="楷体" pitchFamily="49" charset="-122"/>
              </a:endParaRPr>
            </a:p>
            <a:p>
              <a:pPr algn="just">
                <a:spcBef>
                  <a:spcPct val="50000"/>
                </a:spcBef>
                <a:buClr>
                  <a:schemeClr val="folHlink"/>
                </a:buClr>
                <a:buSzPct val="60000"/>
                <a:buFont typeface="Wingdings" pitchFamily="2" charset="2"/>
                <a:buNone/>
              </a:pPr>
              <a:r>
                <a:rPr lang="zh-CN" altLang="en-US" sz="2400" dirty="0" smtClean="0">
                  <a:solidFill>
                    <a:srgbClr val="333300"/>
                  </a:solidFill>
                  <a:latin typeface="Times New Roman" pitchFamily="18" charset="0"/>
                  <a:ea typeface="楷体" pitchFamily="49" charset="-122"/>
                </a:rPr>
                <a:t>二进制：</a:t>
              </a:r>
              <a:endParaRPr lang="en-US" altLang="zh-CN" sz="2400" dirty="0" smtClean="0">
                <a:solidFill>
                  <a:srgbClr val="333300"/>
                </a:solidFill>
                <a:latin typeface="Times New Roman" pitchFamily="18" charset="0"/>
                <a:ea typeface="楷体" pitchFamily="49" charset="-122"/>
              </a:endParaRPr>
            </a:p>
            <a:p>
              <a:pPr algn="just">
                <a:spcBef>
                  <a:spcPct val="50000"/>
                </a:spcBef>
                <a:buClr>
                  <a:schemeClr val="folHlink"/>
                </a:buClr>
                <a:buSzPct val="60000"/>
                <a:buFont typeface="Wingdings" pitchFamily="2" charset="2"/>
                <a:buNone/>
              </a:pPr>
              <a:endParaRPr lang="en-US" altLang="zh-CN" sz="2400" dirty="0" smtClean="0">
                <a:solidFill>
                  <a:srgbClr val="333300"/>
                </a:solidFill>
                <a:latin typeface="Times New Roman" pitchFamily="18" charset="0"/>
                <a:ea typeface="楷体" pitchFamily="49" charset="-122"/>
              </a:endParaRPr>
            </a:p>
            <a:p>
              <a:pPr algn="just">
                <a:spcBef>
                  <a:spcPct val="50000"/>
                </a:spcBef>
                <a:buClr>
                  <a:schemeClr val="folHlink"/>
                </a:buClr>
                <a:buSzPct val="60000"/>
                <a:buFont typeface="Wingdings" pitchFamily="2" charset="2"/>
                <a:buNone/>
              </a:pPr>
              <a:r>
                <a:rPr lang="zh-CN" altLang="en-US" sz="2400" dirty="0" smtClean="0">
                  <a:solidFill>
                    <a:srgbClr val="333300"/>
                  </a:solidFill>
                  <a:latin typeface="Times New Roman" pitchFamily="18" charset="0"/>
                  <a:ea typeface="楷体" pitchFamily="49" charset="-122"/>
                </a:rPr>
                <a:t>十进制：</a:t>
              </a:r>
              <a:endParaRPr lang="en-US" altLang="zh-CN" sz="2400" dirty="0" smtClean="0">
                <a:solidFill>
                  <a:srgbClr val="333300"/>
                </a:solidFill>
                <a:latin typeface="Times New Roman" pitchFamily="18" charset="0"/>
                <a:ea typeface="楷体" pitchFamily="49" charset="-122"/>
              </a:endParaRPr>
            </a:p>
            <a:p>
              <a:pPr algn="just">
                <a:lnSpc>
                  <a:spcPct val="120000"/>
                </a:lnSpc>
                <a:spcBef>
                  <a:spcPct val="50000"/>
                </a:spcBef>
                <a:buClr>
                  <a:schemeClr val="folHlink"/>
                </a:buClr>
                <a:buSzPct val="60000"/>
                <a:buFont typeface="Wingdings" pitchFamily="2" charset="2"/>
                <a:buNone/>
              </a:pPr>
              <a:endParaRPr lang="zh-CN" altLang="en-US" sz="2400" dirty="0">
                <a:solidFill>
                  <a:srgbClr val="333300"/>
                </a:solidFill>
                <a:latin typeface="Times New Roman" pitchFamily="18" charset="0"/>
                <a:ea typeface="楷体" pitchFamily="49" charset="-122"/>
              </a:endParaRPr>
            </a:p>
          </p:txBody>
        </p:sp>
        <p:graphicFrame>
          <p:nvGraphicFramePr>
            <p:cNvPr id="11" name="Object 1"/>
            <p:cNvGraphicFramePr>
              <a:graphicFrameLocks noChangeAspect="1"/>
            </p:cNvGraphicFramePr>
            <p:nvPr/>
          </p:nvGraphicFramePr>
          <p:xfrm>
            <a:off x="3962400" y="1676400"/>
            <a:ext cx="2350247" cy="838200"/>
          </p:xfrm>
          <a:graphic>
            <a:graphicData uri="http://schemas.openxmlformats.org/presentationml/2006/ole">
              <p:oleObj spid="_x0000_s203777" name="Equation" r:id="rId3" imgW="1358310" imgH="482391" progId="Equation.DSMT4">
                <p:embed/>
              </p:oleObj>
            </a:graphicData>
          </a:graphic>
        </p:graphicFrame>
        <p:graphicFrame>
          <p:nvGraphicFramePr>
            <p:cNvPr id="12" name="Object 3"/>
            <p:cNvGraphicFramePr>
              <a:graphicFrameLocks noChangeAspect="1"/>
            </p:cNvGraphicFramePr>
            <p:nvPr/>
          </p:nvGraphicFramePr>
          <p:xfrm>
            <a:off x="1447800" y="1828800"/>
            <a:ext cx="1752600" cy="492303"/>
          </p:xfrm>
          <a:graphic>
            <a:graphicData uri="http://schemas.openxmlformats.org/presentationml/2006/ole">
              <p:oleObj spid="_x0000_s203778" name="Equation" r:id="rId4" imgW="850531" imgH="241195" progId="Equation.DSMT4">
                <p:embed/>
              </p:oleObj>
            </a:graphicData>
          </a:graphic>
        </p:graphicFrame>
        <p:graphicFrame>
          <p:nvGraphicFramePr>
            <p:cNvPr id="13" name="Object 5"/>
            <p:cNvGraphicFramePr>
              <a:graphicFrameLocks noChangeAspect="1"/>
            </p:cNvGraphicFramePr>
            <p:nvPr/>
          </p:nvGraphicFramePr>
          <p:xfrm>
            <a:off x="3984625" y="2590800"/>
            <a:ext cx="2568575" cy="838200"/>
          </p:xfrm>
          <a:graphic>
            <a:graphicData uri="http://schemas.openxmlformats.org/presentationml/2006/ole">
              <p:oleObj spid="_x0000_s203779" name="Equation" r:id="rId5" imgW="1485720" imgH="482400" progId="Equation.DSMT4">
                <p:embed/>
              </p:oleObj>
            </a:graphicData>
          </a:graphic>
        </p:graphicFrame>
        <p:graphicFrame>
          <p:nvGraphicFramePr>
            <p:cNvPr id="14" name="Object 6"/>
            <p:cNvGraphicFramePr>
              <a:graphicFrameLocks noChangeAspect="1"/>
            </p:cNvGraphicFramePr>
            <p:nvPr/>
          </p:nvGraphicFramePr>
          <p:xfrm>
            <a:off x="1447800" y="2743200"/>
            <a:ext cx="1882775" cy="492125"/>
          </p:xfrm>
          <a:graphic>
            <a:graphicData uri="http://schemas.openxmlformats.org/presentationml/2006/ole">
              <p:oleObj spid="_x0000_s203780" name="Equation" r:id="rId6" imgW="914400" imgH="241200" progId="Equation.DSMT4">
                <p:embed/>
              </p:oleObj>
            </a:graphicData>
          </a:graphic>
        </p:graphicFrame>
      </p:grpSp>
      <p:grpSp>
        <p:nvGrpSpPr>
          <p:cNvPr id="15" name="组合 14"/>
          <p:cNvGrpSpPr/>
          <p:nvPr/>
        </p:nvGrpSpPr>
        <p:grpSpPr>
          <a:xfrm>
            <a:off x="838200" y="3646098"/>
            <a:ext cx="7162800" cy="2907102"/>
            <a:chOff x="304800" y="3505200"/>
            <a:chExt cx="7162800" cy="2907102"/>
          </a:xfrm>
        </p:grpSpPr>
        <p:sp>
          <p:nvSpPr>
            <p:cNvPr id="16" name="Rectangle 2"/>
            <p:cNvSpPr>
              <a:spLocks noChangeArrowheads="1"/>
            </p:cNvSpPr>
            <p:nvPr/>
          </p:nvSpPr>
          <p:spPr bwMode="auto">
            <a:xfrm>
              <a:off x="304800" y="3505200"/>
              <a:ext cx="6553200" cy="493148"/>
            </a:xfrm>
            <a:prstGeom prst="rect">
              <a:avLst/>
            </a:prstGeom>
            <a:noFill/>
            <a:ln w="9525">
              <a:noFill/>
              <a:miter lim="800000"/>
              <a:headEnd/>
              <a:tailEnd/>
            </a:ln>
          </p:spPr>
          <p:txBody>
            <a:bodyPr wrap="square">
              <a:spAutoFit/>
            </a:bodyPr>
            <a:lstStyle/>
            <a:p>
              <a:pPr algn="just">
                <a:lnSpc>
                  <a:spcPct val="120000"/>
                </a:lnSpc>
                <a:spcBef>
                  <a:spcPct val="50000"/>
                </a:spcBef>
                <a:buClr>
                  <a:schemeClr val="folHlink"/>
                </a:buClr>
                <a:buSzPct val="60000"/>
                <a:buFont typeface="Wingdings" pitchFamily="2" charset="2"/>
                <a:buNone/>
              </a:pPr>
              <a:r>
                <a:rPr lang="zh-CN" altLang="en-US" sz="2400" dirty="0" smtClean="0">
                  <a:solidFill>
                    <a:srgbClr val="333300"/>
                  </a:solidFill>
                  <a:latin typeface="Times New Roman" pitchFamily="18" charset="0"/>
                  <a:ea typeface="楷体" pitchFamily="49" charset="-122"/>
                </a:rPr>
                <a:t>例如：</a:t>
              </a:r>
              <a:r>
                <a:rPr lang="en-US" altLang="zh-CN" sz="2400" dirty="0" smtClean="0">
                  <a:solidFill>
                    <a:srgbClr val="333300"/>
                  </a:solidFill>
                  <a:latin typeface="Times New Roman" pitchFamily="18" charset="0"/>
                  <a:ea typeface="楷体" pitchFamily="49" charset="-122"/>
                </a:rPr>
                <a:t>m=4</a:t>
              </a:r>
              <a:r>
                <a:rPr lang="zh-CN" altLang="en-US" sz="2400" dirty="0" smtClean="0">
                  <a:solidFill>
                    <a:srgbClr val="333300"/>
                  </a:solidFill>
                  <a:latin typeface="Times New Roman" pitchFamily="18" charset="0"/>
                  <a:ea typeface="楷体" pitchFamily="49" charset="-122"/>
                </a:rPr>
                <a:t>的十进制数，初值</a:t>
              </a:r>
              <a:r>
                <a:rPr lang="zh-CN" altLang="en-US" sz="2400" dirty="0" smtClean="0">
                  <a:solidFill>
                    <a:srgbClr val="333300"/>
                  </a:solidFill>
                  <a:latin typeface="Times New Roman" pitchFamily="18" charset="0"/>
                  <a:ea typeface="楷体" pitchFamily="49" charset="-122"/>
                  <a:sym typeface="Symbol"/>
                </a:rPr>
                <a:t></a:t>
              </a:r>
              <a:r>
                <a:rPr lang="en-US" altLang="zh-CN" sz="2400" baseline="-25000" dirty="0" smtClean="0">
                  <a:solidFill>
                    <a:srgbClr val="333300"/>
                  </a:solidFill>
                  <a:latin typeface="Times New Roman" pitchFamily="18" charset="0"/>
                  <a:ea typeface="楷体" pitchFamily="49" charset="-122"/>
                  <a:sym typeface="Symbol"/>
                </a:rPr>
                <a:t>0</a:t>
              </a:r>
              <a:r>
                <a:rPr lang="en-US" altLang="zh-CN" sz="2400" dirty="0" smtClean="0">
                  <a:solidFill>
                    <a:srgbClr val="333300"/>
                  </a:solidFill>
                  <a:latin typeface="Times New Roman" pitchFamily="18" charset="0"/>
                  <a:ea typeface="楷体" pitchFamily="49" charset="-122"/>
                  <a:sym typeface="Symbol"/>
                </a:rPr>
                <a:t>=6406</a:t>
              </a:r>
              <a:r>
                <a:rPr lang="zh-CN" altLang="en-US" sz="2400" dirty="0" smtClean="0">
                  <a:solidFill>
                    <a:srgbClr val="333300"/>
                  </a:solidFill>
                  <a:latin typeface="Times New Roman" pitchFamily="18" charset="0"/>
                  <a:ea typeface="楷体" pitchFamily="49" charset="-122"/>
                  <a:sym typeface="Symbol"/>
                </a:rPr>
                <a:t>，那么，</a:t>
              </a:r>
              <a:endParaRPr lang="en-US" altLang="zh-CN" sz="2400" dirty="0" smtClean="0">
                <a:solidFill>
                  <a:srgbClr val="333300"/>
                </a:solidFill>
                <a:latin typeface="Times New Roman" pitchFamily="18" charset="0"/>
                <a:ea typeface="楷体" pitchFamily="49" charset="-122"/>
                <a:sym typeface="Symbol"/>
              </a:endParaRPr>
            </a:p>
          </p:txBody>
        </p:sp>
        <p:sp>
          <p:nvSpPr>
            <p:cNvPr id="17" name="右箭头 16"/>
            <p:cNvSpPr/>
            <p:nvPr/>
          </p:nvSpPr>
          <p:spPr bwMode="auto">
            <a:xfrm>
              <a:off x="4876800" y="4724400"/>
              <a:ext cx="990600" cy="457200"/>
            </a:xfrm>
            <a:prstGeom prst="rightArrow">
              <a:avLst/>
            </a:prstGeom>
            <a:noFill/>
            <a:ln w="25400">
              <a:solidFill>
                <a:srgbClr val="080808"/>
              </a:solidFill>
              <a:miter lim="800000"/>
              <a:headEnd/>
              <a:tailEnd type="stealth" w="med" len="lg"/>
            </a:ln>
          </p:spPr>
          <p:txBody>
            <a:bodyPr wrap="none" rtlCol="0" anchor="ctr"/>
            <a:lstStyle/>
            <a:p>
              <a:pPr algn="ctr"/>
              <a:endParaRPr lang="zh-CN" altLang="en-US"/>
            </a:p>
          </p:txBody>
        </p:sp>
        <p:graphicFrame>
          <p:nvGraphicFramePr>
            <p:cNvPr id="18" name="Object 8"/>
            <p:cNvGraphicFramePr>
              <a:graphicFrameLocks noChangeAspect="1"/>
            </p:cNvGraphicFramePr>
            <p:nvPr/>
          </p:nvGraphicFramePr>
          <p:xfrm>
            <a:off x="914399" y="4114800"/>
            <a:ext cx="3886201" cy="2297502"/>
          </p:xfrm>
          <a:graphic>
            <a:graphicData uri="http://schemas.openxmlformats.org/presentationml/2006/ole">
              <p:oleObj spid="_x0000_s203781" name="Equation" r:id="rId7" imgW="2019240" imgH="1193760" progId="Equation.DSMT4">
                <p:embed/>
              </p:oleObj>
            </a:graphicData>
          </a:graphic>
        </p:graphicFrame>
        <p:graphicFrame>
          <p:nvGraphicFramePr>
            <p:cNvPr id="19" name="Object 9"/>
            <p:cNvGraphicFramePr>
              <a:graphicFrameLocks noChangeAspect="1"/>
            </p:cNvGraphicFramePr>
            <p:nvPr/>
          </p:nvGraphicFramePr>
          <p:xfrm>
            <a:off x="5951537" y="4213225"/>
            <a:ext cx="1516063" cy="2076450"/>
          </p:xfrm>
          <a:graphic>
            <a:graphicData uri="http://schemas.openxmlformats.org/presentationml/2006/ole">
              <p:oleObj spid="_x0000_s203782" name="Equation" r:id="rId8" imgW="787320" imgH="1079280" progId="Equation.DSMT4">
                <p:embed/>
              </p:oleObj>
            </a:graphicData>
          </a:graphic>
        </p:graphicFrame>
        <p:graphicFrame>
          <p:nvGraphicFramePr>
            <p:cNvPr id="20" name="Object 10"/>
            <p:cNvGraphicFramePr>
              <a:graphicFrameLocks noChangeAspect="1"/>
            </p:cNvGraphicFramePr>
            <p:nvPr/>
          </p:nvGraphicFramePr>
          <p:xfrm>
            <a:off x="4976813" y="4395355"/>
            <a:ext cx="661987" cy="481445"/>
          </p:xfrm>
          <a:graphic>
            <a:graphicData uri="http://schemas.openxmlformats.org/presentationml/2006/ole">
              <p:oleObj spid="_x0000_s203783" name="Equation" r:id="rId9" imgW="279360" imgH="203040" progId="Equation.DSMT4">
                <p:embed/>
              </p:oleObj>
            </a:graphicData>
          </a:graphic>
        </p:graphicFrame>
      </p:gr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FC4CFBBE-76AE-448A-A64F-362D40B2C08D}" type="slidenum">
              <a:rPr lang="zh-CN" altLang="zh-CN" smtClean="0"/>
              <a:pPr>
                <a:defRPr/>
              </a:pPr>
              <a:t>32</a:t>
            </a:fld>
            <a:endParaRPr lang="zh-CN" altLang="zh-CN" dirty="0"/>
          </a:p>
        </p:txBody>
      </p:sp>
      <p:sp>
        <p:nvSpPr>
          <p:cNvPr id="46083" name="Line 5"/>
          <p:cNvSpPr>
            <a:spLocks noChangeShapeType="1"/>
          </p:cNvSpPr>
          <p:nvPr/>
        </p:nvSpPr>
        <p:spPr bwMode="auto">
          <a:xfrm>
            <a:off x="0" y="762000"/>
            <a:ext cx="7916863" cy="0"/>
          </a:xfrm>
          <a:prstGeom prst="line">
            <a:avLst/>
          </a:prstGeom>
          <a:noFill/>
          <a:ln w="12700">
            <a:solidFill>
              <a:srgbClr val="FF9900"/>
            </a:solidFill>
            <a:miter lim="800000"/>
            <a:headEnd/>
            <a:tailEnd/>
          </a:ln>
          <a:effectLst>
            <a:prstShdw prst="shdw17" dist="17961" dir="2700000">
              <a:srgbClr val="995C00"/>
            </a:prstShdw>
          </a:effectLst>
        </p:spPr>
        <p:txBody>
          <a:bodyPr lIns="90000" tIns="46800" rIns="90000" bIns="46800"/>
          <a:lstStyle/>
          <a:p>
            <a:endParaRPr lang="zh-CN" altLang="en-US"/>
          </a:p>
        </p:txBody>
      </p:sp>
      <p:sp>
        <p:nvSpPr>
          <p:cNvPr id="46087" name="矩形 9"/>
          <p:cNvSpPr>
            <a:spLocks noChangeArrowheads="1"/>
          </p:cNvSpPr>
          <p:nvPr/>
        </p:nvSpPr>
        <p:spPr bwMode="auto">
          <a:xfrm>
            <a:off x="228600" y="228600"/>
            <a:ext cx="3969356" cy="523220"/>
          </a:xfrm>
          <a:prstGeom prst="rect">
            <a:avLst/>
          </a:prstGeom>
          <a:noFill/>
          <a:ln w="9525">
            <a:noFill/>
            <a:miter lim="800000"/>
            <a:headEnd/>
            <a:tailEnd/>
          </a:ln>
        </p:spPr>
        <p:txBody>
          <a:bodyPr wrap="none">
            <a:spAutoFit/>
          </a:bodyPr>
          <a:lstStyle/>
          <a:p>
            <a:r>
              <a:rPr lang="en-US" altLang="zh-CN" sz="2800" b="1" dirty="0" smtClean="0">
                <a:solidFill>
                  <a:srgbClr val="333300"/>
                </a:solidFill>
                <a:latin typeface="Times New Roman" pitchFamily="18" charset="0"/>
                <a:ea typeface="楷体" pitchFamily="49" charset="-122"/>
              </a:rPr>
              <a:t>2.2 </a:t>
            </a:r>
            <a:r>
              <a:rPr lang="zh-CN" altLang="en-US" sz="2800" b="1" dirty="0" smtClean="0">
                <a:solidFill>
                  <a:srgbClr val="333300"/>
                </a:solidFill>
                <a:latin typeface="Times New Roman" pitchFamily="18" charset="0"/>
                <a:ea typeface="楷体" pitchFamily="49" charset="-122"/>
              </a:rPr>
              <a:t>随机数的产生和检验</a:t>
            </a:r>
            <a:endParaRPr lang="zh-CN" altLang="en-US" sz="2800" dirty="0"/>
          </a:p>
        </p:txBody>
      </p:sp>
      <p:sp>
        <p:nvSpPr>
          <p:cNvPr id="9" name="矩形 8"/>
          <p:cNvSpPr/>
          <p:nvPr/>
        </p:nvSpPr>
        <p:spPr>
          <a:xfrm>
            <a:off x="457200" y="5410200"/>
            <a:ext cx="7696200" cy="461665"/>
          </a:xfrm>
          <a:prstGeom prst="rect">
            <a:avLst/>
          </a:prstGeom>
        </p:spPr>
        <p:txBody>
          <a:bodyPr wrap="square">
            <a:spAutoFit/>
          </a:bodyPr>
          <a:lstStyle/>
          <a:p>
            <a:r>
              <a:rPr lang="zh-CN" altLang="en-US" sz="2400" b="1" dirty="0" smtClean="0">
                <a:solidFill>
                  <a:srgbClr val="333300"/>
                </a:solidFill>
                <a:latin typeface="Times New Roman" pitchFamily="18" charset="0"/>
                <a:ea typeface="楷体" pitchFamily="49" charset="-122"/>
              </a:rPr>
              <a:t>乘加同余：在计算机上容易实现、快速，所以应用广泛。</a:t>
            </a:r>
            <a:endParaRPr lang="zh-CN" altLang="en-US" sz="2400" dirty="0"/>
          </a:p>
        </p:txBody>
      </p:sp>
      <p:graphicFrame>
        <p:nvGraphicFramePr>
          <p:cNvPr id="10" name="Object 2"/>
          <p:cNvGraphicFramePr>
            <a:graphicFrameLocks noChangeAspect="1"/>
          </p:cNvGraphicFramePr>
          <p:nvPr/>
        </p:nvGraphicFramePr>
        <p:xfrm>
          <a:off x="808037" y="2438400"/>
          <a:ext cx="4678363" cy="560387"/>
        </p:xfrm>
        <a:graphic>
          <a:graphicData uri="http://schemas.openxmlformats.org/presentationml/2006/ole">
            <p:oleObj spid="_x0000_s201729" name="Equation" r:id="rId3" imgW="2044440" imgH="228600" progId="Equation.DSMT4">
              <p:embed/>
            </p:oleObj>
          </a:graphicData>
        </a:graphic>
      </p:graphicFrame>
      <p:sp>
        <p:nvSpPr>
          <p:cNvPr id="11" name="Rectangle 3"/>
          <p:cNvSpPr>
            <a:spLocks noChangeArrowheads="1"/>
          </p:cNvSpPr>
          <p:nvPr/>
        </p:nvSpPr>
        <p:spPr bwMode="auto">
          <a:xfrm>
            <a:off x="5795963" y="2501900"/>
            <a:ext cx="1843087" cy="457200"/>
          </a:xfrm>
          <a:prstGeom prst="rect">
            <a:avLst/>
          </a:prstGeom>
          <a:noFill/>
          <a:ln w="9525">
            <a:noFill/>
            <a:miter lim="800000"/>
            <a:headEnd/>
            <a:tailEnd/>
          </a:ln>
        </p:spPr>
        <p:txBody>
          <a:bodyPr anchor="ctr">
            <a:spAutoFit/>
          </a:bodyPr>
          <a:lstStyle/>
          <a:p>
            <a:r>
              <a:rPr lang="en-US" altLang="zh-CN" sz="2400">
                <a:latin typeface="Times New Roman" pitchFamily="18" charset="0"/>
                <a:ea typeface="Origin"/>
                <a:cs typeface="Times New Roman" pitchFamily="18" charset="0"/>
              </a:rPr>
              <a:t> </a:t>
            </a:r>
            <a:r>
              <a:rPr lang="en-US" altLang="zh-CN" sz="2400" i="1">
                <a:latin typeface="Times New Roman" pitchFamily="18" charset="0"/>
                <a:ea typeface="Origin"/>
                <a:cs typeface="Times New Roman" pitchFamily="18" charset="0"/>
              </a:rPr>
              <a:t>n</a:t>
            </a:r>
            <a:r>
              <a:rPr lang="en-US" altLang="zh-CN" sz="2400">
                <a:latin typeface="Times New Roman" pitchFamily="18" charset="0"/>
                <a:ea typeface="Origin"/>
                <a:cs typeface="Times New Roman" pitchFamily="18" charset="0"/>
              </a:rPr>
              <a:t>=0, 1, 2, …</a:t>
            </a:r>
            <a:r>
              <a:rPr lang="en-US" altLang="zh-CN" sz="2400">
                <a:latin typeface="Tahoma" pitchFamily="34" charset="0"/>
                <a:ea typeface="Origin"/>
                <a:cs typeface="Times New Roman" pitchFamily="18" charset="0"/>
              </a:rPr>
              <a:t> </a:t>
            </a:r>
            <a:endParaRPr lang="en-US" altLang="zh-CN" sz="2400">
              <a:ea typeface="Origin"/>
              <a:cs typeface="Times New Roman" pitchFamily="18" charset="0"/>
            </a:endParaRPr>
          </a:p>
        </p:txBody>
      </p:sp>
      <p:sp>
        <p:nvSpPr>
          <p:cNvPr id="12" name="Rectangle 4"/>
          <p:cNvSpPr>
            <a:spLocks noChangeArrowheads="1"/>
          </p:cNvSpPr>
          <p:nvPr/>
        </p:nvSpPr>
        <p:spPr bwMode="auto">
          <a:xfrm>
            <a:off x="457200" y="1674812"/>
            <a:ext cx="6477000" cy="535531"/>
          </a:xfrm>
          <a:prstGeom prst="rect">
            <a:avLst/>
          </a:prstGeom>
          <a:noFill/>
          <a:ln w="9525">
            <a:noFill/>
            <a:miter lim="800000"/>
            <a:headEnd/>
            <a:tailEnd/>
          </a:ln>
        </p:spPr>
        <p:txBody>
          <a:bodyPr>
            <a:spAutoFit/>
          </a:bodyPr>
          <a:lstStyle/>
          <a:p>
            <a:pPr algn="just">
              <a:lnSpc>
                <a:spcPct val="120000"/>
              </a:lnSpc>
              <a:spcBef>
                <a:spcPct val="50000"/>
              </a:spcBef>
              <a:buClr>
                <a:schemeClr val="folHlink"/>
              </a:buClr>
              <a:buSzPct val="60000"/>
              <a:buFont typeface="Wingdings" pitchFamily="2" charset="2"/>
              <a:buNone/>
            </a:pPr>
            <a:r>
              <a:rPr lang="zh-CN" altLang="en-US" sz="2400" dirty="0">
                <a:solidFill>
                  <a:srgbClr val="333300"/>
                </a:solidFill>
                <a:latin typeface="Times New Roman" pitchFamily="18" charset="0"/>
                <a:ea typeface="楷体" pitchFamily="49" charset="-122"/>
              </a:rPr>
              <a:t>用乘加同余法产生随机数的递推公式是</a:t>
            </a:r>
          </a:p>
        </p:txBody>
      </p:sp>
      <p:sp>
        <p:nvSpPr>
          <p:cNvPr id="13" name="Rectangle 5"/>
          <p:cNvSpPr>
            <a:spLocks noChangeArrowheads="1"/>
          </p:cNvSpPr>
          <p:nvPr/>
        </p:nvSpPr>
        <p:spPr bwMode="auto">
          <a:xfrm>
            <a:off x="381000" y="3294062"/>
            <a:ext cx="8382000" cy="1606594"/>
          </a:xfrm>
          <a:prstGeom prst="rect">
            <a:avLst/>
          </a:prstGeom>
          <a:noFill/>
          <a:ln w="9525">
            <a:noFill/>
            <a:miter lim="800000"/>
            <a:headEnd/>
            <a:tailEnd/>
          </a:ln>
        </p:spPr>
        <p:txBody>
          <a:bodyPr>
            <a:spAutoFit/>
          </a:bodyPr>
          <a:lstStyle/>
          <a:p>
            <a:pPr algn="just">
              <a:lnSpc>
                <a:spcPct val="120000"/>
              </a:lnSpc>
            </a:pPr>
            <a:r>
              <a:rPr lang="zh-CN" altLang="en-US" sz="2400" dirty="0">
                <a:solidFill>
                  <a:srgbClr val="333300"/>
                </a:solidFill>
                <a:latin typeface="Times New Roman" pitchFamily="18" charset="0"/>
                <a:ea typeface="楷体" pitchFamily="49" charset="-122"/>
              </a:rPr>
              <a:t>式中</a:t>
            </a:r>
            <a:r>
              <a:rPr lang="en-US" altLang="zh-CN" sz="2400" dirty="0">
                <a:solidFill>
                  <a:srgbClr val="333300"/>
                </a:solidFill>
                <a:latin typeface="Times New Roman" pitchFamily="18" charset="0"/>
                <a:ea typeface="楷体" pitchFamily="49" charset="-122"/>
              </a:rPr>
              <a:t>x</a:t>
            </a:r>
            <a:r>
              <a:rPr lang="en-US" altLang="zh-CN" sz="2400" baseline="-25000" dirty="0">
                <a:solidFill>
                  <a:srgbClr val="333300"/>
                </a:solidFill>
                <a:latin typeface="Times New Roman" pitchFamily="18" charset="0"/>
                <a:ea typeface="楷体" pitchFamily="49" charset="-122"/>
              </a:rPr>
              <a:t>0</a:t>
            </a:r>
            <a:r>
              <a:rPr lang="zh-CN" altLang="en-US" sz="2400" dirty="0">
                <a:solidFill>
                  <a:srgbClr val="333300"/>
                </a:solidFill>
                <a:latin typeface="Times New Roman" pitchFamily="18" charset="0"/>
                <a:ea typeface="楷体" pitchFamily="49" charset="-122"/>
              </a:rPr>
              <a:t>为初值</a:t>
            </a:r>
            <a:r>
              <a:rPr lang="zh-CN" altLang="en-US" sz="2400" dirty="0" smtClean="0">
                <a:solidFill>
                  <a:srgbClr val="333300"/>
                </a:solidFill>
                <a:latin typeface="Times New Roman" pitchFamily="18" charset="0"/>
                <a:ea typeface="楷体" pitchFamily="49" charset="-122"/>
              </a:rPr>
              <a:t>，</a:t>
            </a:r>
            <a:r>
              <a:rPr lang="en-US" altLang="zh-CN" sz="2400" dirty="0" smtClean="0">
                <a:solidFill>
                  <a:srgbClr val="333300"/>
                </a:solidFill>
                <a:latin typeface="Times New Roman" pitchFamily="18" charset="0"/>
                <a:ea typeface="楷体" pitchFamily="49" charset="-122"/>
                <a:sym typeface="Symbol"/>
              </a:rPr>
              <a:t></a:t>
            </a:r>
            <a:r>
              <a:rPr lang="zh-CN" altLang="en-US" sz="2400" dirty="0" smtClean="0">
                <a:solidFill>
                  <a:srgbClr val="333300"/>
                </a:solidFill>
                <a:latin typeface="Times New Roman" pitchFamily="18" charset="0"/>
                <a:ea typeface="楷体" pitchFamily="49" charset="-122"/>
              </a:rPr>
              <a:t>为</a:t>
            </a:r>
            <a:r>
              <a:rPr lang="zh-CN" altLang="en-US" sz="2400" dirty="0">
                <a:solidFill>
                  <a:srgbClr val="333300"/>
                </a:solidFill>
                <a:latin typeface="Times New Roman" pitchFamily="18" charset="0"/>
                <a:ea typeface="楷体" pitchFamily="49" charset="-122"/>
              </a:rPr>
              <a:t>乘子、</a:t>
            </a:r>
            <a:r>
              <a:rPr lang="en-US" altLang="zh-CN" sz="2400" dirty="0">
                <a:solidFill>
                  <a:srgbClr val="333300"/>
                </a:solidFill>
                <a:latin typeface="Times New Roman" pitchFamily="18" charset="0"/>
                <a:ea typeface="楷体" pitchFamily="49" charset="-122"/>
              </a:rPr>
              <a:t>c</a:t>
            </a:r>
            <a:r>
              <a:rPr lang="zh-CN" altLang="en-US" sz="2400" dirty="0">
                <a:solidFill>
                  <a:srgbClr val="333300"/>
                </a:solidFill>
                <a:latin typeface="Times New Roman" pitchFamily="18" charset="0"/>
                <a:ea typeface="楷体" pitchFamily="49" charset="-122"/>
              </a:rPr>
              <a:t>为增量，</a:t>
            </a:r>
            <a:r>
              <a:rPr lang="en-US" altLang="zh-CN" sz="2400" dirty="0">
                <a:solidFill>
                  <a:srgbClr val="333300"/>
                </a:solidFill>
                <a:latin typeface="Times New Roman" pitchFamily="18" charset="0"/>
                <a:ea typeface="楷体" pitchFamily="49" charset="-122"/>
              </a:rPr>
              <a:t>M</a:t>
            </a:r>
            <a:r>
              <a:rPr lang="zh-CN" altLang="en-US" sz="2400" dirty="0">
                <a:solidFill>
                  <a:srgbClr val="333300"/>
                </a:solidFill>
                <a:latin typeface="Times New Roman" pitchFamily="18" charset="0"/>
                <a:ea typeface="楷体" pitchFamily="49" charset="-122"/>
              </a:rPr>
              <a:t>为一很大的正整数，通常取</a:t>
            </a:r>
            <a:r>
              <a:rPr lang="en-US" altLang="zh-CN" sz="2400" dirty="0">
                <a:solidFill>
                  <a:srgbClr val="333300"/>
                </a:solidFill>
                <a:latin typeface="Times New Roman" pitchFamily="18" charset="0"/>
                <a:ea typeface="楷体" pitchFamily="49" charset="-122"/>
              </a:rPr>
              <a:t>2b</a:t>
            </a:r>
            <a:r>
              <a:rPr lang="zh-CN" altLang="en-US" sz="2400" dirty="0">
                <a:solidFill>
                  <a:srgbClr val="333300"/>
                </a:solidFill>
                <a:latin typeface="Times New Roman" pitchFamily="18" charset="0"/>
                <a:ea typeface="楷体" pitchFamily="49" charset="-122"/>
              </a:rPr>
              <a:t>或</a:t>
            </a:r>
            <a:r>
              <a:rPr lang="en-US" altLang="zh-CN" sz="2400" dirty="0">
                <a:solidFill>
                  <a:srgbClr val="333300"/>
                </a:solidFill>
                <a:latin typeface="Times New Roman" pitchFamily="18" charset="0"/>
                <a:ea typeface="楷体" pitchFamily="49" charset="-122"/>
              </a:rPr>
              <a:t>10d</a:t>
            </a:r>
            <a:r>
              <a:rPr lang="zh-CN" altLang="en-US" sz="2400" dirty="0">
                <a:solidFill>
                  <a:srgbClr val="333300"/>
                </a:solidFill>
                <a:latin typeface="Times New Roman" pitchFamily="18" charset="0"/>
                <a:ea typeface="楷体" pitchFamily="49" charset="-122"/>
              </a:rPr>
              <a:t>的</a:t>
            </a:r>
            <a:r>
              <a:rPr lang="zh-CN" altLang="en-US" sz="2400" dirty="0" smtClean="0">
                <a:solidFill>
                  <a:srgbClr val="333300"/>
                </a:solidFill>
                <a:latin typeface="Times New Roman" pitchFamily="18" charset="0"/>
                <a:ea typeface="楷体" pitchFamily="49" charset="-122"/>
              </a:rPr>
              <a:t>形式</a:t>
            </a:r>
            <a:r>
              <a:rPr lang="en-US" altLang="zh-CN" sz="2400" dirty="0" smtClean="0">
                <a:solidFill>
                  <a:srgbClr val="333300"/>
                </a:solidFill>
                <a:latin typeface="Times New Roman" pitchFamily="18" charset="0"/>
                <a:ea typeface="楷体" pitchFamily="49" charset="-122"/>
              </a:rPr>
              <a:t>(b</a:t>
            </a:r>
            <a:r>
              <a:rPr lang="zh-CN" altLang="en-US" sz="2400" dirty="0">
                <a:solidFill>
                  <a:srgbClr val="333300"/>
                </a:solidFill>
                <a:latin typeface="Times New Roman" pitchFamily="18" charset="0"/>
                <a:ea typeface="楷体" pitchFamily="49" charset="-122"/>
              </a:rPr>
              <a:t>和</a:t>
            </a:r>
            <a:r>
              <a:rPr lang="en-US" altLang="zh-CN" sz="2400" dirty="0">
                <a:solidFill>
                  <a:srgbClr val="333300"/>
                </a:solidFill>
                <a:latin typeface="Times New Roman" pitchFamily="18" charset="0"/>
                <a:ea typeface="楷体" pitchFamily="49" charset="-122"/>
              </a:rPr>
              <a:t>d</a:t>
            </a:r>
            <a:r>
              <a:rPr lang="zh-CN" altLang="en-US" sz="2400" dirty="0">
                <a:solidFill>
                  <a:srgbClr val="333300"/>
                </a:solidFill>
                <a:latin typeface="Times New Roman" pitchFamily="18" charset="0"/>
                <a:ea typeface="楷体" pitchFamily="49" charset="-122"/>
              </a:rPr>
              <a:t>为二进制的计算机字</a:t>
            </a:r>
            <a:r>
              <a:rPr lang="zh-CN" altLang="en-US" sz="2400" dirty="0" smtClean="0">
                <a:solidFill>
                  <a:srgbClr val="333300"/>
                </a:solidFill>
                <a:latin typeface="Times New Roman" pitchFamily="18" charset="0"/>
                <a:ea typeface="楷体" pitchFamily="49" charset="-122"/>
              </a:rPr>
              <a:t>长</a:t>
            </a:r>
            <a:r>
              <a:rPr lang="en-US" altLang="zh-CN" sz="2400" dirty="0" smtClean="0">
                <a:solidFill>
                  <a:srgbClr val="333300"/>
                </a:solidFill>
                <a:latin typeface="Times New Roman" pitchFamily="18" charset="0"/>
                <a:ea typeface="楷体" pitchFamily="49" charset="-122"/>
              </a:rPr>
              <a:t>)</a:t>
            </a:r>
            <a:r>
              <a:rPr lang="zh-CN" altLang="en-US" sz="2400" dirty="0" smtClean="0">
                <a:solidFill>
                  <a:srgbClr val="333300"/>
                </a:solidFill>
                <a:latin typeface="Times New Roman" pitchFamily="18" charset="0"/>
                <a:ea typeface="楷体" pitchFamily="49" charset="-122"/>
              </a:rPr>
              <a:t>。</a:t>
            </a:r>
            <a:endParaRPr lang="zh-CN" altLang="en-US" sz="2400" dirty="0">
              <a:solidFill>
                <a:srgbClr val="333300"/>
              </a:solidFill>
              <a:latin typeface="Times New Roman" pitchFamily="18" charset="0"/>
              <a:ea typeface="楷体" pitchFamily="49" charset="-122"/>
            </a:endParaRPr>
          </a:p>
          <a:p>
            <a:pPr algn="just">
              <a:lnSpc>
                <a:spcPct val="120000"/>
              </a:lnSpc>
              <a:spcBef>
                <a:spcPct val="50000"/>
              </a:spcBef>
            </a:pPr>
            <a:r>
              <a:rPr lang="zh-CN" altLang="en-US" sz="2400" dirty="0">
                <a:solidFill>
                  <a:srgbClr val="333300"/>
                </a:solidFill>
                <a:latin typeface="Times New Roman" pitchFamily="18" charset="0"/>
                <a:ea typeface="楷体" pitchFamily="49" charset="-122"/>
              </a:rPr>
              <a:t>上式的含义：</a:t>
            </a:r>
            <a:r>
              <a:rPr lang="en-US" altLang="zh-CN" sz="2400" i="1" dirty="0" err="1">
                <a:solidFill>
                  <a:srgbClr val="333300"/>
                </a:solidFill>
                <a:latin typeface="Times New Roman" pitchFamily="18" charset="0"/>
                <a:ea typeface="楷体" pitchFamily="49" charset="-122"/>
              </a:rPr>
              <a:t>x</a:t>
            </a:r>
            <a:r>
              <a:rPr lang="en-US" altLang="zh-CN" sz="2400" baseline="-25000" dirty="0" err="1">
                <a:solidFill>
                  <a:srgbClr val="333300"/>
                </a:solidFill>
                <a:latin typeface="Times New Roman" pitchFamily="18" charset="0"/>
                <a:ea typeface="楷体" pitchFamily="49" charset="-122"/>
              </a:rPr>
              <a:t>n</a:t>
            </a:r>
            <a:r>
              <a:rPr lang="zh-CN" altLang="en-US" sz="2400" baseline="-25000" dirty="0">
                <a:solidFill>
                  <a:srgbClr val="333300"/>
                </a:solidFill>
                <a:latin typeface="Times New Roman" pitchFamily="18" charset="0"/>
                <a:ea typeface="楷体" pitchFamily="49" charset="-122"/>
              </a:rPr>
              <a:t>＋</a:t>
            </a:r>
            <a:r>
              <a:rPr lang="en-US" altLang="zh-CN" sz="2400" baseline="-25000" dirty="0">
                <a:solidFill>
                  <a:srgbClr val="333300"/>
                </a:solidFill>
                <a:latin typeface="Times New Roman" pitchFamily="18" charset="0"/>
                <a:ea typeface="楷体" pitchFamily="49" charset="-122"/>
              </a:rPr>
              <a:t>1</a:t>
            </a:r>
            <a:r>
              <a:rPr lang="zh-CN" altLang="en-US" sz="2400" dirty="0">
                <a:solidFill>
                  <a:srgbClr val="333300"/>
                </a:solidFill>
                <a:latin typeface="Times New Roman" pitchFamily="18" charset="0"/>
                <a:ea typeface="楷体" pitchFamily="49" charset="-122"/>
              </a:rPr>
              <a:t>为</a:t>
            </a:r>
            <a:r>
              <a:rPr lang="en-US" altLang="zh-CN" sz="2400" dirty="0" smtClean="0">
                <a:solidFill>
                  <a:srgbClr val="333300"/>
                </a:solidFill>
                <a:latin typeface="Times New Roman" pitchFamily="18" charset="0"/>
                <a:ea typeface="楷体" pitchFamily="49" charset="-122"/>
              </a:rPr>
              <a:t>(</a:t>
            </a:r>
            <a:r>
              <a:rPr lang="en-US" altLang="zh-CN" sz="2400" dirty="0" smtClean="0">
                <a:solidFill>
                  <a:srgbClr val="333300"/>
                </a:solidFill>
                <a:latin typeface="Times New Roman" pitchFamily="18" charset="0"/>
                <a:ea typeface="楷体" pitchFamily="49" charset="-122"/>
                <a:sym typeface="Symbol"/>
              </a:rPr>
              <a:t></a:t>
            </a:r>
            <a:r>
              <a:rPr lang="en-US" altLang="zh-CN" sz="2400" dirty="0" smtClean="0">
                <a:solidFill>
                  <a:srgbClr val="333300"/>
                </a:solidFill>
                <a:latin typeface="Times New Roman" pitchFamily="18" charset="0"/>
                <a:ea typeface="楷体" pitchFamily="49" charset="-122"/>
                <a:sym typeface="Symbol" pitchFamily="18" charset="2"/>
              </a:rPr>
              <a:t></a:t>
            </a:r>
            <a:r>
              <a:rPr lang="en-US" altLang="zh-CN" sz="2400" i="1" dirty="0" err="1">
                <a:solidFill>
                  <a:srgbClr val="333300"/>
                </a:solidFill>
                <a:latin typeface="Times New Roman" pitchFamily="18" charset="0"/>
                <a:ea typeface="楷体" pitchFamily="49" charset="-122"/>
              </a:rPr>
              <a:t>x</a:t>
            </a:r>
            <a:r>
              <a:rPr lang="en-US" altLang="zh-CN" sz="2400" baseline="-25000" dirty="0" err="1">
                <a:solidFill>
                  <a:srgbClr val="333300"/>
                </a:solidFill>
                <a:latin typeface="Times New Roman" pitchFamily="18" charset="0"/>
                <a:ea typeface="楷体" pitchFamily="49" charset="-122"/>
              </a:rPr>
              <a:t>n</a:t>
            </a:r>
            <a:r>
              <a:rPr lang="en-US" altLang="zh-CN" sz="2400" dirty="0" err="1">
                <a:solidFill>
                  <a:srgbClr val="333300"/>
                </a:solidFill>
                <a:latin typeface="Times New Roman" pitchFamily="18" charset="0"/>
                <a:ea typeface="楷体" pitchFamily="49" charset="-122"/>
              </a:rPr>
              <a:t>+c</a:t>
            </a:r>
            <a:r>
              <a:rPr lang="en-US" altLang="zh-CN" sz="2400" dirty="0">
                <a:solidFill>
                  <a:srgbClr val="333300"/>
                </a:solidFill>
                <a:latin typeface="Times New Roman" pitchFamily="18" charset="0"/>
                <a:ea typeface="楷体" pitchFamily="49" charset="-122"/>
              </a:rPr>
              <a:t>)</a:t>
            </a:r>
            <a:r>
              <a:rPr lang="zh-CN" altLang="en-US" sz="2400" dirty="0">
                <a:solidFill>
                  <a:srgbClr val="333300"/>
                </a:solidFill>
                <a:latin typeface="Times New Roman" pitchFamily="18" charset="0"/>
                <a:ea typeface="楷体" pitchFamily="49" charset="-122"/>
              </a:rPr>
              <a:t>被</a:t>
            </a:r>
            <a:r>
              <a:rPr lang="en-US" altLang="zh-CN" sz="2400" dirty="0">
                <a:solidFill>
                  <a:srgbClr val="333300"/>
                </a:solidFill>
                <a:latin typeface="Times New Roman" pitchFamily="18" charset="0"/>
                <a:ea typeface="楷体" pitchFamily="49" charset="-122"/>
              </a:rPr>
              <a:t>M</a:t>
            </a:r>
            <a:r>
              <a:rPr lang="zh-CN" altLang="en-US" sz="2400" dirty="0">
                <a:solidFill>
                  <a:srgbClr val="333300"/>
                </a:solidFill>
                <a:latin typeface="Times New Roman" pitchFamily="18" charset="0"/>
                <a:ea typeface="楷体" pitchFamily="49" charset="-122"/>
              </a:rPr>
              <a:t>除后所得的余数。</a:t>
            </a:r>
          </a:p>
        </p:txBody>
      </p:sp>
      <p:sp>
        <p:nvSpPr>
          <p:cNvPr id="14" name="矩形 13"/>
          <p:cNvSpPr/>
          <p:nvPr/>
        </p:nvSpPr>
        <p:spPr>
          <a:xfrm>
            <a:off x="609600" y="990600"/>
            <a:ext cx="2400016" cy="461665"/>
          </a:xfrm>
          <a:prstGeom prst="rect">
            <a:avLst/>
          </a:prstGeom>
        </p:spPr>
        <p:txBody>
          <a:bodyPr wrap="none">
            <a:spAutoFit/>
          </a:bodyPr>
          <a:lstStyle/>
          <a:p>
            <a:pPr algn="just">
              <a:spcBef>
                <a:spcPct val="50000"/>
              </a:spcBef>
              <a:buClr>
                <a:schemeClr val="folHlink"/>
              </a:buClr>
              <a:buSzPct val="60000"/>
              <a:buFont typeface="Wingdings" pitchFamily="2" charset="2"/>
              <a:buNone/>
            </a:pPr>
            <a:r>
              <a:rPr lang="en-US" altLang="zh-CN" sz="2400" b="1" dirty="0" smtClean="0">
                <a:solidFill>
                  <a:srgbClr val="333300"/>
                </a:solidFill>
                <a:latin typeface="Times New Roman" pitchFamily="18" charset="0"/>
                <a:ea typeface="楷体" pitchFamily="49" charset="-122"/>
              </a:rPr>
              <a:t>(2)</a:t>
            </a:r>
            <a:r>
              <a:rPr lang="zh-CN" altLang="en-US" sz="2400" b="1" dirty="0" smtClean="0">
                <a:solidFill>
                  <a:srgbClr val="333300"/>
                </a:solidFill>
                <a:latin typeface="Times New Roman" pitchFamily="18" charset="0"/>
                <a:ea typeface="楷体" pitchFamily="49" charset="-122"/>
              </a:rPr>
              <a:t>线性同余法：</a:t>
            </a:r>
            <a:endParaRPr lang="en-US" altLang="zh-CN" sz="2400" b="1" dirty="0" smtClean="0">
              <a:solidFill>
                <a:srgbClr val="333300"/>
              </a:solidFill>
              <a:latin typeface="Times New Roman" pitchFamily="18" charset="0"/>
              <a:ea typeface="楷体" pitchFamily="49" charset="-122"/>
            </a:endParaRP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6E25B74E-E462-4CE1-9A41-909A0390F0DE}" type="slidenum">
              <a:rPr lang="zh-CN" altLang="zh-CN" smtClean="0"/>
              <a:pPr>
                <a:defRPr/>
              </a:pPr>
              <a:t>33</a:t>
            </a:fld>
            <a:endParaRPr lang="zh-CN" altLang="zh-CN" dirty="0"/>
          </a:p>
        </p:txBody>
      </p:sp>
      <p:sp>
        <p:nvSpPr>
          <p:cNvPr id="45059" name="Line 5"/>
          <p:cNvSpPr>
            <a:spLocks noChangeShapeType="1"/>
          </p:cNvSpPr>
          <p:nvPr/>
        </p:nvSpPr>
        <p:spPr bwMode="auto">
          <a:xfrm>
            <a:off x="0" y="762000"/>
            <a:ext cx="7916863" cy="0"/>
          </a:xfrm>
          <a:prstGeom prst="line">
            <a:avLst/>
          </a:prstGeom>
          <a:noFill/>
          <a:ln w="12700">
            <a:solidFill>
              <a:srgbClr val="FF9900"/>
            </a:solidFill>
            <a:miter lim="800000"/>
            <a:headEnd/>
            <a:tailEnd/>
          </a:ln>
          <a:effectLst>
            <a:prstShdw prst="shdw17" dist="17961" dir="2700000">
              <a:srgbClr val="995C00"/>
            </a:prstShdw>
          </a:effectLst>
        </p:spPr>
        <p:txBody>
          <a:bodyPr lIns="90000" tIns="46800" rIns="90000" bIns="46800"/>
          <a:lstStyle/>
          <a:p>
            <a:endParaRPr lang="zh-CN" altLang="en-US"/>
          </a:p>
        </p:txBody>
      </p:sp>
      <p:sp>
        <p:nvSpPr>
          <p:cNvPr id="45063" name="矩形 9"/>
          <p:cNvSpPr>
            <a:spLocks noChangeArrowheads="1"/>
          </p:cNvSpPr>
          <p:nvPr/>
        </p:nvSpPr>
        <p:spPr bwMode="auto">
          <a:xfrm>
            <a:off x="228600" y="228600"/>
            <a:ext cx="3969356" cy="523220"/>
          </a:xfrm>
          <a:prstGeom prst="rect">
            <a:avLst/>
          </a:prstGeom>
          <a:noFill/>
          <a:ln w="9525">
            <a:noFill/>
            <a:miter lim="800000"/>
            <a:headEnd/>
            <a:tailEnd/>
          </a:ln>
        </p:spPr>
        <p:txBody>
          <a:bodyPr wrap="none">
            <a:spAutoFit/>
          </a:bodyPr>
          <a:lstStyle/>
          <a:p>
            <a:r>
              <a:rPr lang="en-US" altLang="zh-CN" sz="2800" b="1" dirty="0" smtClean="0">
                <a:solidFill>
                  <a:srgbClr val="333300"/>
                </a:solidFill>
                <a:latin typeface="Times New Roman" pitchFamily="18" charset="0"/>
                <a:ea typeface="楷体" pitchFamily="49" charset="-122"/>
              </a:rPr>
              <a:t>2.2 </a:t>
            </a:r>
            <a:r>
              <a:rPr lang="zh-CN" altLang="en-US" sz="2800" b="1" dirty="0" smtClean="0">
                <a:solidFill>
                  <a:srgbClr val="333300"/>
                </a:solidFill>
                <a:latin typeface="Times New Roman" pitchFamily="18" charset="0"/>
                <a:ea typeface="楷体" pitchFamily="49" charset="-122"/>
              </a:rPr>
              <a:t>随机数的产生和检验</a:t>
            </a:r>
            <a:endParaRPr lang="zh-CN" altLang="en-US" sz="2800" dirty="0"/>
          </a:p>
        </p:txBody>
      </p:sp>
      <p:grpSp>
        <p:nvGrpSpPr>
          <p:cNvPr id="9" name="组合 8"/>
          <p:cNvGrpSpPr/>
          <p:nvPr/>
        </p:nvGrpSpPr>
        <p:grpSpPr>
          <a:xfrm>
            <a:off x="304800" y="914400"/>
            <a:ext cx="6705600" cy="3370153"/>
            <a:chOff x="304800" y="762000"/>
            <a:chExt cx="6705600" cy="3370153"/>
          </a:xfrm>
        </p:grpSpPr>
        <p:sp>
          <p:nvSpPr>
            <p:cNvPr id="10" name="Rectangle 2"/>
            <p:cNvSpPr>
              <a:spLocks noChangeArrowheads="1"/>
            </p:cNvSpPr>
            <p:nvPr/>
          </p:nvSpPr>
          <p:spPr bwMode="auto">
            <a:xfrm>
              <a:off x="304800" y="762000"/>
              <a:ext cx="5791200" cy="3370153"/>
            </a:xfrm>
            <a:prstGeom prst="rect">
              <a:avLst/>
            </a:prstGeom>
            <a:noFill/>
            <a:ln w="9525">
              <a:noFill/>
              <a:miter lim="800000"/>
              <a:headEnd/>
              <a:tailEnd/>
            </a:ln>
          </p:spPr>
          <p:txBody>
            <a:bodyPr wrap="square">
              <a:spAutoFit/>
            </a:bodyPr>
            <a:lstStyle/>
            <a:p>
              <a:pPr algn="just">
                <a:spcBef>
                  <a:spcPct val="50000"/>
                </a:spcBef>
                <a:buClr>
                  <a:schemeClr val="folHlink"/>
                </a:buClr>
                <a:buSzPct val="60000"/>
                <a:buFont typeface="Wingdings" pitchFamily="2" charset="2"/>
                <a:buNone/>
              </a:pPr>
              <a:r>
                <a:rPr lang="en-US" altLang="zh-CN" sz="2400" b="1" dirty="0" smtClean="0">
                  <a:solidFill>
                    <a:srgbClr val="333300"/>
                  </a:solidFill>
                  <a:latin typeface="Times New Roman" pitchFamily="18" charset="0"/>
                  <a:ea typeface="楷体" pitchFamily="49" charset="-122"/>
                </a:rPr>
                <a:t>(2)</a:t>
              </a:r>
              <a:r>
                <a:rPr lang="zh-CN" altLang="en-US" sz="2400" b="1" dirty="0" smtClean="0">
                  <a:solidFill>
                    <a:srgbClr val="333300"/>
                  </a:solidFill>
                  <a:latin typeface="Times New Roman" pitchFamily="18" charset="0"/>
                  <a:ea typeface="楷体" pitchFamily="49" charset="-122"/>
                </a:rPr>
                <a:t>线性同余法：</a:t>
              </a:r>
              <a:endParaRPr lang="en-US" altLang="zh-CN" sz="2400" b="1" dirty="0" smtClean="0">
                <a:solidFill>
                  <a:srgbClr val="333300"/>
                </a:solidFill>
                <a:latin typeface="Times New Roman" pitchFamily="18" charset="0"/>
                <a:ea typeface="楷体" pitchFamily="49" charset="-122"/>
              </a:endParaRPr>
            </a:p>
            <a:p>
              <a:pPr algn="just">
                <a:spcBef>
                  <a:spcPct val="50000"/>
                </a:spcBef>
                <a:buClr>
                  <a:schemeClr val="folHlink"/>
                </a:buClr>
                <a:buSzPct val="60000"/>
                <a:buFont typeface="Wingdings" pitchFamily="2" charset="2"/>
                <a:buNone/>
              </a:pPr>
              <a:endParaRPr lang="en-US" altLang="zh-CN" sz="1000" dirty="0" smtClean="0">
                <a:solidFill>
                  <a:srgbClr val="333300"/>
                </a:solidFill>
                <a:latin typeface="Times New Roman" pitchFamily="18" charset="0"/>
                <a:ea typeface="楷体" pitchFamily="49" charset="-122"/>
              </a:endParaRPr>
            </a:p>
            <a:p>
              <a:pPr algn="just">
                <a:spcBef>
                  <a:spcPct val="50000"/>
                </a:spcBef>
                <a:buClr>
                  <a:schemeClr val="folHlink"/>
                </a:buClr>
                <a:buSzPct val="60000"/>
                <a:buFont typeface="Wingdings" pitchFamily="2" charset="2"/>
                <a:buNone/>
              </a:pPr>
              <a:r>
                <a:rPr lang="zh-CN" altLang="en-US" sz="2400" dirty="0" smtClean="0">
                  <a:solidFill>
                    <a:srgbClr val="333300"/>
                  </a:solidFill>
                  <a:latin typeface="Times New Roman" pitchFamily="18" charset="0"/>
                  <a:ea typeface="楷体" pitchFamily="49" charset="-122"/>
                </a:rPr>
                <a:t>二进制：</a:t>
              </a:r>
              <a:endParaRPr lang="en-US" altLang="zh-CN" sz="2400" dirty="0" smtClean="0">
                <a:solidFill>
                  <a:srgbClr val="333300"/>
                </a:solidFill>
                <a:latin typeface="Times New Roman" pitchFamily="18" charset="0"/>
                <a:ea typeface="楷体" pitchFamily="49" charset="-122"/>
              </a:endParaRPr>
            </a:p>
            <a:p>
              <a:pPr algn="just">
                <a:spcBef>
                  <a:spcPct val="50000"/>
                </a:spcBef>
                <a:buClr>
                  <a:schemeClr val="folHlink"/>
                </a:buClr>
                <a:buSzPct val="60000"/>
                <a:buFont typeface="Wingdings" pitchFamily="2" charset="2"/>
                <a:buNone/>
              </a:pPr>
              <a:endParaRPr lang="en-US" altLang="zh-CN" sz="1000" dirty="0" smtClean="0">
                <a:solidFill>
                  <a:srgbClr val="333300"/>
                </a:solidFill>
                <a:latin typeface="Times New Roman" pitchFamily="18" charset="0"/>
                <a:ea typeface="楷体" pitchFamily="49" charset="-122"/>
              </a:endParaRPr>
            </a:p>
            <a:p>
              <a:pPr algn="just">
                <a:spcBef>
                  <a:spcPct val="50000"/>
                </a:spcBef>
                <a:buClr>
                  <a:schemeClr val="folHlink"/>
                </a:buClr>
                <a:buSzPct val="60000"/>
                <a:buFont typeface="Wingdings" pitchFamily="2" charset="2"/>
                <a:buNone/>
              </a:pPr>
              <a:r>
                <a:rPr lang="zh-CN" altLang="en-US" sz="2400" dirty="0" smtClean="0">
                  <a:solidFill>
                    <a:srgbClr val="333300"/>
                  </a:solidFill>
                  <a:latin typeface="Times New Roman" pitchFamily="18" charset="0"/>
                  <a:ea typeface="楷体" pitchFamily="49" charset="-122"/>
                </a:rPr>
                <a:t>十进制：</a:t>
              </a:r>
              <a:endParaRPr lang="en-US" altLang="zh-CN" sz="2400" dirty="0" smtClean="0">
                <a:solidFill>
                  <a:srgbClr val="333300"/>
                </a:solidFill>
                <a:latin typeface="Times New Roman" pitchFamily="18" charset="0"/>
                <a:ea typeface="楷体" pitchFamily="49" charset="-122"/>
              </a:endParaRPr>
            </a:p>
            <a:p>
              <a:pPr algn="just">
                <a:spcBef>
                  <a:spcPct val="50000"/>
                </a:spcBef>
                <a:buClr>
                  <a:schemeClr val="folHlink"/>
                </a:buClr>
                <a:buSzPct val="60000"/>
                <a:buFont typeface="Wingdings" pitchFamily="2" charset="2"/>
                <a:buNone/>
              </a:pPr>
              <a:endParaRPr lang="en-US" altLang="zh-CN" sz="2400" dirty="0" smtClean="0">
                <a:solidFill>
                  <a:srgbClr val="333300"/>
                </a:solidFill>
                <a:latin typeface="Times New Roman" pitchFamily="18" charset="0"/>
                <a:ea typeface="楷体" pitchFamily="49" charset="-122"/>
              </a:endParaRPr>
            </a:p>
            <a:p>
              <a:pPr algn="just">
                <a:spcBef>
                  <a:spcPct val="50000"/>
                </a:spcBef>
                <a:buClr>
                  <a:schemeClr val="folHlink"/>
                </a:buClr>
                <a:buSzPct val="60000"/>
                <a:buFont typeface="Wingdings" pitchFamily="2" charset="2"/>
                <a:buNone/>
              </a:pPr>
              <a:endParaRPr lang="en-US" altLang="zh-CN" sz="1000" dirty="0" smtClean="0">
                <a:solidFill>
                  <a:srgbClr val="333300"/>
                </a:solidFill>
                <a:latin typeface="Times New Roman" pitchFamily="18" charset="0"/>
                <a:ea typeface="楷体" pitchFamily="49" charset="-122"/>
              </a:endParaRPr>
            </a:p>
            <a:p>
              <a:pPr algn="just">
                <a:spcBef>
                  <a:spcPct val="50000"/>
                </a:spcBef>
                <a:buClr>
                  <a:schemeClr val="folHlink"/>
                </a:buClr>
                <a:buSzPct val="60000"/>
                <a:buFont typeface="Wingdings" pitchFamily="2" charset="2"/>
                <a:buNone/>
              </a:pPr>
              <a:r>
                <a:rPr lang="zh-CN" altLang="en-US" sz="2400" dirty="0" smtClean="0">
                  <a:solidFill>
                    <a:srgbClr val="333300"/>
                  </a:solidFill>
                  <a:latin typeface="Times New Roman" pitchFamily="18" charset="0"/>
                  <a:ea typeface="楷体" pitchFamily="49" charset="-122"/>
                </a:rPr>
                <a:t>例如，                                             那么，</a:t>
              </a:r>
              <a:endParaRPr lang="en-US" altLang="zh-CN" sz="2400" dirty="0" smtClean="0">
                <a:solidFill>
                  <a:srgbClr val="333300"/>
                </a:solidFill>
                <a:latin typeface="Times New Roman" pitchFamily="18" charset="0"/>
                <a:ea typeface="楷体" pitchFamily="49" charset="-122"/>
              </a:endParaRPr>
            </a:p>
          </p:txBody>
        </p:sp>
        <p:graphicFrame>
          <p:nvGraphicFramePr>
            <p:cNvPr id="11" name="Object 1"/>
            <p:cNvGraphicFramePr>
              <a:graphicFrameLocks noChangeAspect="1"/>
            </p:cNvGraphicFramePr>
            <p:nvPr/>
          </p:nvGraphicFramePr>
          <p:xfrm>
            <a:off x="1412875" y="1943100"/>
            <a:ext cx="3052763" cy="419100"/>
          </p:xfrm>
          <a:graphic>
            <a:graphicData uri="http://schemas.openxmlformats.org/presentationml/2006/ole">
              <p:oleObj spid="_x0000_s202753" name="Equation" r:id="rId3" imgW="1765080" imgH="241200" progId="Equation.DSMT4">
                <p:embed/>
              </p:oleObj>
            </a:graphicData>
          </a:graphic>
        </p:graphicFrame>
        <p:graphicFrame>
          <p:nvGraphicFramePr>
            <p:cNvPr id="12" name="Object 3"/>
            <p:cNvGraphicFramePr>
              <a:graphicFrameLocks noChangeAspect="1"/>
            </p:cNvGraphicFramePr>
            <p:nvPr/>
          </p:nvGraphicFramePr>
          <p:xfrm>
            <a:off x="5153025" y="1897062"/>
            <a:ext cx="1857375" cy="465138"/>
          </p:xfrm>
          <a:graphic>
            <a:graphicData uri="http://schemas.openxmlformats.org/presentationml/2006/ole">
              <p:oleObj spid="_x0000_s202754" name="Equation" r:id="rId4" imgW="901440" imgH="228600" progId="Equation.DSMT4">
                <p:embed/>
              </p:oleObj>
            </a:graphicData>
          </a:graphic>
        </p:graphicFrame>
        <p:graphicFrame>
          <p:nvGraphicFramePr>
            <p:cNvPr id="13" name="Object 5"/>
            <p:cNvGraphicFramePr>
              <a:graphicFrameLocks noChangeAspect="1"/>
            </p:cNvGraphicFramePr>
            <p:nvPr/>
          </p:nvGraphicFramePr>
          <p:xfrm>
            <a:off x="1219200" y="2822575"/>
            <a:ext cx="3403600" cy="419100"/>
          </p:xfrm>
          <a:graphic>
            <a:graphicData uri="http://schemas.openxmlformats.org/presentationml/2006/ole">
              <p:oleObj spid="_x0000_s202755" name="Equation" r:id="rId5" imgW="1968480" imgH="241200" progId="Equation.DSMT4">
                <p:embed/>
              </p:oleObj>
            </a:graphicData>
          </a:graphic>
        </p:graphicFrame>
        <p:graphicFrame>
          <p:nvGraphicFramePr>
            <p:cNvPr id="14" name="Object 6"/>
            <p:cNvGraphicFramePr>
              <a:graphicFrameLocks noChangeAspect="1"/>
            </p:cNvGraphicFramePr>
            <p:nvPr/>
          </p:nvGraphicFramePr>
          <p:xfrm>
            <a:off x="5122862" y="2743200"/>
            <a:ext cx="1857375" cy="465138"/>
          </p:xfrm>
          <a:graphic>
            <a:graphicData uri="http://schemas.openxmlformats.org/presentationml/2006/ole">
              <p:oleObj spid="_x0000_s202756" name="Equation" r:id="rId6" imgW="901440" imgH="228600" progId="Equation.DSMT4">
                <p:embed/>
              </p:oleObj>
            </a:graphicData>
          </a:graphic>
        </p:graphicFrame>
      </p:grpSp>
      <p:graphicFrame>
        <p:nvGraphicFramePr>
          <p:cNvPr id="15" name="Object 1"/>
          <p:cNvGraphicFramePr>
            <a:graphicFrameLocks noChangeAspect="1"/>
          </p:cNvGraphicFramePr>
          <p:nvPr/>
        </p:nvGraphicFramePr>
        <p:xfrm>
          <a:off x="1231900" y="1265238"/>
          <a:ext cx="5903913" cy="533400"/>
        </p:xfrm>
        <a:graphic>
          <a:graphicData uri="http://schemas.openxmlformats.org/presentationml/2006/ole">
            <p:oleObj spid="_x0000_s202757" name="Equation" r:id="rId7" imgW="2539800" imgH="228600" progId="Equation.DSMT4">
              <p:embed/>
            </p:oleObj>
          </a:graphicData>
        </a:graphic>
      </p:graphicFrame>
      <p:graphicFrame>
        <p:nvGraphicFramePr>
          <p:cNvPr id="16" name="Object 5"/>
          <p:cNvGraphicFramePr>
            <a:graphicFrameLocks noChangeAspect="1"/>
          </p:cNvGraphicFramePr>
          <p:nvPr/>
        </p:nvGraphicFramePr>
        <p:xfrm>
          <a:off x="1295400" y="3810000"/>
          <a:ext cx="3249613" cy="419100"/>
        </p:xfrm>
        <a:graphic>
          <a:graphicData uri="http://schemas.openxmlformats.org/presentationml/2006/ole">
            <p:oleObj spid="_x0000_s202758" name="Equation" r:id="rId8" imgW="1879560" imgH="241200" progId="Equation.DSMT4">
              <p:embed/>
            </p:oleObj>
          </a:graphicData>
        </a:graphic>
      </p:graphicFrame>
      <p:graphicFrame>
        <p:nvGraphicFramePr>
          <p:cNvPr id="17" name="Object 8"/>
          <p:cNvGraphicFramePr>
            <a:graphicFrameLocks noChangeAspect="1"/>
          </p:cNvGraphicFramePr>
          <p:nvPr/>
        </p:nvGraphicFramePr>
        <p:xfrm>
          <a:off x="382597" y="4495800"/>
          <a:ext cx="8532803" cy="1646238"/>
        </p:xfrm>
        <a:graphic>
          <a:graphicData uri="http://schemas.openxmlformats.org/presentationml/2006/ole">
            <p:oleObj spid="_x0000_s202759" name="Equation" r:id="rId9" imgW="4736880" imgH="914400" progId="Equation.DSMT4">
              <p:embed/>
            </p:oleObj>
          </a:graphicData>
        </a:graphic>
      </p:graphicFrame>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7E9E517D-C9FD-4E1B-9622-6478ED8C7D15}" type="slidenum">
              <a:rPr lang="zh-CN" altLang="zh-CN" smtClean="0"/>
              <a:pPr>
                <a:defRPr/>
              </a:pPr>
              <a:t>34</a:t>
            </a:fld>
            <a:endParaRPr lang="zh-CN" altLang="zh-CN" dirty="0"/>
          </a:p>
        </p:txBody>
      </p:sp>
      <p:sp>
        <p:nvSpPr>
          <p:cNvPr id="53251" name="Line 5"/>
          <p:cNvSpPr>
            <a:spLocks noChangeShapeType="1"/>
          </p:cNvSpPr>
          <p:nvPr/>
        </p:nvSpPr>
        <p:spPr bwMode="auto">
          <a:xfrm>
            <a:off x="0" y="762000"/>
            <a:ext cx="7916863" cy="0"/>
          </a:xfrm>
          <a:prstGeom prst="line">
            <a:avLst/>
          </a:prstGeom>
          <a:noFill/>
          <a:ln w="12700">
            <a:solidFill>
              <a:srgbClr val="FF9900"/>
            </a:solidFill>
            <a:miter lim="800000"/>
            <a:headEnd/>
            <a:tailEnd/>
          </a:ln>
          <a:effectLst>
            <a:prstShdw prst="shdw17" dist="17961" dir="2700000">
              <a:srgbClr val="995C00"/>
            </a:prstShdw>
          </a:effectLst>
        </p:spPr>
        <p:txBody>
          <a:bodyPr lIns="90000" tIns="46800" rIns="90000" bIns="46800"/>
          <a:lstStyle/>
          <a:p>
            <a:endParaRPr lang="zh-CN" altLang="en-US"/>
          </a:p>
        </p:txBody>
      </p:sp>
      <p:sp>
        <p:nvSpPr>
          <p:cNvPr id="53252" name="矩形 9"/>
          <p:cNvSpPr>
            <a:spLocks noChangeArrowheads="1"/>
          </p:cNvSpPr>
          <p:nvPr/>
        </p:nvSpPr>
        <p:spPr bwMode="auto">
          <a:xfrm>
            <a:off x="228600" y="228600"/>
            <a:ext cx="3969356" cy="523220"/>
          </a:xfrm>
          <a:prstGeom prst="rect">
            <a:avLst/>
          </a:prstGeom>
          <a:noFill/>
          <a:ln w="9525">
            <a:noFill/>
            <a:miter lim="800000"/>
            <a:headEnd/>
            <a:tailEnd/>
          </a:ln>
        </p:spPr>
        <p:txBody>
          <a:bodyPr wrap="none">
            <a:spAutoFit/>
          </a:bodyPr>
          <a:lstStyle/>
          <a:p>
            <a:r>
              <a:rPr lang="en-US" altLang="zh-CN" sz="2800" b="1" dirty="0" smtClean="0">
                <a:solidFill>
                  <a:srgbClr val="333300"/>
                </a:solidFill>
                <a:latin typeface="Times New Roman" pitchFamily="18" charset="0"/>
                <a:ea typeface="楷体" pitchFamily="49" charset="-122"/>
              </a:rPr>
              <a:t>2.2 </a:t>
            </a:r>
            <a:r>
              <a:rPr lang="zh-CN" altLang="en-US" sz="2800" b="1" dirty="0" smtClean="0">
                <a:solidFill>
                  <a:srgbClr val="333300"/>
                </a:solidFill>
                <a:latin typeface="Times New Roman" pitchFamily="18" charset="0"/>
                <a:ea typeface="楷体" pitchFamily="49" charset="-122"/>
              </a:rPr>
              <a:t>随机数的产生和检验</a:t>
            </a:r>
            <a:endParaRPr lang="zh-CN" altLang="en-US" sz="2800" dirty="0"/>
          </a:p>
        </p:txBody>
      </p:sp>
      <p:sp>
        <p:nvSpPr>
          <p:cNvPr id="11" name="矩形 10"/>
          <p:cNvSpPr/>
          <p:nvPr/>
        </p:nvSpPr>
        <p:spPr>
          <a:xfrm>
            <a:off x="457200" y="1752600"/>
            <a:ext cx="7848600" cy="4154984"/>
          </a:xfrm>
          <a:prstGeom prst="rect">
            <a:avLst/>
          </a:prstGeom>
        </p:spPr>
        <p:txBody>
          <a:bodyPr wrap="square">
            <a:spAutoFit/>
          </a:bodyPr>
          <a:lstStyle/>
          <a:p>
            <a:r>
              <a:rPr lang="zh-CN" altLang="en-US" sz="2400" dirty="0" smtClean="0">
                <a:solidFill>
                  <a:srgbClr val="333300"/>
                </a:solidFill>
                <a:latin typeface="Times New Roman" pitchFamily="18" charset="0"/>
                <a:ea typeface="楷体" pitchFamily="49" charset="-122"/>
              </a:rPr>
              <a:t>判断伪随机数序列是否满足均匀和相互独立的要求，要靠统计检验的方法实现。对于伪随机数的统计检验，一般包括两大类：均匀性检验和独立性检验 。</a:t>
            </a:r>
          </a:p>
          <a:p>
            <a:endParaRPr lang="en-US" altLang="zh-CN" sz="2400" dirty="0" smtClean="0">
              <a:solidFill>
                <a:srgbClr val="333300"/>
              </a:solidFill>
              <a:latin typeface="Times New Roman" pitchFamily="18" charset="0"/>
              <a:ea typeface="楷体" pitchFamily="49" charset="-122"/>
            </a:endParaRPr>
          </a:p>
          <a:p>
            <a:endParaRPr lang="en-US" altLang="zh-CN" sz="2400" dirty="0" smtClean="0">
              <a:solidFill>
                <a:srgbClr val="333300"/>
              </a:solidFill>
              <a:latin typeface="Times New Roman" pitchFamily="18" charset="0"/>
              <a:ea typeface="楷体" pitchFamily="49" charset="-122"/>
            </a:endParaRPr>
          </a:p>
          <a:p>
            <a:r>
              <a:rPr lang="zh-CN" altLang="en-US" sz="2400" dirty="0" smtClean="0">
                <a:solidFill>
                  <a:srgbClr val="333300"/>
                </a:solidFill>
                <a:latin typeface="Times New Roman" pitchFamily="18" charset="0"/>
                <a:ea typeface="楷体" pitchFamily="49" charset="-122"/>
              </a:rPr>
              <a:t>  伪随机数的均匀性</a:t>
            </a:r>
            <a:endParaRPr lang="en-US" altLang="zh-CN" sz="2400" dirty="0" smtClean="0">
              <a:solidFill>
                <a:srgbClr val="333300"/>
              </a:solidFill>
              <a:latin typeface="Times New Roman" pitchFamily="18" charset="0"/>
              <a:ea typeface="楷体" pitchFamily="49" charset="-122"/>
            </a:endParaRPr>
          </a:p>
          <a:p>
            <a:endParaRPr lang="en-US" altLang="zh-CN" sz="2400" dirty="0" smtClean="0">
              <a:solidFill>
                <a:srgbClr val="333300"/>
              </a:solidFill>
              <a:latin typeface="Times New Roman" pitchFamily="18" charset="0"/>
              <a:ea typeface="楷体" pitchFamily="49" charset="-122"/>
            </a:endParaRPr>
          </a:p>
          <a:p>
            <a:endParaRPr lang="en-US" altLang="zh-CN" sz="2400" dirty="0" smtClean="0">
              <a:solidFill>
                <a:srgbClr val="333300"/>
              </a:solidFill>
              <a:latin typeface="Times New Roman" pitchFamily="18" charset="0"/>
              <a:ea typeface="楷体" pitchFamily="49" charset="-122"/>
            </a:endParaRPr>
          </a:p>
          <a:p>
            <a:endParaRPr lang="en-US" altLang="zh-CN" sz="2400" dirty="0" smtClean="0">
              <a:solidFill>
                <a:srgbClr val="333300"/>
              </a:solidFill>
              <a:latin typeface="Times New Roman" pitchFamily="18" charset="0"/>
              <a:ea typeface="楷体" pitchFamily="49" charset="-122"/>
            </a:endParaRPr>
          </a:p>
          <a:p>
            <a:r>
              <a:rPr lang="zh-CN" altLang="en-US" sz="2400" dirty="0" smtClean="0">
                <a:solidFill>
                  <a:srgbClr val="333300"/>
                </a:solidFill>
                <a:latin typeface="Times New Roman" pitchFamily="18" charset="0"/>
                <a:ea typeface="楷体" pitchFamily="49" charset="-122"/>
              </a:rPr>
              <a:t> </a:t>
            </a:r>
          </a:p>
          <a:p>
            <a:r>
              <a:rPr lang="zh-CN" altLang="en-US" sz="2400" dirty="0" smtClean="0">
                <a:solidFill>
                  <a:srgbClr val="333300"/>
                </a:solidFill>
                <a:latin typeface="Times New Roman" pitchFamily="18" charset="0"/>
                <a:ea typeface="楷体" pitchFamily="49" charset="-122"/>
              </a:rPr>
              <a:t>  伪随机数的独立性 </a:t>
            </a:r>
          </a:p>
        </p:txBody>
      </p:sp>
      <p:sp>
        <p:nvSpPr>
          <p:cNvPr id="12" name="Rectangle 4"/>
          <p:cNvSpPr>
            <a:spLocks noChangeArrowheads="1"/>
          </p:cNvSpPr>
          <p:nvPr/>
        </p:nvSpPr>
        <p:spPr bwMode="auto">
          <a:xfrm>
            <a:off x="304800" y="1138535"/>
            <a:ext cx="8153400" cy="493148"/>
          </a:xfrm>
          <a:prstGeom prst="rect">
            <a:avLst/>
          </a:prstGeom>
          <a:noFill/>
          <a:ln w="9525">
            <a:noFill/>
            <a:miter lim="800000"/>
            <a:headEnd/>
            <a:tailEnd/>
          </a:ln>
        </p:spPr>
        <p:txBody>
          <a:bodyPr>
            <a:spAutoFit/>
          </a:bodyPr>
          <a:lstStyle/>
          <a:p>
            <a:pPr algn="just">
              <a:lnSpc>
                <a:spcPct val="120000"/>
              </a:lnSpc>
              <a:spcBef>
                <a:spcPct val="50000"/>
              </a:spcBef>
              <a:buClr>
                <a:schemeClr val="folHlink"/>
              </a:buClr>
              <a:buSzPct val="60000"/>
              <a:buFont typeface="Wingdings" pitchFamily="2" charset="2"/>
              <a:buNone/>
            </a:pPr>
            <a:r>
              <a:rPr lang="zh-CN" altLang="en-US" sz="2400" b="1" dirty="0">
                <a:solidFill>
                  <a:srgbClr val="333300"/>
                </a:solidFill>
                <a:latin typeface="Times New Roman" pitchFamily="18" charset="0"/>
                <a:ea typeface="楷体" pitchFamily="49" charset="-122"/>
              </a:rPr>
              <a:t>随机数的一个重要性质是</a:t>
            </a:r>
            <a:r>
              <a:rPr lang="zh-CN" altLang="en-US" sz="2400" b="1" dirty="0" smtClean="0">
                <a:solidFill>
                  <a:srgbClr val="333300"/>
                </a:solidFill>
                <a:latin typeface="Times New Roman" pitchFamily="18" charset="0"/>
                <a:ea typeface="楷体" pitchFamily="49" charset="-122"/>
              </a:rPr>
              <a:t>：均匀性、独立性。</a:t>
            </a:r>
            <a:endParaRPr lang="zh-CN" altLang="en-US" sz="2400" b="1" dirty="0">
              <a:solidFill>
                <a:srgbClr val="333300"/>
              </a:solidFill>
              <a:latin typeface="Times New Roman" pitchFamily="18" charset="0"/>
              <a:ea typeface="楷体" pitchFamily="49" charset="-122"/>
            </a:endParaRPr>
          </a:p>
        </p:txBody>
      </p:sp>
      <p:sp>
        <p:nvSpPr>
          <p:cNvPr id="13" name="Line 5"/>
          <p:cNvSpPr>
            <a:spLocks noChangeShapeType="1"/>
          </p:cNvSpPr>
          <p:nvPr/>
        </p:nvSpPr>
        <p:spPr bwMode="auto">
          <a:xfrm>
            <a:off x="0" y="762000"/>
            <a:ext cx="7916863" cy="0"/>
          </a:xfrm>
          <a:prstGeom prst="line">
            <a:avLst/>
          </a:prstGeom>
          <a:noFill/>
          <a:ln w="12700">
            <a:solidFill>
              <a:srgbClr val="FF9900"/>
            </a:solidFill>
            <a:miter lim="800000"/>
            <a:headEnd/>
            <a:tailEnd/>
          </a:ln>
          <a:effectLst>
            <a:prstShdw prst="shdw17" dist="17961" dir="2700000">
              <a:srgbClr val="995C00"/>
            </a:prstShdw>
          </a:effectLst>
        </p:spPr>
        <p:txBody>
          <a:bodyPr lIns="90000" tIns="46800" rIns="90000" bIns="46800"/>
          <a:lstStyle/>
          <a:p>
            <a:endParaRPr lang="zh-CN" altLang="en-US"/>
          </a:p>
        </p:txBody>
      </p:sp>
      <p:sp>
        <p:nvSpPr>
          <p:cNvPr id="14" name="矩形 13"/>
          <p:cNvSpPr/>
          <p:nvPr/>
        </p:nvSpPr>
        <p:spPr>
          <a:xfrm>
            <a:off x="3962400" y="3436203"/>
            <a:ext cx="4724400" cy="830997"/>
          </a:xfrm>
          <a:prstGeom prst="rect">
            <a:avLst/>
          </a:prstGeom>
        </p:spPr>
        <p:txBody>
          <a:bodyPr wrap="square">
            <a:spAutoFit/>
          </a:bodyPr>
          <a:lstStyle/>
          <a:p>
            <a:r>
              <a:rPr lang="zh-CN" altLang="en-US" sz="2400" dirty="0" smtClean="0">
                <a:solidFill>
                  <a:srgbClr val="333300"/>
                </a:solidFill>
                <a:latin typeface="Times New Roman" pitchFamily="18" charset="0"/>
                <a:ea typeface="楷体" pitchFamily="49" charset="-122"/>
              </a:rPr>
              <a:t>均匀性是指在</a:t>
            </a:r>
            <a:r>
              <a:rPr lang="en-US" altLang="zh-CN" sz="2400" dirty="0" smtClean="0">
                <a:solidFill>
                  <a:srgbClr val="333300"/>
                </a:solidFill>
                <a:latin typeface="Times New Roman" pitchFamily="18" charset="0"/>
                <a:ea typeface="楷体" pitchFamily="49" charset="-122"/>
              </a:rPr>
              <a:t>[0,1]</a:t>
            </a:r>
            <a:r>
              <a:rPr lang="zh-CN" altLang="en-US" sz="2400" dirty="0" smtClean="0">
                <a:solidFill>
                  <a:srgbClr val="333300"/>
                </a:solidFill>
                <a:latin typeface="Times New Roman" pitchFamily="18" charset="0"/>
                <a:ea typeface="楷体" pitchFamily="49" charset="-122"/>
              </a:rPr>
              <a:t>区间内等长度子区间中随机数的数量是一样的。 </a:t>
            </a:r>
          </a:p>
        </p:txBody>
      </p:sp>
      <p:sp>
        <p:nvSpPr>
          <p:cNvPr id="15" name="矩形 14"/>
          <p:cNvSpPr/>
          <p:nvPr/>
        </p:nvSpPr>
        <p:spPr>
          <a:xfrm>
            <a:off x="3962400" y="5029200"/>
            <a:ext cx="4572000" cy="1200329"/>
          </a:xfrm>
          <a:prstGeom prst="rect">
            <a:avLst/>
          </a:prstGeom>
        </p:spPr>
        <p:txBody>
          <a:bodyPr>
            <a:spAutoFit/>
          </a:bodyPr>
          <a:lstStyle/>
          <a:p>
            <a:r>
              <a:rPr lang="zh-CN" altLang="en-US" sz="2400" dirty="0" smtClean="0">
                <a:solidFill>
                  <a:srgbClr val="333300"/>
                </a:solidFill>
                <a:latin typeface="Times New Roman" pitchFamily="18" charset="0"/>
                <a:ea typeface="楷体" pitchFamily="49" charset="-122"/>
              </a:rPr>
              <a:t>按先后顺序出现的随机数中，每</a:t>
            </a:r>
          </a:p>
          <a:p>
            <a:r>
              <a:rPr lang="zh-CN" altLang="en-US" sz="2400" dirty="0" smtClean="0">
                <a:solidFill>
                  <a:srgbClr val="333300"/>
                </a:solidFill>
                <a:latin typeface="Times New Roman" pitchFamily="18" charset="0"/>
                <a:ea typeface="楷体" pitchFamily="49" charset="-122"/>
              </a:rPr>
              <a:t>个随机数的取值与其相距一定间</a:t>
            </a:r>
          </a:p>
          <a:p>
            <a:r>
              <a:rPr lang="zh-CN" altLang="en-US" sz="2400" dirty="0" smtClean="0">
                <a:solidFill>
                  <a:srgbClr val="333300"/>
                </a:solidFill>
                <a:latin typeface="Times New Roman" pitchFamily="18" charset="0"/>
                <a:ea typeface="楷体" pitchFamily="49" charset="-122"/>
              </a:rPr>
              <a:t>隔的随机数取值之间无关。 </a:t>
            </a: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CE4DF51F-D137-42F9-924E-6465D02F775D}" type="slidenum">
              <a:rPr lang="zh-CN" altLang="zh-CN" smtClean="0"/>
              <a:pPr>
                <a:defRPr/>
              </a:pPr>
              <a:t>35</a:t>
            </a:fld>
            <a:endParaRPr lang="zh-CN" altLang="zh-CN" dirty="0"/>
          </a:p>
        </p:txBody>
      </p:sp>
      <p:sp>
        <p:nvSpPr>
          <p:cNvPr id="54275" name="Line 5"/>
          <p:cNvSpPr>
            <a:spLocks noChangeShapeType="1"/>
          </p:cNvSpPr>
          <p:nvPr/>
        </p:nvSpPr>
        <p:spPr bwMode="auto">
          <a:xfrm>
            <a:off x="0" y="762000"/>
            <a:ext cx="7916863" cy="0"/>
          </a:xfrm>
          <a:prstGeom prst="line">
            <a:avLst/>
          </a:prstGeom>
          <a:noFill/>
          <a:ln w="12700">
            <a:solidFill>
              <a:srgbClr val="FF9900"/>
            </a:solidFill>
            <a:miter lim="800000"/>
            <a:headEnd/>
            <a:tailEnd/>
          </a:ln>
          <a:effectLst>
            <a:prstShdw prst="shdw17" dist="17961" dir="2700000">
              <a:srgbClr val="995C00"/>
            </a:prstShdw>
          </a:effectLst>
        </p:spPr>
        <p:txBody>
          <a:bodyPr lIns="90000" tIns="46800" rIns="90000" bIns="46800"/>
          <a:lstStyle/>
          <a:p>
            <a:endParaRPr lang="zh-CN" altLang="en-US"/>
          </a:p>
        </p:txBody>
      </p:sp>
      <p:sp>
        <p:nvSpPr>
          <p:cNvPr id="54276" name="矩形 9"/>
          <p:cNvSpPr>
            <a:spLocks noChangeArrowheads="1"/>
          </p:cNvSpPr>
          <p:nvPr/>
        </p:nvSpPr>
        <p:spPr bwMode="auto">
          <a:xfrm>
            <a:off x="228600" y="228600"/>
            <a:ext cx="3969356" cy="523220"/>
          </a:xfrm>
          <a:prstGeom prst="rect">
            <a:avLst/>
          </a:prstGeom>
          <a:noFill/>
          <a:ln w="9525">
            <a:noFill/>
            <a:miter lim="800000"/>
            <a:headEnd/>
            <a:tailEnd/>
          </a:ln>
        </p:spPr>
        <p:txBody>
          <a:bodyPr wrap="none">
            <a:spAutoFit/>
          </a:bodyPr>
          <a:lstStyle/>
          <a:p>
            <a:r>
              <a:rPr lang="en-US" altLang="zh-CN" sz="2800" b="1" dirty="0" smtClean="0">
                <a:solidFill>
                  <a:srgbClr val="333300"/>
                </a:solidFill>
                <a:latin typeface="Times New Roman" pitchFamily="18" charset="0"/>
                <a:ea typeface="楷体" pitchFamily="49" charset="-122"/>
              </a:rPr>
              <a:t>2.2 </a:t>
            </a:r>
            <a:r>
              <a:rPr lang="zh-CN" altLang="en-US" sz="2800" b="1" dirty="0" smtClean="0">
                <a:solidFill>
                  <a:srgbClr val="333300"/>
                </a:solidFill>
                <a:latin typeface="Times New Roman" pitchFamily="18" charset="0"/>
                <a:ea typeface="楷体" pitchFamily="49" charset="-122"/>
              </a:rPr>
              <a:t>随机数的产生和检验</a:t>
            </a:r>
            <a:endParaRPr lang="zh-CN" altLang="en-US" sz="2800" dirty="0"/>
          </a:p>
        </p:txBody>
      </p:sp>
      <p:sp>
        <p:nvSpPr>
          <p:cNvPr id="10" name="Rectangle 4"/>
          <p:cNvSpPr>
            <a:spLocks noChangeArrowheads="1"/>
          </p:cNvSpPr>
          <p:nvPr/>
        </p:nvSpPr>
        <p:spPr bwMode="auto">
          <a:xfrm>
            <a:off x="304800" y="914400"/>
            <a:ext cx="8305800" cy="5755422"/>
          </a:xfrm>
          <a:prstGeom prst="rect">
            <a:avLst/>
          </a:prstGeom>
          <a:noFill/>
          <a:ln w="9525">
            <a:noFill/>
            <a:miter lim="800000"/>
            <a:headEnd/>
            <a:tailEnd/>
          </a:ln>
        </p:spPr>
        <p:txBody>
          <a:bodyPr wrap="square">
            <a:spAutoFit/>
          </a:bodyPr>
          <a:lstStyle/>
          <a:p>
            <a:pPr algn="just">
              <a:lnSpc>
                <a:spcPct val="120000"/>
              </a:lnSpc>
              <a:spcBef>
                <a:spcPct val="50000"/>
              </a:spcBef>
              <a:buClr>
                <a:schemeClr val="folHlink"/>
              </a:buClr>
              <a:buSzPct val="60000"/>
              <a:buFont typeface="Wingdings" pitchFamily="2" charset="2"/>
              <a:buNone/>
            </a:pPr>
            <a:r>
              <a:rPr lang="zh-CN" altLang="en-US" sz="2400" b="1" dirty="0" smtClean="0">
                <a:solidFill>
                  <a:srgbClr val="333300"/>
                </a:solidFill>
                <a:latin typeface="Times New Roman" pitchFamily="18" charset="0"/>
                <a:ea typeface="楷体" pitchFamily="49" charset="-122"/>
              </a:rPr>
              <a:t>伪随机数的均匀性：</a:t>
            </a:r>
            <a:endParaRPr lang="en-US" altLang="zh-CN" sz="2400" b="1" dirty="0" smtClean="0">
              <a:solidFill>
                <a:srgbClr val="333300"/>
              </a:solidFill>
              <a:latin typeface="Times New Roman" pitchFamily="18" charset="0"/>
              <a:ea typeface="楷体" pitchFamily="49" charset="-122"/>
            </a:endParaRPr>
          </a:p>
          <a:p>
            <a:pPr algn="just">
              <a:lnSpc>
                <a:spcPct val="120000"/>
              </a:lnSpc>
              <a:spcBef>
                <a:spcPct val="50000"/>
              </a:spcBef>
              <a:buClr>
                <a:schemeClr val="folHlink"/>
              </a:buClr>
              <a:buSzPct val="60000"/>
              <a:buFont typeface="Wingdings" pitchFamily="2" charset="2"/>
              <a:buNone/>
            </a:pPr>
            <a:r>
              <a:rPr lang="zh-CN" altLang="en-US" sz="2400" dirty="0" smtClean="0">
                <a:solidFill>
                  <a:srgbClr val="333300"/>
                </a:solidFill>
                <a:latin typeface="Times New Roman" pitchFamily="18" charset="0"/>
                <a:ea typeface="楷体" pitchFamily="49" charset="-122"/>
              </a:rPr>
              <a:t>将区间</a:t>
            </a:r>
            <a:r>
              <a:rPr lang="en-US" altLang="zh-CN" sz="2400" dirty="0" smtClean="0">
                <a:solidFill>
                  <a:srgbClr val="333300"/>
                </a:solidFill>
                <a:latin typeface="Times New Roman" pitchFamily="18" charset="0"/>
                <a:ea typeface="楷体" pitchFamily="49" charset="-122"/>
              </a:rPr>
              <a:t>[0,1]</a:t>
            </a:r>
            <a:r>
              <a:rPr lang="zh-CN" altLang="en-US" sz="2400" dirty="0" smtClean="0">
                <a:solidFill>
                  <a:srgbClr val="333300"/>
                </a:solidFill>
                <a:latin typeface="Times New Roman" pitchFamily="18" charset="0"/>
                <a:ea typeface="楷体" pitchFamily="49" charset="-122"/>
              </a:rPr>
              <a:t>分为</a:t>
            </a:r>
            <a:r>
              <a:rPr lang="en-US" altLang="zh-CN" sz="2400" dirty="0" smtClean="0">
                <a:solidFill>
                  <a:srgbClr val="333300"/>
                </a:solidFill>
                <a:latin typeface="Times New Roman" pitchFamily="18" charset="0"/>
                <a:ea typeface="楷体" pitchFamily="49" charset="-122"/>
              </a:rPr>
              <a:t>K</a:t>
            </a:r>
            <a:r>
              <a:rPr lang="zh-CN" altLang="en-US" sz="2400" dirty="0" smtClean="0">
                <a:solidFill>
                  <a:srgbClr val="333300"/>
                </a:solidFill>
                <a:latin typeface="Times New Roman" pitchFamily="18" charset="0"/>
                <a:ea typeface="楷体" pitchFamily="49" charset="-122"/>
              </a:rPr>
              <a:t>个子区间，统计随机数落在第</a:t>
            </a:r>
            <a:r>
              <a:rPr lang="en-US" altLang="zh-CN" sz="2400" dirty="0" smtClean="0">
                <a:solidFill>
                  <a:srgbClr val="333300"/>
                </a:solidFill>
                <a:latin typeface="Times New Roman" pitchFamily="18" charset="0"/>
                <a:ea typeface="楷体" pitchFamily="49" charset="-122"/>
              </a:rPr>
              <a:t>k</a:t>
            </a:r>
            <a:r>
              <a:rPr lang="zh-CN" altLang="en-US" sz="2400" dirty="0" smtClean="0">
                <a:solidFill>
                  <a:srgbClr val="333300"/>
                </a:solidFill>
                <a:latin typeface="Times New Roman" pitchFamily="18" charset="0"/>
                <a:ea typeface="楷体" pitchFamily="49" charset="-122"/>
              </a:rPr>
              <a:t>个子区间的实际频数</a:t>
            </a:r>
            <a:r>
              <a:rPr lang="en-US" altLang="zh-CN" sz="2400" dirty="0" err="1" smtClean="0">
                <a:solidFill>
                  <a:srgbClr val="333300"/>
                </a:solidFill>
                <a:latin typeface="Times New Roman" pitchFamily="18" charset="0"/>
                <a:ea typeface="楷体" pitchFamily="49" charset="-122"/>
              </a:rPr>
              <a:t>n</a:t>
            </a:r>
            <a:r>
              <a:rPr lang="en-US" altLang="zh-CN" sz="2400" baseline="-25000" dirty="0" err="1" smtClean="0">
                <a:solidFill>
                  <a:srgbClr val="333300"/>
                </a:solidFill>
                <a:latin typeface="Times New Roman" pitchFamily="18" charset="0"/>
                <a:ea typeface="楷体" pitchFamily="49" charset="-122"/>
              </a:rPr>
              <a:t>k</a:t>
            </a:r>
            <a:r>
              <a:rPr lang="en-US" altLang="zh-CN" sz="2400" dirty="0" smtClean="0">
                <a:solidFill>
                  <a:srgbClr val="333300"/>
                </a:solidFill>
                <a:latin typeface="Times New Roman" pitchFamily="18" charset="0"/>
                <a:ea typeface="楷体" pitchFamily="49" charset="-122"/>
              </a:rPr>
              <a:t>,</a:t>
            </a:r>
            <a:r>
              <a:rPr lang="zh-CN" altLang="en-US" sz="2400" dirty="0" smtClean="0">
                <a:solidFill>
                  <a:srgbClr val="333300"/>
                </a:solidFill>
                <a:latin typeface="Times New Roman" pitchFamily="18" charset="0"/>
                <a:ea typeface="楷体" pitchFamily="49" charset="-122"/>
              </a:rPr>
              <a:t>它应当趋近于理论频数</a:t>
            </a:r>
            <a:r>
              <a:rPr lang="en-US" altLang="zh-CN" sz="2400" dirty="0" err="1" smtClean="0">
                <a:solidFill>
                  <a:srgbClr val="333300"/>
                </a:solidFill>
                <a:latin typeface="Times New Roman" pitchFamily="18" charset="0"/>
                <a:ea typeface="楷体" pitchFamily="49" charset="-122"/>
              </a:rPr>
              <a:t>m</a:t>
            </a:r>
            <a:r>
              <a:rPr lang="en-US" altLang="zh-CN" sz="2400" baseline="-25000" dirty="0" err="1" smtClean="0">
                <a:solidFill>
                  <a:srgbClr val="333300"/>
                </a:solidFill>
                <a:latin typeface="Times New Roman" pitchFamily="18" charset="0"/>
                <a:ea typeface="楷体" pitchFamily="49" charset="-122"/>
              </a:rPr>
              <a:t>k</a:t>
            </a:r>
            <a:r>
              <a:rPr lang="zh-CN" altLang="en-US" sz="2400" dirty="0" smtClean="0">
                <a:solidFill>
                  <a:srgbClr val="333300"/>
                </a:solidFill>
                <a:latin typeface="Times New Roman" pitchFamily="18" charset="0"/>
                <a:ea typeface="楷体" pitchFamily="49" charset="-122"/>
              </a:rPr>
              <a:t>，</a:t>
            </a:r>
            <a:endParaRPr lang="en-US" altLang="zh-CN" sz="2400" dirty="0" smtClean="0">
              <a:solidFill>
                <a:srgbClr val="333300"/>
              </a:solidFill>
              <a:latin typeface="Times New Roman" pitchFamily="18" charset="0"/>
              <a:ea typeface="楷体" pitchFamily="49" charset="-122"/>
            </a:endParaRPr>
          </a:p>
          <a:p>
            <a:pPr algn="just">
              <a:lnSpc>
                <a:spcPct val="120000"/>
              </a:lnSpc>
              <a:spcBef>
                <a:spcPct val="50000"/>
              </a:spcBef>
              <a:buClr>
                <a:schemeClr val="folHlink"/>
              </a:buClr>
              <a:buSzPct val="60000"/>
              <a:buFont typeface="Wingdings" pitchFamily="2" charset="2"/>
              <a:buNone/>
            </a:pPr>
            <a:r>
              <a:rPr lang="zh-CN" altLang="en-US" sz="2400" dirty="0" smtClean="0">
                <a:solidFill>
                  <a:srgbClr val="333300"/>
                </a:solidFill>
                <a:latin typeface="Times New Roman" pitchFamily="18" charset="0"/>
                <a:ea typeface="楷体" pitchFamily="49" charset="-122"/>
              </a:rPr>
              <a:t>限制条件</a:t>
            </a:r>
            <a:endParaRPr lang="en-US" altLang="zh-CN" sz="2400" dirty="0" smtClean="0">
              <a:solidFill>
                <a:srgbClr val="333300"/>
              </a:solidFill>
              <a:latin typeface="Times New Roman" pitchFamily="18" charset="0"/>
              <a:ea typeface="楷体" pitchFamily="49" charset="-122"/>
            </a:endParaRPr>
          </a:p>
          <a:p>
            <a:pPr algn="just">
              <a:lnSpc>
                <a:spcPct val="120000"/>
              </a:lnSpc>
              <a:spcBef>
                <a:spcPct val="50000"/>
              </a:spcBef>
              <a:buClr>
                <a:schemeClr val="folHlink"/>
              </a:buClr>
              <a:buSzPct val="60000"/>
              <a:buFont typeface="Wingdings" pitchFamily="2" charset="2"/>
              <a:buNone/>
            </a:pPr>
            <a:endParaRPr lang="en-US" altLang="zh-CN" sz="800" dirty="0" smtClean="0">
              <a:solidFill>
                <a:srgbClr val="333300"/>
              </a:solidFill>
              <a:latin typeface="Times New Roman" pitchFamily="18" charset="0"/>
              <a:ea typeface="楷体" pitchFamily="49" charset="-122"/>
            </a:endParaRPr>
          </a:p>
          <a:p>
            <a:pPr algn="just">
              <a:lnSpc>
                <a:spcPct val="120000"/>
              </a:lnSpc>
              <a:spcBef>
                <a:spcPct val="50000"/>
              </a:spcBef>
              <a:buClr>
                <a:schemeClr val="folHlink"/>
              </a:buClr>
              <a:buSzPct val="60000"/>
              <a:buFont typeface="Wingdings" pitchFamily="2" charset="2"/>
              <a:buNone/>
            </a:pPr>
            <a:endParaRPr lang="en-US" altLang="zh-CN" sz="800" dirty="0" smtClean="0">
              <a:solidFill>
                <a:srgbClr val="333300"/>
              </a:solidFill>
              <a:latin typeface="Times New Roman" pitchFamily="18" charset="0"/>
              <a:ea typeface="楷体" pitchFamily="49" charset="-122"/>
            </a:endParaRPr>
          </a:p>
          <a:p>
            <a:pPr algn="just">
              <a:lnSpc>
                <a:spcPct val="120000"/>
              </a:lnSpc>
              <a:spcBef>
                <a:spcPct val="50000"/>
              </a:spcBef>
              <a:buClr>
                <a:schemeClr val="folHlink"/>
              </a:buClr>
              <a:buSzPct val="60000"/>
              <a:buFont typeface="Wingdings" pitchFamily="2" charset="2"/>
              <a:buNone/>
            </a:pPr>
            <a:r>
              <a:rPr lang="zh-CN" altLang="en-US" sz="2400" dirty="0" smtClean="0">
                <a:solidFill>
                  <a:srgbClr val="333300"/>
                </a:solidFill>
                <a:latin typeface="Times New Roman" pitchFamily="18" charset="0"/>
                <a:ea typeface="楷体" pitchFamily="49" charset="-122"/>
              </a:rPr>
              <a:t>计算统计量</a:t>
            </a:r>
            <a:endParaRPr lang="en-US" altLang="zh-CN" sz="2400" dirty="0" smtClean="0">
              <a:solidFill>
                <a:srgbClr val="333300"/>
              </a:solidFill>
              <a:latin typeface="Times New Roman" pitchFamily="18" charset="0"/>
              <a:ea typeface="楷体" pitchFamily="49" charset="-122"/>
            </a:endParaRPr>
          </a:p>
          <a:p>
            <a:pPr algn="just">
              <a:lnSpc>
                <a:spcPct val="120000"/>
              </a:lnSpc>
              <a:spcBef>
                <a:spcPct val="50000"/>
              </a:spcBef>
              <a:buClr>
                <a:schemeClr val="folHlink"/>
              </a:buClr>
              <a:buSzPct val="60000"/>
              <a:buFont typeface="Wingdings" pitchFamily="2" charset="2"/>
              <a:buNone/>
            </a:pPr>
            <a:endParaRPr lang="en-US" altLang="zh-CN" sz="2400" dirty="0" smtClean="0">
              <a:solidFill>
                <a:srgbClr val="333300"/>
              </a:solidFill>
              <a:latin typeface="Times New Roman" pitchFamily="18" charset="0"/>
              <a:ea typeface="楷体" pitchFamily="49" charset="-122"/>
            </a:endParaRPr>
          </a:p>
          <a:p>
            <a:pPr algn="just">
              <a:spcBef>
                <a:spcPct val="50000"/>
              </a:spcBef>
              <a:buClr>
                <a:schemeClr val="folHlink"/>
              </a:buClr>
              <a:buSzPct val="60000"/>
              <a:buFont typeface="Wingdings" pitchFamily="2" charset="2"/>
              <a:buNone/>
            </a:pPr>
            <a:r>
              <a:rPr lang="zh-CN" altLang="en-US" sz="2400" dirty="0" smtClean="0">
                <a:solidFill>
                  <a:srgbClr val="333300"/>
                </a:solidFill>
                <a:latin typeface="Times New Roman" pitchFamily="18" charset="0"/>
                <a:ea typeface="楷体" pitchFamily="49" charset="-122"/>
              </a:rPr>
              <a:t>如果</a:t>
            </a:r>
            <a:r>
              <a:rPr lang="en-US" altLang="zh-CN" sz="2400" i="1" dirty="0" smtClean="0">
                <a:solidFill>
                  <a:srgbClr val="333300"/>
                </a:solidFill>
                <a:latin typeface="Times New Roman" pitchFamily="18" charset="0"/>
                <a:ea typeface="楷体" pitchFamily="49" charset="-122"/>
              </a:rPr>
              <a:t>x</a:t>
            </a:r>
            <a:r>
              <a:rPr lang="en-US" altLang="zh-CN" sz="2400" baseline="30000" dirty="0" smtClean="0">
                <a:solidFill>
                  <a:srgbClr val="333300"/>
                </a:solidFill>
                <a:latin typeface="Times New Roman" pitchFamily="18" charset="0"/>
                <a:ea typeface="楷体" pitchFamily="49" charset="-122"/>
              </a:rPr>
              <a:t>2</a:t>
            </a:r>
            <a:r>
              <a:rPr lang="zh-CN" altLang="en-US" sz="2400" dirty="0" smtClean="0">
                <a:solidFill>
                  <a:srgbClr val="333300"/>
                </a:solidFill>
                <a:latin typeface="Times New Roman" pitchFamily="18" charset="0"/>
                <a:ea typeface="楷体" pitchFamily="49" charset="-122"/>
              </a:rPr>
              <a:t>值很大，表示远远偏离理想值。因此，要求</a:t>
            </a:r>
            <a:r>
              <a:rPr lang="en-US" altLang="zh-CN" sz="2400" i="1" dirty="0" smtClean="0">
                <a:solidFill>
                  <a:srgbClr val="333300"/>
                </a:solidFill>
                <a:latin typeface="Times New Roman" pitchFamily="18" charset="0"/>
                <a:ea typeface="楷体" pitchFamily="49" charset="-122"/>
              </a:rPr>
              <a:t>x</a:t>
            </a:r>
            <a:r>
              <a:rPr lang="en-US" altLang="zh-CN" sz="2400" baseline="30000" dirty="0" smtClean="0">
                <a:solidFill>
                  <a:srgbClr val="333300"/>
                </a:solidFill>
                <a:latin typeface="Times New Roman" pitchFamily="18" charset="0"/>
                <a:ea typeface="楷体" pitchFamily="49" charset="-122"/>
              </a:rPr>
              <a:t>2</a:t>
            </a:r>
            <a:r>
              <a:rPr lang="zh-CN" altLang="en-US" sz="2400" dirty="0" smtClean="0">
                <a:solidFill>
                  <a:srgbClr val="333300"/>
                </a:solidFill>
                <a:latin typeface="Times New Roman" pitchFamily="18" charset="0"/>
                <a:ea typeface="楷体" pitchFamily="49" charset="-122"/>
              </a:rPr>
              <a:t>值尽可能小，但如果它趋近于</a:t>
            </a:r>
            <a:r>
              <a:rPr lang="en-US" altLang="zh-CN" sz="2400" dirty="0" smtClean="0">
                <a:solidFill>
                  <a:srgbClr val="333300"/>
                </a:solidFill>
                <a:latin typeface="Times New Roman" pitchFamily="18" charset="0"/>
                <a:ea typeface="楷体" pitchFamily="49" charset="-122"/>
              </a:rPr>
              <a:t>0</a:t>
            </a:r>
            <a:r>
              <a:rPr lang="zh-CN" altLang="en-US" sz="2400" dirty="0" smtClean="0">
                <a:solidFill>
                  <a:srgbClr val="333300"/>
                </a:solidFill>
                <a:latin typeface="Times New Roman" pitchFamily="18" charset="0"/>
                <a:ea typeface="楷体" pitchFamily="49" charset="-122"/>
              </a:rPr>
              <a:t>。</a:t>
            </a:r>
            <a:r>
              <a:rPr lang="en-US" altLang="zh-CN" sz="2400" dirty="0" smtClean="0">
                <a:solidFill>
                  <a:srgbClr val="333300"/>
                </a:solidFill>
                <a:latin typeface="Times New Roman" pitchFamily="18" charset="0"/>
                <a:ea typeface="楷体" pitchFamily="49" charset="-122"/>
              </a:rPr>
              <a:t>K</a:t>
            </a:r>
            <a:r>
              <a:rPr lang="zh-CN" altLang="en-US" sz="2400" dirty="0" smtClean="0">
                <a:solidFill>
                  <a:srgbClr val="333300"/>
                </a:solidFill>
                <a:latin typeface="Times New Roman" pitchFamily="18" charset="0"/>
                <a:ea typeface="楷体" pitchFamily="49" charset="-122"/>
              </a:rPr>
              <a:t>的取值不能太大，也不能太小。太小反应不出“大区间”均匀性，太大反应不出“小区间”均匀性。</a:t>
            </a:r>
            <a:endParaRPr lang="zh-CN" altLang="en-US" sz="2400" dirty="0">
              <a:solidFill>
                <a:srgbClr val="333300"/>
              </a:solidFill>
              <a:latin typeface="Times New Roman" pitchFamily="18" charset="0"/>
              <a:ea typeface="楷体" pitchFamily="49" charset="-122"/>
            </a:endParaRPr>
          </a:p>
        </p:txBody>
      </p:sp>
      <p:graphicFrame>
        <p:nvGraphicFramePr>
          <p:cNvPr id="208897" name="Object 1"/>
          <p:cNvGraphicFramePr>
            <a:graphicFrameLocks noChangeAspect="1"/>
          </p:cNvGraphicFramePr>
          <p:nvPr/>
        </p:nvGraphicFramePr>
        <p:xfrm>
          <a:off x="5562600" y="1981200"/>
          <a:ext cx="1587500" cy="762000"/>
        </p:xfrm>
        <a:graphic>
          <a:graphicData uri="http://schemas.openxmlformats.org/presentationml/2006/ole">
            <p:oleObj spid="_x0000_s208897" name="Equation" r:id="rId3" imgW="634680" imgH="304560" progId="Equation.DSMT4">
              <p:embed/>
            </p:oleObj>
          </a:graphicData>
        </a:graphic>
      </p:graphicFrame>
      <p:graphicFrame>
        <p:nvGraphicFramePr>
          <p:cNvPr id="208898" name="Object 2"/>
          <p:cNvGraphicFramePr>
            <a:graphicFrameLocks noChangeAspect="1"/>
          </p:cNvGraphicFramePr>
          <p:nvPr/>
        </p:nvGraphicFramePr>
        <p:xfrm>
          <a:off x="1774825" y="2590800"/>
          <a:ext cx="4016375" cy="1109663"/>
        </p:xfrm>
        <a:graphic>
          <a:graphicData uri="http://schemas.openxmlformats.org/presentationml/2006/ole">
            <p:oleObj spid="_x0000_s208898" name="Equation" r:id="rId4" imgW="1562040" imgH="431640" progId="Equation.DSMT4">
              <p:embed/>
            </p:oleObj>
          </a:graphicData>
        </a:graphic>
      </p:graphicFrame>
      <p:graphicFrame>
        <p:nvGraphicFramePr>
          <p:cNvPr id="208899" name="Object 3"/>
          <p:cNvGraphicFramePr>
            <a:graphicFrameLocks noChangeAspect="1"/>
          </p:cNvGraphicFramePr>
          <p:nvPr/>
        </p:nvGraphicFramePr>
        <p:xfrm>
          <a:off x="2362200" y="3581400"/>
          <a:ext cx="3657600" cy="1301262"/>
        </p:xfrm>
        <a:graphic>
          <a:graphicData uri="http://schemas.openxmlformats.org/presentationml/2006/ole">
            <p:oleObj spid="_x0000_s208899" name="Equation" r:id="rId5" imgW="1320480" imgH="469800" progId="Equation.DSMT4">
              <p:embed/>
            </p:oleObj>
          </a:graphicData>
        </a:graphic>
      </p:graphicFrame>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31FB8F88-E8D1-4AEA-BF3F-2B102F79E2BF}" type="slidenum">
              <a:rPr lang="zh-CN" altLang="zh-CN" smtClean="0"/>
              <a:pPr>
                <a:defRPr/>
              </a:pPr>
              <a:t>36</a:t>
            </a:fld>
            <a:endParaRPr lang="zh-CN" altLang="zh-CN" dirty="0"/>
          </a:p>
        </p:txBody>
      </p:sp>
      <p:sp>
        <p:nvSpPr>
          <p:cNvPr id="55299" name="Line 5"/>
          <p:cNvSpPr>
            <a:spLocks noChangeShapeType="1"/>
          </p:cNvSpPr>
          <p:nvPr/>
        </p:nvSpPr>
        <p:spPr bwMode="auto">
          <a:xfrm>
            <a:off x="0" y="762000"/>
            <a:ext cx="7916863" cy="0"/>
          </a:xfrm>
          <a:prstGeom prst="line">
            <a:avLst/>
          </a:prstGeom>
          <a:noFill/>
          <a:ln w="12700">
            <a:solidFill>
              <a:srgbClr val="FF9900"/>
            </a:solidFill>
            <a:miter lim="800000"/>
            <a:headEnd/>
            <a:tailEnd/>
          </a:ln>
          <a:effectLst>
            <a:prstShdw prst="shdw17" dist="17961" dir="2700000">
              <a:srgbClr val="995C00"/>
            </a:prstShdw>
          </a:effectLst>
        </p:spPr>
        <p:txBody>
          <a:bodyPr lIns="90000" tIns="46800" rIns="90000" bIns="46800"/>
          <a:lstStyle/>
          <a:p>
            <a:endParaRPr lang="zh-CN" altLang="en-US"/>
          </a:p>
        </p:txBody>
      </p:sp>
      <p:sp>
        <p:nvSpPr>
          <p:cNvPr id="55300" name="矩形 9"/>
          <p:cNvSpPr>
            <a:spLocks noChangeArrowheads="1"/>
          </p:cNvSpPr>
          <p:nvPr/>
        </p:nvSpPr>
        <p:spPr bwMode="auto">
          <a:xfrm>
            <a:off x="228600" y="228600"/>
            <a:ext cx="3969356" cy="523220"/>
          </a:xfrm>
          <a:prstGeom prst="rect">
            <a:avLst/>
          </a:prstGeom>
          <a:noFill/>
          <a:ln w="9525">
            <a:noFill/>
            <a:miter lim="800000"/>
            <a:headEnd/>
            <a:tailEnd/>
          </a:ln>
        </p:spPr>
        <p:txBody>
          <a:bodyPr wrap="none">
            <a:spAutoFit/>
          </a:bodyPr>
          <a:lstStyle/>
          <a:p>
            <a:r>
              <a:rPr lang="en-US" altLang="zh-CN" sz="2800" b="1" dirty="0" smtClean="0">
                <a:solidFill>
                  <a:srgbClr val="333300"/>
                </a:solidFill>
                <a:latin typeface="Times New Roman" pitchFamily="18" charset="0"/>
                <a:ea typeface="楷体" pitchFamily="49" charset="-122"/>
              </a:rPr>
              <a:t>2.2 </a:t>
            </a:r>
            <a:r>
              <a:rPr lang="zh-CN" altLang="en-US" sz="2800" b="1" dirty="0" smtClean="0">
                <a:solidFill>
                  <a:srgbClr val="333300"/>
                </a:solidFill>
                <a:latin typeface="Times New Roman" pitchFamily="18" charset="0"/>
                <a:ea typeface="楷体" pitchFamily="49" charset="-122"/>
              </a:rPr>
              <a:t>随机数的产生和检验</a:t>
            </a:r>
            <a:endParaRPr lang="zh-CN" altLang="en-US" sz="2800" dirty="0"/>
          </a:p>
        </p:txBody>
      </p:sp>
      <p:sp>
        <p:nvSpPr>
          <p:cNvPr id="9" name="Rectangle 4"/>
          <p:cNvSpPr>
            <a:spLocks noChangeArrowheads="1"/>
          </p:cNvSpPr>
          <p:nvPr/>
        </p:nvSpPr>
        <p:spPr bwMode="auto">
          <a:xfrm>
            <a:off x="304800" y="914400"/>
            <a:ext cx="8305800" cy="4708981"/>
          </a:xfrm>
          <a:prstGeom prst="rect">
            <a:avLst/>
          </a:prstGeom>
          <a:noFill/>
          <a:ln w="9525">
            <a:noFill/>
            <a:miter lim="800000"/>
            <a:headEnd/>
            <a:tailEnd/>
          </a:ln>
        </p:spPr>
        <p:txBody>
          <a:bodyPr wrap="square">
            <a:spAutoFit/>
          </a:bodyPr>
          <a:lstStyle/>
          <a:p>
            <a:pPr algn="just">
              <a:spcBef>
                <a:spcPct val="50000"/>
              </a:spcBef>
              <a:buClr>
                <a:schemeClr val="folHlink"/>
              </a:buClr>
              <a:buSzPct val="60000"/>
              <a:buFont typeface="Wingdings" pitchFamily="2" charset="2"/>
              <a:buNone/>
            </a:pPr>
            <a:r>
              <a:rPr lang="zh-CN" altLang="en-US" sz="2400" b="1" dirty="0" smtClean="0">
                <a:solidFill>
                  <a:srgbClr val="333300"/>
                </a:solidFill>
                <a:latin typeface="Times New Roman" pitchFamily="18" charset="0"/>
                <a:ea typeface="楷体" pitchFamily="49" charset="-122"/>
              </a:rPr>
              <a:t>伪随机数的独立性：</a:t>
            </a:r>
            <a:endParaRPr lang="en-US" altLang="zh-CN" sz="2400" b="1" dirty="0" smtClean="0">
              <a:solidFill>
                <a:srgbClr val="333300"/>
              </a:solidFill>
              <a:latin typeface="Times New Roman" pitchFamily="18" charset="0"/>
              <a:ea typeface="楷体" pitchFamily="49" charset="-122"/>
            </a:endParaRPr>
          </a:p>
          <a:p>
            <a:pPr algn="just">
              <a:spcBef>
                <a:spcPct val="50000"/>
              </a:spcBef>
              <a:buClr>
                <a:schemeClr val="folHlink"/>
              </a:buClr>
              <a:buSzPct val="60000"/>
              <a:buFont typeface="Wingdings" pitchFamily="2" charset="2"/>
              <a:buNone/>
            </a:pPr>
            <a:r>
              <a:rPr lang="en-US" altLang="zh-CN" sz="2400" dirty="0" smtClean="0">
                <a:solidFill>
                  <a:srgbClr val="333300"/>
                </a:solidFill>
                <a:latin typeface="Times New Roman" pitchFamily="18" charset="0"/>
                <a:ea typeface="楷体" pitchFamily="49" charset="-122"/>
              </a:rPr>
              <a:t>(1)</a:t>
            </a:r>
            <a:r>
              <a:rPr lang="zh-CN" altLang="en-US" sz="2400" dirty="0" smtClean="0">
                <a:solidFill>
                  <a:srgbClr val="333300"/>
                </a:solidFill>
                <a:latin typeface="Times New Roman" pitchFamily="18" charset="0"/>
                <a:ea typeface="楷体" pitchFamily="49" charset="-122"/>
              </a:rPr>
              <a:t>顺序相关法。</a:t>
            </a:r>
            <a:endParaRPr lang="en-US" altLang="zh-CN" sz="2400" dirty="0" smtClean="0">
              <a:solidFill>
                <a:srgbClr val="333300"/>
              </a:solidFill>
              <a:latin typeface="Times New Roman" pitchFamily="18" charset="0"/>
              <a:ea typeface="楷体" pitchFamily="49" charset="-122"/>
            </a:endParaRPr>
          </a:p>
          <a:p>
            <a:pPr algn="just">
              <a:spcBef>
                <a:spcPct val="50000"/>
              </a:spcBef>
              <a:buClr>
                <a:schemeClr val="folHlink"/>
              </a:buClr>
              <a:buSzPct val="60000"/>
              <a:buFont typeface="Wingdings" pitchFamily="2" charset="2"/>
              <a:buNone/>
            </a:pPr>
            <a:r>
              <a:rPr lang="zh-CN" altLang="en-US" sz="2400" dirty="0" smtClean="0">
                <a:solidFill>
                  <a:srgbClr val="333300"/>
                </a:solidFill>
                <a:latin typeface="Times New Roman" pitchFamily="18" charset="0"/>
                <a:ea typeface="楷体" pitchFamily="49" charset="-122"/>
              </a:rPr>
              <a:t>用两个随机数的自相关函数来标识伪随机数序列的独立性情况，设间距为</a:t>
            </a:r>
            <a:r>
              <a:rPr lang="en-US" altLang="zh-CN" sz="2400" i="1" dirty="0" smtClean="0">
                <a:solidFill>
                  <a:srgbClr val="333300"/>
                </a:solidFill>
                <a:latin typeface="Times New Roman" pitchFamily="18" charset="0"/>
                <a:ea typeface="楷体" pitchFamily="49" charset="-122"/>
              </a:rPr>
              <a:t>l</a:t>
            </a:r>
            <a:r>
              <a:rPr lang="zh-CN" altLang="en-US" sz="2400" dirty="0" smtClean="0">
                <a:solidFill>
                  <a:srgbClr val="333300"/>
                </a:solidFill>
                <a:latin typeface="Times New Roman" pitchFamily="18" charset="0"/>
                <a:ea typeface="楷体" pitchFamily="49" charset="-122"/>
              </a:rPr>
              <a:t>的自相关函数为</a:t>
            </a:r>
            <a:endParaRPr lang="en-US" altLang="zh-CN" sz="2400" dirty="0" smtClean="0">
              <a:solidFill>
                <a:srgbClr val="333300"/>
              </a:solidFill>
              <a:latin typeface="Times New Roman" pitchFamily="18" charset="0"/>
              <a:ea typeface="楷体" pitchFamily="49" charset="-122"/>
            </a:endParaRPr>
          </a:p>
          <a:p>
            <a:pPr algn="just">
              <a:spcBef>
                <a:spcPct val="50000"/>
              </a:spcBef>
              <a:buClr>
                <a:schemeClr val="folHlink"/>
              </a:buClr>
              <a:buSzPct val="60000"/>
              <a:buFont typeface="Wingdings" pitchFamily="2" charset="2"/>
              <a:buNone/>
            </a:pPr>
            <a:endParaRPr lang="en-US" altLang="zh-CN" sz="2400" dirty="0" smtClean="0">
              <a:solidFill>
                <a:srgbClr val="333300"/>
              </a:solidFill>
              <a:latin typeface="Times New Roman" pitchFamily="18" charset="0"/>
              <a:ea typeface="楷体" pitchFamily="49" charset="-122"/>
            </a:endParaRPr>
          </a:p>
          <a:p>
            <a:pPr algn="just">
              <a:spcBef>
                <a:spcPct val="50000"/>
              </a:spcBef>
              <a:buClr>
                <a:schemeClr val="folHlink"/>
              </a:buClr>
              <a:buSzPct val="60000"/>
              <a:buFont typeface="Wingdings" pitchFamily="2" charset="2"/>
              <a:buNone/>
            </a:pPr>
            <a:endParaRPr lang="en-US" altLang="zh-CN" sz="2400" dirty="0" smtClean="0">
              <a:solidFill>
                <a:srgbClr val="333300"/>
              </a:solidFill>
              <a:latin typeface="Times New Roman" pitchFamily="18" charset="0"/>
              <a:ea typeface="楷体" pitchFamily="49" charset="-122"/>
            </a:endParaRPr>
          </a:p>
          <a:p>
            <a:pPr algn="just">
              <a:spcBef>
                <a:spcPct val="50000"/>
              </a:spcBef>
              <a:buClr>
                <a:schemeClr val="folHlink"/>
              </a:buClr>
              <a:buSzPct val="60000"/>
              <a:buFont typeface="Wingdings" pitchFamily="2" charset="2"/>
              <a:buNone/>
            </a:pPr>
            <a:endParaRPr lang="en-US" altLang="zh-CN" sz="2400" dirty="0" smtClean="0">
              <a:solidFill>
                <a:srgbClr val="333300"/>
              </a:solidFill>
              <a:latin typeface="Times New Roman" pitchFamily="18" charset="0"/>
              <a:ea typeface="楷体" pitchFamily="49" charset="-122"/>
            </a:endParaRPr>
          </a:p>
          <a:p>
            <a:pPr algn="just">
              <a:spcBef>
                <a:spcPct val="50000"/>
              </a:spcBef>
              <a:buClr>
                <a:schemeClr val="folHlink"/>
              </a:buClr>
              <a:buSzPct val="60000"/>
              <a:buFont typeface="Wingdings" pitchFamily="2" charset="2"/>
              <a:buNone/>
            </a:pPr>
            <a:endParaRPr lang="en-US" altLang="zh-CN" sz="2400" dirty="0" smtClean="0">
              <a:solidFill>
                <a:srgbClr val="333300"/>
              </a:solidFill>
              <a:latin typeface="Times New Roman" pitchFamily="18" charset="0"/>
              <a:ea typeface="楷体" pitchFamily="49" charset="-122"/>
            </a:endParaRPr>
          </a:p>
          <a:p>
            <a:pPr algn="just">
              <a:spcBef>
                <a:spcPct val="50000"/>
              </a:spcBef>
              <a:buClr>
                <a:schemeClr val="folHlink"/>
              </a:buClr>
              <a:buSzPct val="60000"/>
              <a:buFont typeface="Wingdings" pitchFamily="2" charset="2"/>
              <a:buNone/>
            </a:pPr>
            <a:r>
              <a:rPr lang="zh-CN" altLang="en-US" sz="2400" dirty="0" smtClean="0">
                <a:solidFill>
                  <a:srgbClr val="333300"/>
                </a:solidFill>
                <a:latin typeface="Times New Roman" pitchFamily="18" charset="0"/>
                <a:ea typeface="楷体" pitchFamily="49" charset="-122"/>
              </a:rPr>
              <a:t>                          </a:t>
            </a:r>
            <a:r>
              <a:rPr lang="zh-CN" altLang="en-US" sz="2400" b="1" dirty="0" smtClean="0">
                <a:solidFill>
                  <a:srgbClr val="333300"/>
                </a:solidFill>
                <a:latin typeface="Times New Roman" pitchFamily="18" charset="0"/>
                <a:ea typeface="楷体" pitchFamily="49" charset="-122"/>
              </a:rPr>
              <a:t>相关系数越小，独立性越好</a:t>
            </a:r>
            <a:endParaRPr lang="en-US" altLang="zh-CN" sz="2400" b="1" dirty="0" smtClean="0">
              <a:solidFill>
                <a:srgbClr val="333300"/>
              </a:solidFill>
              <a:latin typeface="Times New Roman" pitchFamily="18" charset="0"/>
              <a:ea typeface="楷体" pitchFamily="49" charset="-122"/>
            </a:endParaRPr>
          </a:p>
        </p:txBody>
      </p:sp>
      <p:graphicFrame>
        <p:nvGraphicFramePr>
          <p:cNvPr id="207873" name="Object 1"/>
          <p:cNvGraphicFramePr>
            <a:graphicFrameLocks noChangeAspect="1"/>
          </p:cNvGraphicFramePr>
          <p:nvPr/>
        </p:nvGraphicFramePr>
        <p:xfrm>
          <a:off x="2438400" y="3124200"/>
          <a:ext cx="3846285" cy="1524000"/>
        </p:xfrm>
        <a:graphic>
          <a:graphicData uri="http://schemas.openxmlformats.org/presentationml/2006/ole">
            <p:oleObj spid="_x0000_s207873" name="Equation" r:id="rId3" imgW="1346040" imgH="533160" progId="Equation.DSMT4">
              <p:embed/>
            </p:oleObj>
          </a:graphicData>
        </a:graphic>
      </p:graphicFrame>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C11A6395-1972-4512-9278-8ACB1A0EEBC2}" type="slidenum">
              <a:rPr lang="zh-CN" altLang="zh-CN" smtClean="0"/>
              <a:pPr>
                <a:defRPr/>
              </a:pPr>
              <a:t>37</a:t>
            </a:fld>
            <a:endParaRPr lang="zh-CN" altLang="zh-CN" dirty="0"/>
          </a:p>
        </p:txBody>
      </p:sp>
      <p:sp>
        <p:nvSpPr>
          <p:cNvPr id="18436" name="Line 5"/>
          <p:cNvSpPr>
            <a:spLocks noChangeShapeType="1"/>
          </p:cNvSpPr>
          <p:nvPr/>
        </p:nvSpPr>
        <p:spPr bwMode="auto">
          <a:xfrm>
            <a:off x="0" y="762000"/>
            <a:ext cx="7916863" cy="0"/>
          </a:xfrm>
          <a:prstGeom prst="line">
            <a:avLst/>
          </a:prstGeom>
          <a:noFill/>
          <a:ln w="12700">
            <a:solidFill>
              <a:srgbClr val="FF9900"/>
            </a:solidFill>
            <a:miter lim="800000"/>
            <a:headEnd/>
            <a:tailEnd/>
          </a:ln>
          <a:effectLst>
            <a:prstShdw prst="shdw17" dist="17961" dir="2700000">
              <a:srgbClr val="995C00"/>
            </a:prstShdw>
          </a:effectLst>
        </p:spPr>
        <p:txBody>
          <a:bodyPr lIns="90000" tIns="46800" rIns="90000" bIns="46800"/>
          <a:lstStyle/>
          <a:p>
            <a:endParaRPr lang="zh-CN" altLang="en-US"/>
          </a:p>
        </p:txBody>
      </p:sp>
      <p:sp>
        <p:nvSpPr>
          <p:cNvPr id="18437" name="矩形 9"/>
          <p:cNvSpPr>
            <a:spLocks noChangeArrowheads="1"/>
          </p:cNvSpPr>
          <p:nvPr/>
        </p:nvSpPr>
        <p:spPr bwMode="auto">
          <a:xfrm>
            <a:off x="228600" y="228600"/>
            <a:ext cx="3969356" cy="523220"/>
          </a:xfrm>
          <a:prstGeom prst="rect">
            <a:avLst/>
          </a:prstGeom>
          <a:noFill/>
          <a:ln w="9525">
            <a:noFill/>
            <a:miter lim="800000"/>
            <a:headEnd/>
            <a:tailEnd/>
          </a:ln>
        </p:spPr>
        <p:txBody>
          <a:bodyPr wrap="none">
            <a:spAutoFit/>
          </a:bodyPr>
          <a:lstStyle/>
          <a:p>
            <a:r>
              <a:rPr lang="en-US" altLang="zh-CN" sz="2800" b="1" dirty="0" smtClean="0">
                <a:solidFill>
                  <a:srgbClr val="333300"/>
                </a:solidFill>
                <a:latin typeface="Times New Roman" pitchFamily="18" charset="0"/>
                <a:ea typeface="楷体" pitchFamily="49" charset="-122"/>
              </a:rPr>
              <a:t>2.2 </a:t>
            </a:r>
            <a:r>
              <a:rPr lang="zh-CN" altLang="en-US" sz="2800" b="1" dirty="0" smtClean="0">
                <a:solidFill>
                  <a:srgbClr val="333300"/>
                </a:solidFill>
                <a:latin typeface="Times New Roman" pitchFamily="18" charset="0"/>
                <a:ea typeface="楷体" pitchFamily="49" charset="-122"/>
              </a:rPr>
              <a:t>随机数的产生和检验</a:t>
            </a:r>
            <a:endParaRPr lang="zh-CN" altLang="en-US" sz="2800" dirty="0"/>
          </a:p>
        </p:txBody>
      </p:sp>
      <p:sp>
        <p:nvSpPr>
          <p:cNvPr id="17" name="Line 5"/>
          <p:cNvSpPr>
            <a:spLocks noChangeShapeType="1"/>
          </p:cNvSpPr>
          <p:nvPr/>
        </p:nvSpPr>
        <p:spPr bwMode="auto">
          <a:xfrm>
            <a:off x="0" y="762000"/>
            <a:ext cx="7916863" cy="0"/>
          </a:xfrm>
          <a:prstGeom prst="line">
            <a:avLst/>
          </a:prstGeom>
          <a:noFill/>
          <a:ln w="12700">
            <a:solidFill>
              <a:srgbClr val="FF9900"/>
            </a:solidFill>
            <a:miter lim="800000"/>
            <a:headEnd/>
            <a:tailEnd/>
          </a:ln>
          <a:effectLst>
            <a:prstShdw prst="shdw17" dist="17961" dir="2700000">
              <a:srgbClr val="995C00"/>
            </a:prstShdw>
          </a:effectLst>
        </p:spPr>
        <p:txBody>
          <a:bodyPr lIns="90000" tIns="46800" rIns="90000" bIns="46800"/>
          <a:lstStyle/>
          <a:p>
            <a:endParaRPr lang="zh-CN" altLang="en-US"/>
          </a:p>
        </p:txBody>
      </p:sp>
      <p:sp>
        <p:nvSpPr>
          <p:cNvPr id="11" name="Rectangle 4"/>
          <p:cNvSpPr>
            <a:spLocks noChangeArrowheads="1"/>
          </p:cNvSpPr>
          <p:nvPr/>
        </p:nvSpPr>
        <p:spPr bwMode="auto">
          <a:xfrm>
            <a:off x="304800" y="914400"/>
            <a:ext cx="8305800" cy="5078313"/>
          </a:xfrm>
          <a:prstGeom prst="rect">
            <a:avLst/>
          </a:prstGeom>
          <a:noFill/>
          <a:ln w="9525">
            <a:noFill/>
            <a:miter lim="800000"/>
            <a:headEnd/>
            <a:tailEnd/>
          </a:ln>
        </p:spPr>
        <p:txBody>
          <a:bodyPr wrap="square">
            <a:spAutoFit/>
          </a:bodyPr>
          <a:lstStyle/>
          <a:p>
            <a:pPr algn="just">
              <a:spcBef>
                <a:spcPct val="50000"/>
              </a:spcBef>
              <a:buClr>
                <a:schemeClr val="folHlink"/>
              </a:buClr>
              <a:buSzPct val="60000"/>
              <a:buFont typeface="Wingdings" pitchFamily="2" charset="2"/>
              <a:buNone/>
            </a:pPr>
            <a:r>
              <a:rPr lang="zh-CN" altLang="en-US" sz="2400" b="1" dirty="0" smtClean="0">
                <a:solidFill>
                  <a:srgbClr val="333300"/>
                </a:solidFill>
                <a:latin typeface="Times New Roman" pitchFamily="18" charset="0"/>
                <a:ea typeface="楷体" pitchFamily="49" charset="-122"/>
              </a:rPr>
              <a:t>伪随机数的独立性：</a:t>
            </a:r>
            <a:endParaRPr lang="en-US" altLang="zh-CN" sz="2400" b="1" dirty="0" smtClean="0">
              <a:solidFill>
                <a:srgbClr val="333300"/>
              </a:solidFill>
              <a:latin typeface="Times New Roman" pitchFamily="18" charset="0"/>
              <a:ea typeface="楷体" pitchFamily="49" charset="-122"/>
            </a:endParaRPr>
          </a:p>
          <a:p>
            <a:pPr algn="just">
              <a:spcBef>
                <a:spcPct val="50000"/>
              </a:spcBef>
              <a:buClr>
                <a:schemeClr val="folHlink"/>
              </a:buClr>
              <a:buSzPct val="60000"/>
              <a:buFont typeface="Wingdings" pitchFamily="2" charset="2"/>
              <a:buNone/>
            </a:pPr>
            <a:r>
              <a:rPr lang="en-US" altLang="zh-CN" sz="2400" dirty="0" smtClean="0">
                <a:solidFill>
                  <a:srgbClr val="333300"/>
                </a:solidFill>
                <a:latin typeface="Times New Roman" pitchFamily="18" charset="0"/>
                <a:ea typeface="楷体" pitchFamily="49" charset="-122"/>
              </a:rPr>
              <a:t>(2)</a:t>
            </a:r>
            <a:r>
              <a:rPr lang="zh-CN" altLang="en-US" sz="2400" dirty="0" smtClean="0">
                <a:solidFill>
                  <a:srgbClr val="333300"/>
                </a:solidFill>
                <a:latin typeface="Times New Roman" pitchFamily="18" charset="0"/>
                <a:ea typeface="楷体" pitchFamily="49" charset="-122"/>
              </a:rPr>
              <a:t>多维频率检验</a:t>
            </a:r>
            <a:endParaRPr lang="en-US" altLang="zh-CN" sz="2400" dirty="0" smtClean="0">
              <a:solidFill>
                <a:srgbClr val="333300"/>
              </a:solidFill>
              <a:latin typeface="Times New Roman" pitchFamily="18" charset="0"/>
              <a:ea typeface="楷体" pitchFamily="49" charset="-122"/>
            </a:endParaRPr>
          </a:p>
          <a:p>
            <a:pPr algn="just">
              <a:spcBef>
                <a:spcPct val="50000"/>
              </a:spcBef>
              <a:buClr>
                <a:schemeClr val="folHlink"/>
              </a:buClr>
              <a:buSzPct val="60000"/>
              <a:buFont typeface="Wingdings" pitchFamily="2" charset="2"/>
              <a:buChar char="Ø"/>
            </a:pPr>
            <a:r>
              <a:rPr lang="en-US" altLang="zh-CN" sz="2400" dirty="0" smtClean="0">
                <a:solidFill>
                  <a:srgbClr val="333300"/>
                </a:solidFill>
                <a:latin typeface="Times New Roman" pitchFamily="18" charset="0"/>
                <a:ea typeface="楷体" pitchFamily="49" charset="-122"/>
              </a:rPr>
              <a:t>      </a:t>
            </a:r>
            <a:r>
              <a:rPr lang="zh-CN" altLang="en-US" sz="2400" dirty="0" smtClean="0">
                <a:solidFill>
                  <a:srgbClr val="333300"/>
                </a:solidFill>
                <a:latin typeface="Times New Roman" pitchFamily="18" charset="0"/>
                <a:ea typeface="楷体" pitchFamily="49" charset="-122"/>
              </a:rPr>
              <a:t>将伪随机数序列用任意一种办法进行组合，每</a:t>
            </a:r>
            <a:r>
              <a:rPr lang="en-US" altLang="zh-CN" sz="2400" dirty="0" smtClean="0">
                <a:solidFill>
                  <a:srgbClr val="333300"/>
                </a:solidFill>
                <a:latin typeface="Times New Roman" pitchFamily="18" charset="0"/>
                <a:ea typeface="楷体" pitchFamily="49" charset="-122"/>
              </a:rPr>
              <a:t>S</a:t>
            </a:r>
            <a:r>
              <a:rPr lang="zh-CN" altLang="en-US" sz="2400" dirty="0" smtClean="0">
                <a:solidFill>
                  <a:srgbClr val="333300"/>
                </a:solidFill>
                <a:latin typeface="Times New Roman" pitchFamily="18" charset="0"/>
                <a:ea typeface="楷体" pitchFamily="49" charset="-122"/>
              </a:rPr>
              <a:t>个随机数作为</a:t>
            </a:r>
            <a:r>
              <a:rPr lang="en-US" altLang="zh-CN" sz="2400" dirty="0" smtClean="0">
                <a:solidFill>
                  <a:srgbClr val="333300"/>
                </a:solidFill>
                <a:latin typeface="Times New Roman" pitchFamily="18" charset="0"/>
                <a:ea typeface="楷体" pitchFamily="49" charset="-122"/>
              </a:rPr>
              <a:t>S</a:t>
            </a:r>
            <a:r>
              <a:rPr lang="zh-CN" altLang="en-US" sz="2400" dirty="0" smtClean="0">
                <a:solidFill>
                  <a:srgbClr val="333300"/>
                </a:solidFill>
                <a:latin typeface="Times New Roman" pitchFamily="18" charset="0"/>
                <a:ea typeface="楷体" pitchFamily="49" charset="-122"/>
              </a:rPr>
              <a:t>维空间中的一个点的坐标值，于是构成一个点序列。</a:t>
            </a:r>
            <a:endParaRPr lang="en-US" altLang="zh-CN" sz="2400" dirty="0" smtClean="0">
              <a:solidFill>
                <a:srgbClr val="333300"/>
              </a:solidFill>
              <a:latin typeface="Times New Roman" pitchFamily="18" charset="0"/>
              <a:ea typeface="楷体" pitchFamily="49" charset="-122"/>
            </a:endParaRPr>
          </a:p>
          <a:p>
            <a:pPr algn="just">
              <a:spcBef>
                <a:spcPct val="50000"/>
              </a:spcBef>
              <a:buClr>
                <a:schemeClr val="folHlink"/>
              </a:buClr>
              <a:buSzPct val="60000"/>
              <a:buFont typeface="Wingdings" pitchFamily="2" charset="2"/>
              <a:buChar char="Ø"/>
            </a:pPr>
            <a:r>
              <a:rPr lang="en-US" altLang="zh-CN" sz="2400" dirty="0" smtClean="0">
                <a:solidFill>
                  <a:srgbClr val="333300"/>
                </a:solidFill>
                <a:latin typeface="Times New Roman" pitchFamily="18" charset="0"/>
                <a:ea typeface="楷体" pitchFamily="49" charset="-122"/>
              </a:rPr>
              <a:t>    </a:t>
            </a:r>
            <a:r>
              <a:rPr lang="zh-CN" altLang="en-US" sz="2400" dirty="0" smtClean="0">
                <a:solidFill>
                  <a:srgbClr val="333300"/>
                </a:solidFill>
                <a:latin typeface="Times New Roman" pitchFamily="18" charset="0"/>
                <a:ea typeface="楷体" pitchFamily="49" charset="-122"/>
              </a:rPr>
              <a:t>  把</a:t>
            </a:r>
            <a:r>
              <a:rPr lang="en-US" altLang="zh-CN" sz="2400" dirty="0" smtClean="0">
                <a:solidFill>
                  <a:srgbClr val="333300"/>
                </a:solidFill>
                <a:latin typeface="Times New Roman" pitchFamily="18" charset="0"/>
                <a:ea typeface="楷体" pitchFamily="49" charset="-122"/>
              </a:rPr>
              <a:t>S</a:t>
            </a:r>
            <a:r>
              <a:rPr lang="zh-CN" altLang="en-US" sz="2400" dirty="0" smtClean="0">
                <a:solidFill>
                  <a:srgbClr val="333300"/>
                </a:solidFill>
                <a:latin typeface="Times New Roman" pitchFamily="18" charset="0"/>
                <a:ea typeface="楷体" pitchFamily="49" charset="-122"/>
              </a:rPr>
              <a:t>维空间中的单位方体分成</a:t>
            </a:r>
            <a:r>
              <a:rPr lang="en-US" altLang="zh-CN" sz="2400" dirty="0" smtClean="0">
                <a:solidFill>
                  <a:srgbClr val="333300"/>
                </a:solidFill>
                <a:latin typeface="Times New Roman" pitchFamily="18" charset="0"/>
                <a:ea typeface="楷体" pitchFamily="49" charset="-122"/>
              </a:rPr>
              <a:t>K</a:t>
            </a:r>
            <a:r>
              <a:rPr lang="zh-CN" altLang="en-US" sz="2400" dirty="0" smtClean="0">
                <a:solidFill>
                  <a:srgbClr val="333300"/>
                </a:solidFill>
                <a:latin typeface="Times New Roman" pitchFamily="18" charset="0"/>
                <a:ea typeface="楷体" pitchFamily="49" charset="-122"/>
              </a:rPr>
              <a:t>个子方体，方体边长</a:t>
            </a:r>
            <a:r>
              <a:rPr lang="en-US" altLang="zh-CN" sz="2400" dirty="0" smtClean="0">
                <a:solidFill>
                  <a:srgbClr val="333300"/>
                </a:solidFill>
                <a:latin typeface="Times New Roman" pitchFamily="18" charset="0"/>
                <a:ea typeface="楷体" pitchFamily="49" charset="-122"/>
              </a:rPr>
              <a:t>  </a:t>
            </a:r>
          </a:p>
          <a:p>
            <a:pPr algn="just">
              <a:spcBef>
                <a:spcPct val="50000"/>
              </a:spcBef>
              <a:buClr>
                <a:schemeClr val="folHlink"/>
              </a:buClr>
              <a:buSzPct val="60000"/>
              <a:buFont typeface="Wingdings" pitchFamily="2" charset="2"/>
              <a:buChar char="Ø"/>
            </a:pPr>
            <a:endParaRPr lang="en-US" altLang="zh-CN" sz="2400" dirty="0" smtClean="0">
              <a:solidFill>
                <a:srgbClr val="333300"/>
              </a:solidFill>
              <a:latin typeface="Times New Roman" pitchFamily="18" charset="0"/>
              <a:ea typeface="楷体" pitchFamily="49" charset="-122"/>
            </a:endParaRPr>
          </a:p>
          <a:p>
            <a:pPr algn="just">
              <a:spcBef>
                <a:spcPct val="50000"/>
              </a:spcBef>
              <a:buClr>
                <a:schemeClr val="folHlink"/>
              </a:buClr>
              <a:buSzPct val="60000"/>
              <a:buFont typeface="Wingdings" pitchFamily="2" charset="2"/>
              <a:buChar char="Ø"/>
            </a:pPr>
            <a:r>
              <a:rPr lang="en-US" altLang="zh-CN" sz="2400" dirty="0" smtClean="0">
                <a:solidFill>
                  <a:srgbClr val="333300"/>
                </a:solidFill>
                <a:latin typeface="Times New Roman" pitchFamily="18" charset="0"/>
                <a:ea typeface="楷体" pitchFamily="49" charset="-122"/>
              </a:rPr>
              <a:t>      </a:t>
            </a:r>
            <a:r>
              <a:rPr lang="zh-CN" altLang="en-US" sz="2400" dirty="0" smtClean="0">
                <a:solidFill>
                  <a:srgbClr val="333300"/>
                </a:solidFill>
                <a:latin typeface="Times New Roman" pitchFamily="18" charset="0"/>
                <a:ea typeface="楷体" pitchFamily="49" charset="-122"/>
              </a:rPr>
              <a:t>统计落在第</a:t>
            </a:r>
            <a:r>
              <a:rPr lang="en-US" altLang="zh-CN" sz="2400" dirty="0" smtClean="0">
                <a:solidFill>
                  <a:srgbClr val="333300"/>
                </a:solidFill>
                <a:latin typeface="Times New Roman" pitchFamily="18" charset="0"/>
                <a:ea typeface="楷体" pitchFamily="49" charset="-122"/>
              </a:rPr>
              <a:t>k</a:t>
            </a:r>
            <a:r>
              <a:rPr lang="zh-CN" altLang="en-US" sz="2400" dirty="0" smtClean="0">
                <a:solidFill>
                  <a:srgbClr val="333300"/>
                </a:solidFill>
                <a:latin typeface="Times New Roman" pitchFamily="18" charset="0"/>
                <a:ea typeface="楷体" pitchFamily="49" charset="-122"/>
              </a:rPr>
              <a:t>个个子方体中的实际频数</a:t>
            </a:r>
            <a:r>
              <a:rPr lang="en-US" altLang="zh-CN" sz="2400" dirty="0" err="1" smtClean="0">
                <a:solidFill>
                  <a:srgbClr val="333300"/>
                </a:solidFill>
                <a:latin typeface="Times New Roman" pitchFamily="18" charset="0"/>
                <a:ea typeface="楷体" pitchFamily="49" charset="-122"/>
              </a:rPr>
              <a:t>n</a:t>
            </a:r>
            <a:r>
              <a:rPr lang="en-US" altLang="zh-CN" sz="2400" baseline="-25000" dirty="0" err="1" smtClean="0">
                <a:solidFill>
                  <a:srgbClr val="333300"/>
                </a:solidFill>
                <a:latin typeface="Times New Roman" pitchFamily="18" charset="0"/>
                <a:ea typeface="楷体" pitchFamily="49" charset="-122"/>
              </a:rPr>
              <a:t>k</a:t>
            </a:r>
            <a:r>
              <a:rPr lang="en-US" altLang="zh-CN" sz="2400" dirty="0" smtClean="0">
                <a:solidFill>
                  <a:srgbClr val="333300"/>
                </a:solidFill>
                <a:latin typeface="Times New Roman" pitchFamily="18" charset="0"/>
                <a:ea typeface="楷体" pitchFamily="49" charset="-122"/>
              </a:rPr>
              <a:t>,</a:t>
            </a:r>
            <a:r>
              <a:rPr lang="zh-CN" altLang="en-US" sz="2400" dirty="0" smtClean="0">
                <a:solidFill>
                  <a:srgbClr val="333300"/>
                </a:solidFill>
                <a:latin typeface="Times New Roman" pitchFamily="18" charset="0"/>
                <a:ea typeface="楷体" pitchFamily="49" charset="-122"/>
              </a:rPr>
              <a:t>它应该趋近于理论频数</a:t>
            </a:r>
            <a:r>
              <a:rPr lang="en-US" altLang="zh-CN" sz="2400" dirty="0" err="1" smtClean="0">
                <a:solidFill>
                  <a:srgbClr val="333300"/>
                </a:solidFill>
                <a:latin typeface="Times New Roman" pitchFamily="18" charset="0"/>
                <a:ea typeface="楷体" pitchFamily="49" charset="-122"/>
              </a:rPr>
              <a:t>m</a:t>
            </a:r>
            <a:r>
              <a:rPr lang="en-US" altLang="zh-CN" sz="2400" baseline="-25000" dirty="0" err="1" smtClean="0">
                <a:solidFill>
                  <a:srgbClr val="333300"/>
                </a:solidFill>
                <a:latin typeface="Times New Roman" pitchFamily="18" charset="0"/>
                <a:ea typeface="楷体" pitchFamily="49" charset="-122"/>
              </a:rPr>
              <a:t>k</a:t>
            </a:r>
            <a:r>
              <a:rPr lang="zh-CN" altLang="en-US" sz="2400" dirty="0" smtClean="0">
                <a:solidFill>
                  <a:srgbClr val="333300"/>
                </a:solidFill>
                <a:latin typeface="Times New Roman" pitchFamily="18" charset="0"/>
                <a:ea typeface="楷体" pitchFamily="49" charset="-122"/>
              </a:rPr>
              <a:t>，</a:t>
            </a:r>
            <a:r>
              <a:rPr lang="en-US" altLang="zh-CN" sz="2400" dirty="0" smtClean="0">
                <a:solidFill>
                  <a:srgbClr val="333300"/>
                </a:solidFill>
                <a:latin typeface="Times New Roman" pitchFamily="18" charset="0"/>
                <a:ea typeface="楷体" pitchFamily="49" charset="-122"/>
              </a:rPr>
              <a:t> </a:t>
            </a:r>
          </a:p>
          <a:p>
            <a:pPr algn="just">
              <a:spcBef>
                <a:spcPct val="50000"/>
              </a:spcBef>
              <a:buClr>
                <a:schemeClr val="folHlink"/>
              </a:buClr>
              <a:buSzPct val="60000"/>
              <a:buFont typeface="Wingdings" pitchFamily="2" charset="2"/>
              <a:buChar char="Ø"/>
            </a:pPr>
            <a:endParaRPr lang="en-US" altLang="zh-CN" sz="2400" dirty="0" smtClean="0">
              <a:solidFill>
                <a:srgbClr val="333300"/>
              </a:solidFill>
              <a:latin typeface="Times New Roman" pitchFamily="18" charset="0"/>
              <a:ea typeface="楷体" pitchFamily="49" charset="-122"/>
            </a:endParaRPr>
          </a:p>
          <a:p>
            <a:pPr algn="just">
              <a:spcBef>
                <a:spcPct val="50000"/>
              </a:spcBef>
              <a:buClr>
                <a:schemeClr val="folHlink"/>
              </a:buClr>
              <a:buSzPct val="60000"/>
              <a:buFont typeface="Wingdings" pitchFamily="2" charset="2"/>
              <a:buChar char="Ø"/>
            </a:pPr>
            <a:endParaRPr lang="zh-CN" altLang="en-US" sz="2400" dirty="0" smtClean="0">
              <a:solidFill>
                <a:srgbClr val="333300"/>
              </a:solidFill>
              <a:latin typeface="Times New Roman" pitchFamily="18" charset="0"/>
              <a:ea typeface="楷体" pitchFamily="49" charset="-122"/>
            </a:endParaRPr>
          </a:p>
        </p:txBody>
      </p:sp>
      <p:graphicFrame>
        <p:nvGraphicFramePr>
          <p:cNvPr id="18438" name="Object 6"/>
          <p:cNvGraphicFramePr>
            <a:graphicFrameLocks noChangeAspect="1"/>
          </p:cNvGraphicFramePr>
          <p:nvPr/>
        </p:nvGraphicFramePr>
        <p:xfrm>
          <a:off x="3352800" y="3429000"/>
          <a:ext cx="1824455" cy="654050"/>
        </p:xfrm>
        <a:graphic>
          <a:graphicData uri="http://schemas.openxmlformats.org/presentationml/2006/ole">
            <p:oleObj spid="_x0000_s18438" name="Equation" r:id="rId3" imgW="672840" imgH="241200" progId="Equation.DSMT4">
              <p:embed/>
            </p:oleObj>
          </a:graphicData>
        </a:graphic>
      </p:graphicFrame>
      <p:graphicFrame>
        <p:nvGraphicFramePr>
          <p:cNvPr id="18439" name="Object 7"/>
          <p:cNvGraphicFramePr>
            <a:graphicFrameLocks noChangeAspect="1"/>
          </p:cNvGraphicFramePr>
          <p:nvPr/>
        </p:nvGraphicFramePr>
        <p:xfrm>
          <a:off x="3048000" y="4724400"/>
          <a:ext cx="2615381" cy="1066800"/>
        </p:xfrm>
        <a:graphic>
          <a:graphicData uri="http://schemas.openxmlformats.org/presentationml/2006/ole">
            <p:oleObj spid="_x0000_s18439" name="Equation" r:id="rId4" imgW="965160" imgH="393480" progId="Equation.DSMT4">
              <p:embed/>
            </p:oleObj>
          </a:graphicData>
        </a:graphic>
      </p:graphicFrame>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2EB97F26-A8B8-44D5-B438-A24E3BDCB5E3}" type="slidenum">
              <a:rPr lang="zh-CN" altLang="zh-CN" smtClean="0"/>
              <a:pPr>
                <a:defRPr/>
              </a:pPr>
              <a:t>38</a:t>
            </a:fld>
            <a:endParaRPr lang="zh-CN" altLang="zh-CN" dirty="0"/>
          </a:p>
        </p:txBody>
      </p:sp>
      <p:sp>
        <p:nvSpPr>
          <p:cNvPr id="5" name="Line 5"/>
          <p:cNvSpPr>
            <a:spLocks noChangeShapeType="1"/>
          </p:cNvSpPr>
          <p:nvPr/>
        </p:nvSpPr>
        <p:spPr bwMode="auto">
          <a:xfrm>
            <a:off x="0" y="762000"/>
            <a:ext cx="7916863" cy="0"/>
          </a:xfrm>
          <a:prstGeom prst="line">
            <a:avLst/>
          </a:prstGeom>
          <a:noFill/>
          <a:ln w="12700">
            <a:solidFill>
              <a:srgbClr val="FF9900"/>
            </a:solidFill>
            <a:miter lim="800000"/>
            <a:headEnd/>
            <a:tailEnd/>
          </a:ln>
          <a:effectLst>
            <a:prstShdw prst="shdw17" dist="17961" dir="2700000">
              <a:srgbClr val="995C00"/>
            </a:prstShdw>
          </a:effectLst>
        </p:spPr>
        <p:txBody>
          <a:bodyPr lIns="90000" tIns="46800" rIns="90000" bIns="46800"/>
          <a:lstStyle/>
          <a:p>
            <a:endParaRPr lang="zh-CN" altLang="en-US"/>
          </a:p>
        </p:txBody>
      </p:sp>
      <p:sp>
        <p:nvSpPr>
          <p:cNvPr id="6" name="矩形 9"/>
          <p:cNvSpPr>
            <a:spLocks noChangeArrowheads="1"/>
          </p:cNvSpPr>
          <p:nvPr/>
        </p:nvSpPr>
        <p:spPr bwMode="auto">
          <a:xfrm>
            <a:off x="228600" y="228600"/>
            <a:ext cx="3969356" cy="523220"/>
          </a:xfrm>
          <a:prstGeom prst="rect">
            <a:avLst/>
          </a:prstGeom>
          <a:noFill/>
          <a:ln w="9525">
            <a:noFill/>
            <a:miter lim="800000"/>
            <a:headEnd/>
            <a:tailEnd/>
          </a:ln>
        </p:spPr>
        <p:txBody>
          <a:bodyPr wrap="none">
            <a:spAutoFit/>
          </a:bodyPr>
          <a:lstStyle/>
          <a:p>
            <a:r>
              <a:rPr lang="en-US" altLang="zh-CN" sz="2800" b="1" dirty="0" smtClean="0">
                <a:solidFill>
                  <a:srgbClr val="333300"/>
                </a:solidFill>
                <a:latin typeface="Times New Roman" pitchFamily="18" charset="0"/>
                <a:ea typeface="楷体" pitchFamily="49" charset="-122"/>
              </a:rPr>
              <a:t>2.2 </a:t>
            </a:r>
            <a:r>
              <a:rPr lang="zh-CN" altLang="en-US" sz="2800" b="1" dirty="0" smtClean="0">
                <a:solidFill>
                  <a:srgbClr val="333300"/>
                </a:solidFill>
                <a:latin typeface="Times New Roman" pitchFamily="18" charset="0"/>
                <a:ea typeface="楷体" pitchFamily="49" charset="-122"/>
              </a:rPr>
              <a:t>随机数的产生和检验</a:t>
            </a:r>
            <a:endParaRPr lang="zh-CN" altLang="en-US" sz="2800" dirty="0"/>
          </a:p>
        </p:txBody>
      </p:sp>
      <p:sp>
        <p:nvSpPr>
          <p:cNvPr id="16" name="Rectangle 4"/>
          <p:cNvSpPr>
            <a:spLocks noChangeArrowheads="1"/>
          </p:cNvSpPr>
          <p:nvPr/>
        </p:nvSpPr>
        <p:spPr bwMode="auto">
          <a:xfrm>
            <a:off x="304800" y="914400"/>
            <a:ext cx="8305800" cy="5262979"/>
          </a:xfrm>
          <a:prstGeom prst="rect">
            <a:avLst/>
          </a:prstGeom>
          <a:noFill/>
          <a:ln w="9525">
            <a:noFill/>
            <a:miter lim="800000"/>
            <a:headEnd/>
            <a:tailEnd/>
          </a:ln>
        </p:spPr>
        <p:txBody>
          <a:bodyPr wrap="square">
            <a:spAutoFit/>
          </a:bodyPr>
          <a:lstStyle/>
          <a:p>
            <a:pPr algn="just">
              <a:spcBef>
                <a:spcPct val="50000"/>
              </a:spcBef>
              <a:buClr>
                <a:schemeClr val="folHlink"/>
              </a:buClr>
              <a:buSzPct val="60000"/>
              <a:buFont typeface="Wingdings" pitchFamily="2" charset="2"/>
              <a:buNone/>
            </a:pPr>
            <a:r>
              <a:rPr lang="zh-CN" altLang="en-US" sz="2400" b="1" dirty="0" smtClean="0">
                <a:solidFill>
                  <a:srgbClr val="333300"/>
                </a:solidFill>
                <a:latin typeface="Times New Roman" pitchFamily="18" charset="0"/>
                <a:ea typeface="楷体" pitchFamily="49" charset="-122"/>
              </a:rPr>
              <a:t>伪随机数的独立性：</a:t>
            </a:r>
            <a:endParaRPr lang="en-US" altLang="zh-CN" sz="2400" b="1" dirty="0" smtClean="0">
              <a:solidFill>
                <a:srgbClr val="333300"/>
              </a:solidFill>
              <a:latin typeface="Times New Roman" pitchFamily="18" charset="0"/>
              <a:ea typeface="楷体" pitchFamily="49" charset="-122"/>
            </a:endParaRPr>
          </a:p>
          <a:p>
            <a:pPr algn="just">
              <a:spcBef>
                <a:spcPct val="50000"/>
              </a:spcBef>
              <a:buClr>
                <a:schemeClr val="folHlink"/>
              </a:buClr>
              <a:buSzPct val="60000"/>
              <a:buFont typeface="Wingdings" pitchFamily="2" charset="2"/>
              <a:buNone/>
            </a:pPr>
            <a:r>
              <a:rPr lang="en-US" altLang="zh-CN" sz="2400" dirty="0" smtClean="0">
                <a:solidFill>
                  <a:srgbClr val="333300"/>
                </a:solidFill>
                <a:latin typeface="Times New Roman" pitchFamily="18" charset="0"/>
                <a:ea typeface="楷体" pitchFamily="49" charset="-122"/>
              </a:rPr>
              <a:t>(2)</a:t>
            </a:r>
            <a:r>
              <a:rPr lang="zh-CN" altLang="en-US" sz="2400" dirty="0" smtClean="0">
                <a:solidFill>
                  <a:srgbClr val="333300"/>
                </a:solidFill>
                <a:latin typeface="Times New Roman" pitchFamily="18" charset="0"/>
                <a:ea typeface="楷体" pitchFamily="49" charset="-122"/>
              </a:rPr>
              <a:t>多维频率检验</a:t>
            </a:r>
            <a:endParaRPr lang="en-US" altLang="zh-CN" sz="2400" dirty="0" smtClean="0">
              <a:solidFill>
                <a:srgbClr val="333300"/>
              </a:solidFill>
              <a:latin typeface="Times New Roman" pitchFamily="18" charset="0"/>
              <a:ea typeface="楷体" pitchFamily="49" charset="-122"/>
            </a:endParaRPr>
          </a:p>
          <a:p>
            <a:pPr algn="just">
              <a:spcBef>
                <a:spcPct val="50000"/>
              </a:spcBef>
              <a:buClr>
                <a:schemeClr val="folHlink"/>
              </a:buClr>
              <a:buSzPct val="60000"/>
              <a:buFont typeface="Wingdings" pitchFamily="2" charset="2"/>
              <a:buChar char="Ø"/>
            </a:pPr>
            <a:r>
              <a:rPr lang="en-US" altLang="zh-CN" sz="2400" dirty="0" smtClean="0">
                <a:solidFill>
                  <a:srgbClr val="333300"/>
                </a:solidFill>
                <a:latin typeface="Times New Roman" pitchFamily="18" charset="0"/>
                <a:ea typeface="楷体" pitchFamily="49" charset="-122"/>
              </a:rPr>
              <a:t> </a:t>
            </a:r>
            <a:r>
              <a:rPr lang="zh-CN" altLang="en-US" sz="2400" dirty="0" smtClean="0">
                <a:solidFill>
                  <a:srgbClr val="333300"/>
                </a:solidFill>
                <a:latin typeface="Times New Roman" pitchFamily="18" charset="0"/>
                <a:ea typeface="楷体" pitchFamily="49" charset="-122"/>
              </a:rPr>
              <a:t>例如将</a:t>
            </a:r>
            <a:r>
              <a:rPr lang="en-US" altLang="zh-CN" sz="2400" dirty="0" smtClean="0">
                <a:solidFill>
                  <a:srgbClr val="333300"/>
                </a:solidFill>
                <a:latin typeface="Times New Roman" pitchFamily="18" charset="0"/>
                <a:ea typeface="楷体" pitchFamily="49" charset="-122"/>
              </a:rPr>
              <a:t>2N</a:t>
            </a:r>
            <a:r>
              <a:rPr lang="zh-CN" altLang="en-US" sz="2400" dirty="0" smtClean="0">
                <a:solidFill>
                  <a:srgbClr val="333300"/>
                </a:solidFill>
                <a:latin typeface="Times New Roman" pitchFamily="18" charset="0"/>
                <a:ea typeface="楷体" pitchFamily="49" charset="-122"/>
              </a:rPr>
              <a:t>个随机数序列分为两组：</a:t>
            </a:r>
            <a:endParaRPr lang="en-US" altLang="zh-CN" sz="2400" dirty="0" smtClean="0">
              <a:solidFill>
                <a:srgbClr val="333300"/>
              </a:solidFill>
              <a:latin typeface="Times New Roman" pitchFamily="18" charset="0"/>
              <a:ea typeface="楷体" pitchFamily="49" charset="-122"/>
            </a:endParaRPr>
          </a:p>
          <a:p>
            <a:pPr algn="just">
              <a:spcBef>
                <a:spcPct val="50000"/>
              </a:spcBef>
              <a:buClr>
                <a:schemeClr val="folHlink"/>
              </a:buClr>
              <a:buSzPct val="60000"/>
              <a:buFont typeface="Wingdings" pitchFamily="2" charset="2"/>
              <a:buChar char="Ø"/>
            </a:pPr>
            <a:endParaRPr lang="en-US" altLang="zh-CN" sz="2400" dirty="0" smtClean="0">
              <a:solidFill>
                <a:srgbClr val="333300"/>
              </a:solidFill>
              <a:latin typeface="Times New Roman" pitchFamily="18" charset="0"/>
              <a:ea typeface="楷体" pitchFamily="49" charset="-122"/>
            </a:endParaRPr>
          </a:p>
          <a:p>
            <a:pPr algn="just">
              <a:spcBef>
                <a:spcPct val="50000"/>
              </a:spcBef>
              <a:buClr>
                <a:schemeClr val="folHlink"/>
              </a:buClr>
              <a:buSzPct val="60000"/>
              <a:buFont typeface="Wingdings" pitchFamily="2" charset="2"/>
              <a:buChar char="Ø"/>
            </a:pPr>
            <a:endParaRPr lang="en-US" altLang="zh-CN" sz="2400" dirty="0" smtClean="0">
              <a:solidFill>
                <a:srgbClr val="333300"/>
              </a:solidFill>
              <a:latin typeface="Times New Roman" pitchFamily="18" charset="0"/>
              <a:ea typeface="楷体" pitchFamily="49" charset="-122"/>
            </a:endParaRPr>
          </a:p>
          <a:p>
            <a:pPr algn="just">
              <a:spcBef>
                <a:spcPct val="50000"/>
              </a:spcBef>
              <a:buClr>
                <a:schemeClr val="folHlink"/>
              </a:buClr>
              <a:buSzPct val="60000"/>
              <a:buFont typeface="Wingdings" pitchFamily="2" charset="2"/>
              <a:buChar char="Ø"/>
            </a:pPr>
            <a:endParaRPr lang="en-US" altLang="zh-CN" sz="2400" dirty="0" smtClean="0">
              <a:solidFill>
                <a:srgbClr val="333300"/>
              </a:solidFill>
              <a:latin typeface="Times New Roman" pitchFamily="18" charset="0"/>
              <a:ea typeface="楷体" pitchFamily="49" charset="-122"/>
            </a:endParaRPr>
          </a:p>
          <a:p>
            <a:pPr algn="just">
              <a:spcBef>
                <a:spcPct val="50000"/>
              </a:spcBef>
              <a:buClr>
                <a:schemeClr val="folHlink"/>
              </a:buClr>
              <a:buSzPct val="60000"/>
            </a:pPr>
            <a:r>
              <a:rPr lang="zh-CN" altLang="en-US" sz="2400" dirty="0" smtClean="0">
                <a:solidFill>
                  <a:srgbClr val="333300"/>
                </a:solidFill>
                <a:latin typeface="Times New Roman" pitchFamily="18" charset="0"/>
                <a:ea typeface="楷体" pitchFamily="49" charset="-122"/>
              </a:rPr>
              <a:t>分别作为平面中</a:t>
            </a:r>
            <a:r>
              <a:rPr lang="en-US" altLang="zh-CN" sz="2400" dirty="0" smtClean="0">
                <a:solidFill>
                  <a:srgbClr val="333300"/>
                </a:solidFill>
                <a:latin typeface="Times New Roman" pitchFamily="18" charset="0"/>
                <a:ea typeface="楷体" pitchFamily="49" charset="-122"/>
              </a:rPr>
              <a:t>N</a:t>
            </a:r>
            <a:r>
              <a:rPr lang="zh-CN" altLang="en-US" sz="2400" dirty="0" smtClean="0">
                <a:solidFill>
                  <a:srgbClr val="333300"/>
                </a:solidFill>
                <a:latin typeface="Times New Roman" pitchFamily="18" charset="0"/>
                <a:ea typeface="楷体" pitchFamily="49" charset="-122"/>
              </a:rPr>
              <a:t>个点的</a:t>
            </a:r>
            <a:r>
              <a:rPr lang="en-US" altLang="zh-CN" sz="2400" i="1" dirty="0" smtClean="0">
                <a:solidFill>
                  <a:srgbClr val="333300"/>
                </a:solidFill>
                <a:latin typeface="Times New Roman" pitchFamily="18" charset="0"/>
                <a:ea typeface="楷体" pitchFamily="49" charset="-122"/>
              </a:rPr>
              <a:t>x</a:t>
            </a:r>
            <a:r>
              <a:rPr lang="zh-CN" altLang="en-US" sz="2400" dirty="0" smtClean="0">
                <a:solidFill>
                  <a:srgbClr val="333300"/>
                </a:solidFill>
                <a:latin typeface="Times New Roman" pitchFamily="18" charset="0"/>
                <a:ea typeface="楷体" pitchFamily="49" charset="-122"/>
              </a:rPr>
              <a:t>和</a:t>
            </a:r>
            <a:r>
              <a:rPr lang="en-US" altLang="zh-CN" sz="2400" i="1" dirty="0" smtClean="0">
                <a:solidFill>
                  <a:srgbClr val="333300"/>
                </a:solidFill>
                <a:latin typeface="Times New Roman" pitchFamily="18" charset="0"/>
                <a:ea typeface="楷体" pitchFamily="49" charset="-122"/>
              </a:rPr>
              <a:t>y</a:t>
            </a:r>
            <a:r>
              <a:rPr lang="zh-CN" altLang="en-US" sz="2400" dirty="0" smtClean="0">
                <a:solidFill>
                  <a:srgbClr val="333300"/>
                </a:solidFill>
                <a:latin typeface="Times New Roman" pitchFamily="18" charset="0"/>
                <a:ea typeface="楷体" pitchFamily="49" charset="-122"/>
              </a:rPr>
              <a:t>坐标值。在</a:t>
            </a:r>
            <a:r>
              <a:rPr lang="en-US" altLang="zh-CN" sz="2400" i="1" dirty="0" err="1" smtClean="0">
                <a:solidFill>
                  <a:srgbClr val="333300"/>
                </a:solidFill>
                <a:latin typeface="Times New Roman" pitchFamily="18" charset="0"/>
                <a:ea typeface="楷体" pitchFamily="49" charset="-122"/>
              </a:rPr>
              <a:t>xy</a:t>
            </a:r>
            <a:r>
              <a:rPr lang="zh-CN" altLang="en-US" sz="2400" dirty="0" smtClean="0">
                <a:solidFill>
                  <a:srgbClr val="333300"/>
                </a:solidFill>
                <a:latin typeface="Times New Roman" pitchFamily="18" charset="0"/>
                <a:ea typeface="楷体" pitchFamily="49" charset="-122"/>
              </a:rPr>
              <a:t>平面中作</a:t>
            </a:r>
            <a:r>
              <a:rPr lang="en-US" altLang="zh-CN" sz="2400" dirty="0" smtClean="0">
                <a:solidFill>
                  <a:srgbClr val="333300"/>
                </a:solidFill>
                <a:latin typeface="Times New Roman" pitchFamily="18" charset="0"/>
                <a:ea typeface="楷体" pitchFamily="49" charset="-122"/>
              </a:rPr>
              <a:t>k</a:t>
            </a:r>
            <a:r>
              <a:rPr lang="en-US" altLang="zh-CN" sz="2400" baseline="-25000" dirty="0" smtClean="0">
                <a:solidFill>
                  <a:srgbClr val="333300"/>
                </a:solidFill>
                <a:latin typeface="Times New Roman" pitchFamily="18" charset="0"/>
                <a:ea typeface="楷体" pitchFamily="49" charset="-122"/>
              </a:rPr>
              <a:t>0</a:t>
            </a:r>
            <a:r>
              <a:rPr lang="en-US" altLang="zh-CN" sz="2400" dirty="0" smtClean="0">
                <a:solidFill>
                  <a:srgbClr val="333300"/>
                </a:solidFill>
                <a:latin typeface="Times New Roman" pitchFamily="18" charset="0"/>
                <a:ea typeface="楷体" pitchFamily="49" charset="-122"/>
              </a:rPr>
              <a:t>xk</a:t>
            </a:r>
            <a:r>
              <a:rPr lang="en-US" altLang="zh-CN" sz="2400" baseline="-25000" dirty="0" smtClean="0">
                <a:solidFill>
                  <a:srgbClr val="333300"/>
                </a:solidFill>
                <a:latin typeface="Times New Roman" pitchFamily="18" charset="0"/>
                <a:ea typeface="楷体" pitchFamily="49" charset="-122"/>
              </a:rPr>
              <a:t>0</a:t>
            </a:r>
            <a:r>
              <a:rPr lang="zh-CN" altLang="en-US" sz="2400" dirty="0" smtClean="0">
                <a:solidFill>
                  <a:srgbClr val="333300"/>
                </a:solidFill>
                <a:latin typeface="Times New Roman" pitchFamily="18" charset="0"/>
                <a:ea typeface="楷体" pitchFamily="49" charset="-122"/>
              </a:rPr>
              <a:t>个小正方形网格区域。落在第</a:t>
            </a:r>
            <a:r>
              <a:rPr lang="en-US" altLang="zh-CN" sz="2400" dirty="0" smtClean="0">
                <a:solidFill>
                  <a:srgbClr val="333300"/>
                </a:solidFill>
                <a:latin typeface="Times New Roman" pitchFamily="18" charset="0"/>
                <a:ea typeface="楷体" pitchFamily="49" charset="-122"/>
              </a:rPr>
              <a:t>(</a:t>
            </a:r>
            <a:r>
              <a:rPr lang="en-US" altLang="zh-CN" sz="2400" i="1" dirty="0" err="1" smtClean="0">
                <a:solidFill>
                  <a:srgbClr val="333300"/>
                </a:solidFill>
                <a:latin typeface="Times New Roman" pitchFamily="18" charset="0"/>
                <a:ea typeface="楷体" pitchFamily="49" charset="-122"/>
              </a:rPr>
              <a:t>i</a:t>
            </a:r>
            <a:r>
              <a:rPr lang="en-US" altLang="zh-CN" sz="2400" dirty="0" err="1" smtClean="0">
                <a:solidFill>
                  <a:srgbClr val="333300"/>
                </a:solidFill>
                <a:latin typeface="Times New Roman" pitchFamily="18" charset="0"/>
                <a:ea typeface="楷体" pitchFamily="49" charset="-122"/>
              </a:rPr>
              <a:t>,</a:t>
            </a:r>
            <a:r>
              <a:rPr lang="en-US" altLang="zh-CN" sz="2400" i="1" dirty="0" err="1" smtClean="0">
                <a:solidFill>
                  <a:srgbClr val="333300"/>
                </a:solidFill>
                <a:latin typeface="Times New Roman" pitchFamily="18" charset="0"/>
                <a:ea typeface="楷体" pitchFamily="49" charset="-122"/>
              </a:rPr>
              <a:t>j</a:t>
            </a:r>
            <a:r>
              <a:rPr lang="en-US" altLang="zh-CN" sz="2400" dirty="0" smtClean="0">
                <a:solidFill>
                  <a:srgbClr val="333300"/>
                </a:solidFill>
                <a:latin typeface="Times New Roman" pitchFamily="18" charset="0"/>
                <a:ea typeface="楷体" pitchFamily="49" charset="-122"/>
              </a:rPr>
              <a:t>)</a:t>
            </a:r>
            <a:r>
              <a:rPr lang="zh-CN" altLang="en-US" sz="2400" dirty="0" smtClean="0">
                <a:solidFill>
                  <a:srgbClr val="333300"/>
                </a:solidFill>
                <a:latin typeface="Times New Roman" pitchFamily="18" charset="0"/>
                <a:ea typeface="楷体" pitchFamily="49" charset="-122"/>
              </a:rPr>
              <a:t>个网格区域中的实际频数为</a:t>
            </a:r>
            <a:r>
              <a:rPr lang="en-US" altLang="zh-CN" sz="2400" dirty="0" err="1" smtClean="0">
                <a:solidFill>
                  <a:srgbClr val="333300"/>
                </a:solidFill>
                <a:latin typeface="Times New Roman" pitchFamily="18" charset="0"/>
                <a:ea typeface="楷体" pitchFamily="49" charset="-122"/>
              </a:rPr>
              <a:t>n</a:t>
            </a:r>
            <a:r>
              <a:rPr lang="en-US" altLang="zh-CN" sz="2400" baseline="-25000" dirty="0" err="1" smtClean="0">
                <a:solidFill>
                  <a:srgbClr val="333300"/>
                </a:solidFill>
                <a:latin typeface="Times New Roman" pitchFamily="18" charset="0"/>
                <a:ea typeface="楷体" pitchFamily="49" charset="-122"/>
              </a:rPr>
              <a:t>k</a:t>
            </a:r>
            <a:r>
              <a:rPr lang="en-US" altLang="zh-CN" sz="2400" dirty="0" smtClean="0">
                <a:solidFill>
                  <a:srgbClr val="333300"/>
                </a:solidFill>
                <a:latin typeface="Times New Roman" pitchFamily="18" charset="0"/>
                <a:ea typeface="楷体" pitchFamily="49" charset="-122"/>
              </a:rPr>
              <a:t>.</a:t>
            </a:r>
          </a:p>
          <a:p>
            <a:pPr algn="just">
              <a:spcBef>
                <a:spcPct val="50000"/>
              </a:spcBef>
              <a:buClr>
                <a:schemeClr val="folHlink"/>
              </a:buClr>
              <a:buSzPct val="60000"/>
            </a:pPr>
            <a:r>
              <a:rPr lang="zh-CN" altLang="en-US" sz="2400" dirty="0" smtClean="0">
                <a:solidFill>
                  <a:srgbClr val="333300"/>
                </a:solidFill>
                <a:latin typeface="Times New Roman" pitchFamily="18" charset="0"/>
                <a:ea typeface="楷体" pitchFamily="49" charset="-122"/>
              </a:rPr>
              <a:t>如果网格规则</a:t>
            </a:r>
            <a:r>
              <a:rPr lang="en-US" altLang="zh-CN" sz="2400" dirty="0" smtClean="0">
                <a:solidFill>
                  <a:srgbClr val="333300"/>
                </a:solidFill>
                <a:latin typeface="Times New Roman" pitchFamily="18" charset="0"/>
                <a:ea typeface="楷体" pitchFamily="49" charset="-122"/>
                <a:sym typeface="Wingdings" pitchFamily="2" charset="2"/>
              </a:rPr>
              <a:t></a:t>
            </a:r>
            <a:r>
              <a:rPr lang="zh-CN" altLang="en-US" sz="2400" dirty="0" smtClean="0">
                <a:solidFill>
                  <a:srgbClr val="333300"/>
                </a:solidFill>
                <a:latin typeface="Times New Roman" pitchFamily="18" charset="0"/>
                <a:ea typeface="楷体" pitchFamily="49" charset="-122"/>
                <a:sym typeface="Wingdings" pitchFamily="2" charset="2"/>
              </a:rPr>
              <a:t>随机数是不独立的。</a:t>
            </a:r>
            <a:endParaRPr lang="en-US" altLang="zh-CN" sz="2400" dirty="0" smtClean="0">
              <a:solidFill>
                <a:srgbClr val="333300"/>
              </a:solidFill>
              <a:latin typeface="Times New Roman" pitchFamily="18" charset="0"/>
              <a:ea typeface="楷体" pitchFamily="49" charset="-122"/>
              <a:sym typeface="Wingdings" pitchFamily="2" charset="2"/>
            </a:endParaRPr>
          </a:p>
          <a:p>
            <a:pPr algn="just">
              <a:spcBef>
                <a:spcPct val="50000"/>
              </a:spcBef>
              <a:buClr>
                <a:schemeClr val="folHlink"/>
              </a:buClr>
              <a:buSzPct val="60000"/>
            </a:pPr>
            <a:r>
              <a:rPr lang="zh-CN" altLang="en-US" sz="2400" dirty="0" smtClean="0">
                <a:solidFill>
                  <a:srgbClr val="333300"/>
                </a:solidFill>
                <a:latin typeface="Times New Roman" pitchFamily="18" charset="0"/>
                <a:ea typeface="楷体" pitchFamily="49" charset="-122"/>
              </a:rPr>
              <a:t>如果网格不规则</a:t>
            </a:r>
            <a:r>
              <a:rPr lang="en-US" altLang="zh-CN" sz="2400" dirty="0" smtClean="0">
                <a:solidFill>
                  <a:srgbClr val="333300"/>
                </a:solidFill>
                <a:latin typeface="Times New Roman" pitchFamily="18" charset="0"/>
                <a:ea typeface="楷体" pitchFamily="49" charset="-122"/>
                <a:sym typeface="Wingdings" pitchFamily="2" charset="2"/>
              </a:rPr>
              <a:t></a:t>
            </a:r>
            <a:r>
              <a:rPr lang="zh-CN" altLang="en-US" sz="2400" dirty="0" smtClean="0">
                <a:solidFill>
                  <a:srgbClr val="333300"/>
                </a:solidFill>
                <a:latin typeface="Times New Roman" pitchFamily="18" charset="0"/>
                <a:ea typeface="楷体" pitchFamily="49" charset="-122"/>
                <a:sym typeface="Wingdings" pitchFamily="2" charset="2"/>
              </a:rPr>
              <a:t>随机数就是独立的。</a:t>
            </a:r>
            <a:endParaRPr lang="en-US" altLang="zh-CN" sz="2400" dirty="0" smtClean="0">
              <a:solidFill>
                <a:srgbClr val="333300"/>
              </a:solidFill>
              <a:latin typeface="Times New Roman" pitchFamily="18" charset="0"/>
              <a:ea typeface="楷体" pitchFamily="49" charset="-122"/>
            </a:endParaRPr>
          </a:p>
        </p:txBody>
      </p:sp>
      <p:graphicFrame>
        <p:nvGraphicFramePr>
          <p:cNvPr id="74761" name="Object 9"/>
          <p:cNvGraphicFramePr>
            <a:graphicFrameLocks noChangeAspect="1"/>
          </p:cNvGraphicFramePr>
          <p:nvPr/>
        </p:nvGraphicFramePr>
        <p:xfrm>
          <a:off x="2743200" y="2514600"/>
          <a:ext cx="2184400" cy="1747520"/>
        </p:xfrm>
        <a:graphic>
          <a:graphicData uri="http://schemas.openxmlformats.org/presentationml/2006/ole">
            <p:oleObj spid="_x0000_s74761" name="Equation" r:id="rId3" imgW="634680" imgH="507960" progId="Equation.DSMT4">
              <p:embed/>
            </p:oleObj>
          </a:graphicData>
        </a:graphic>
      </p:graphicFrame>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5DC504E5-A123-4CBD-9114-30DB8252F44B}" type="slidenum">
              <a:rPr lang="zh-CN" altLang="zh-CN" smtClean="0"/>
              <a:pPr>
                <a:defRPr/>
              </a:pPr>
              <a:t>39</a:t>
            </a:fld>
            <a:endParaRPr lang="zh-CN" altLang="zh-CN" dirty="0"/>
          </a:p>
        </p:txBody>
      </p:sp>
      <p:sp>
        <p:nvSpPr>
          <p:cNvPr id="58371" name="Line 5"/>
          <p:cNvSpPr>
            <a:spLocks noChangeShapeType="1"/>
          </p:cNvSpPr>
          <p:nvPr/>
        </p:nvSpPr>
        <p:spPr bwMode="auto">
          <a:xfrm>
            <a:off x="0" y="762000"/>
            <a:ext cx="7916863" cy="0"/>
          </a:xfrm>
          <a:prstGeom prst="line">
            <a:avLst/>
          </a:prstGeom>
          <a:noFill/>
          <a:ln w="12700">
            <a:solidFill>
              <a:srgbClr val="FF9900"/>
            </a:solidFill>
            <a:miter lim="800000"/>
            <a:headEnd/>
            <a:tailEnd/>
          </a:ln>
          <a:effectLst>
            <a:prstShdw prst="shdw17" dist="17961" dir="2700000">
              <a:srgbClr val="995C00"/>
            </a:prstShdw>
          </a:effectLst>
        </p:spPr>
        <p:txBody>
          <a:bodyPr lIns="90000" tIns="46800" rIns="90000" bIns="46800"/>
          <a:lstStyle/>
          <a:p>
            <a:endParaRPr lang="zh-CN" altLang="en-US"/>
          </a:p>
        </p:txBody>
      </p:sp>
      <p:sp>
        <p:nvSpPr>
          <p:cNvPr id="58372" name="矩形 9"/>
          <p:cNvSpPr>
            <a:spLocks noChangeArrowheads="1"/>
          </p:cNvSpPr>
          <p:nvPr/>
        </p:nvSpPr>
        <p:spPr bwMode="auto">
          <a:xfrm>
            <a:off x="228600" y="228600"/>
            <a:ext cx="2887329" cy="523220"/>
          </a:xfrm>
          <a:prstGeom prst="rect">
            <a:avLst/>
          </a:prstGeom>
          <a:noFill/>
          <a:ln w="9525">
            <a:noFill/>
            <a:miter lim="800000"/>
            <a:headEnd/>
            <a:tailEnd/>
          </a:ln>
        </p:spPr>
        <p:txBody>
          <a:bodyPr wrap="none">
            <a:spAutoFit/>
          </a:bodyPr>
          <a:lstStyle/>
          <a:p>
            <a:r>
              <a:rPr lang="en-US" altLang="zh-CN" sz="2800" b="1" dirty="0" smtClean="0">
                <a:solidFill>
                  <a:srgbClr val="333300"/>
                </a:solidFill>
                <a:latin typeface="Times New Roman" pitchFamily="18" charset="0"/>
                <a:ea typeface="楷体" pitchFamily="49" charset="-122"/>
              </a:rPr>
              <a:t>2.3 </a:t>
            </a:r>
            <a:r>
              <a:rPr lang="zh-CN" altLang="en-US" sz="2800" b="1" dirty="0" smtClean="0">
                <a:solidFill>
                  <a:srgbClr val="333300"/>
                </a:solidFill>
                <a:latin typeface="Times New Roman" pitchFamily="18" charset="0"/>
                <a:ea typeface="楷体" pitchFamily="49" charset="-122"/>
              </a:rPr>
              <a:t>随机变量抽样</a:t>
            </a:r>
            <a:endParaRPr lang="zh-CN" altLang="en-US" sz="2800" dirty="0"/>
          </a:p>
        </p:txBody>
      </p:sp>
      <p:sp>
        <p:nvSpPr>
          <p:cNvPr id="5" name="Rectangle 3"/>
          <p:cNvSpPr>
            <a:spLocks noChangeArrowheads="1"/>
          </p:cNvSpPr>
          <p:nvPr/>
        </p:nvSpPr>
        <p:spPr bwMode="auto">
          <a:xfrm>
            <a:off x="228600" y="2209744"/>
            <a:ext cx="8458200" cy="4290405"/>
          </a:xfrm>
          <a:prstGeom prst="rect">
            <a:avLst/>
          </a:prstGeom>
          <a:noFill/>
          <a:ln w="9525">
            <a:noFill/>
            <a:miter lim="800000"/>
            <a:headEnd/>
            <a:tailEnd/>
          </a:ln>
        </p:spPr>
        <p:txBody>
          <a:bodyPr wrap="square">
            <a:spAutoFit/>
          </a:bodyPr>
          <a:lstStyle/>
          <a:p>
            <a:pPr algn="just">
              <a:lnSpc>
                <a:spcPct val="120000"/>
              </a:lnSpc>
              <a:spcBef>
                <a:spcPct val="20000"/>
              </a:spcBef>
              <a:buClr>
                <a:schemeClr val="folHlink"/>
              </a:buClr>
              <a:buSzPct val="60000"/>
            </a:pPr>
            <a:r>
              <a:rPr lang="en-US" altLang="zh-CN" sz="2400" b="1" dirty="0" smtClean="0">
                <a:solidFill>
                  <a:srgbClr val="333300"/>
                </a:solidFill>
                <a:latin typeface="Times New Roman" pitchFamily="18" charset="0"/>
                <a:ea typeface="楷体" pitchFamily="49" charset="-122"/>
              </a:rPr>
              <a:t> </a:t>
            </a:r>
            <a:r>
              <a:rPr lang="zh-CN" altLang="en-US" sz="2400" b="1" dirty="0" smtClean="0">
                <a:solidFill>
                  <a:srgbClr val="333300"/>
                </a:solidFill>
                <a:latin typeface="Times New Roman" pitchFamily="18" charset="0"/>
                <a:ea typeface="楷体" pitchFamily="49" charset="-122"/>
              </a:rPr>
              <a:t>离散型直接抽样法</a:t>
            </a:r>
            <a:endParaRPr lang="en-US" altLang="zh-CN" sz="2400" b="1" dirty="0" smtClean="0">
              <a:solidFill>
                <a:srgbClr val="333300"/>
              </a:solidFill>
              <a:latin typeface="Times New Roman" pitchFamily="18" charset="0"/>
              <a:ea typeface="楷体" pitchFamily="49" charset="-122"/>
            </a:endParaRPr>
          </a:p>
          <a:p>
            <a:pPr algn="just">
              <a:lnSpc>
                <a:spcPct val="120000"/>
              </a:lnSpc>
              <a:spcBef>
                <a:spcPct val="20000"/>
              </a:spcBef>
              <a:buClr>
                <a:schemeClr val="folHlink"/>
              </a:buClr>
              <a:buSzPct val="60000"/>
            </a:pPr>
            <a:r>
              <a:rPr lang="zh-CN" altLang="en-US" sz="2000" dirty="0" smtClean="0">
                <a:solidFill>
                  <a:srgbClr val="333300"/>
                </a:solidFill>
                <a:latin typeface="Times New Roman" pitchFamily="18" charset="0"/>
                <a:ea typeface="楷体" pitchFamily="49" charset="-122"/>
              </a:rPr>
              <a:t>  随机变量</a:t>
            </a:r>
            <a:r>
              <a:rPr lang="en-US" altLang="zh-CN" sz="2000" dirty="0" smtClean="0">
                <a:solidFill>
                  <a:srgbClr val="333300"/>
                </a:solidFill>
                <a:latin typeface="Times New Roman" pitchFamily="18" charset="0"/>
                <a:ea typeface="楷体" pitchFamily="49" charset="-122"/>
              </a:rPr>
              <a:t>X</a:t>
            </a:r>
            <a:r>
              <a:rPr lang="zh-CN" altLang="en-US" sz="2000" dirty="0" smtClean="0">
                <a:solidFill>
                  <a:srgbClr val="333300"/>
                </a:solidFill>
                <a:latin typeface="Times New Roman" pitchFamily="18" charset="0"/>
                <a:ea typeface="楷体" pitchFamily="49" charset="-122"/>
                <a:sym typeface="Wingdings" pitchFamily="2" charset="2"/>
              </a:rPr>
              <a:t>： </a:t>
            </a:r>
            <a:r>
              <a:rPr lang="en-US" altLang="zh-CN" sz="2000" dirty="0" smtClean="0">
                <a:solidFill>
                  <a:srgbClr val="333300"/>
                </a:solidFill>
                <a:latin typeface="Times New Roman" pitchFamily="18" charset="0"/>
                <a:ea typeface="楷体" pitchFamily="49" charset="-122"/>
                <a:sym typeface="Wingdings" pitchFamily="2" charset="2"/>
              </a:rPr>
              <a:t>(x</a:t>
            </a:r>
            <a:r>
              <a:rPr lang="en-US" altLang="zh-CN" sz="2000" baseline="-25000" dirty="0" smtClean="0">
                <a:solidFill>
                  <a:srgbClr val="333300"/>
                </a:solidFill>
                <a:latin typeface="Times New Roman" pitchFamily="18" charset="0"/>
                <a:ea typeface="楷体" pitchFamily="49" charset="-122"/>
                <a:sym typeface="Wingdings" pitchFamily="2" charset="2"/>
              </a:rPr>
              <a:t>1</a:t>
            </a:r>
            <a:r>
              <a:rPr lang="en-US" altLang="zh-CN" sz="2000" dirty="0" smtClean="0">
                <a:solidFill>
                  <a:srgbClr val="333300"/>
                </a:solidFill>
                <a:latin typeface="Times New Roman" pitchFamily="18" charset="0"/>
                <a:ea typeface="楷体" pitchFamily="49" charset="-122"/>
                <a:sym typeface="Wingdings" pitchFamily="2" charset="2"/>
              </a:rPr>
              <a:t>,x</a:t>
            </a:r>
            <a:r>
              <a:rPr lang="en-US" altLang="zh-CN" sz="2000" baseline="-25000" dirty="0" smtClean="0">
                <a:solidFill>
                  <a:srgbClr val="333300"/>
                </a:solidFill>
                <a:latin typeface="Times New Roman" pitchFamily="18" charset="0"/>
                <a:ea typeface="楷体" pitchFamily="49" charset="-122"/>
                <a:sym typeface="Wingdings" pitchFamily="2" charset="2"/>
              </a:rPr>
              <a:t>2</a:t>
            </a:r>
            <a:r>
              <a:rPr lang="en-US" altLang="zh-CN" sz="2000" dirty="0" smtClean="0">
                <a:solidFill>
                  <a:srgbClr val="333300"/>
                </a:solidFill>
                <a:latin typeface="Times New Roman" pitchFamily="18" charset="0"/>
                <a:ea typeface="楷体" pitchFamily="49" charset="-122"/>
                <a:sym typeface="Wingdings" pitchFamily="2" charset="2"/>
              </a:rPr>
              <a:t>,…,</a:t>
            </a:r>
            <a:r>
              <a:rPr lang="en-US" altLang="zh-CN" sz="2000" dirty="0" err="1" smtClean="0">
                <a:solidFill>
                  <a:srgbClr val="333300"/>
                </a:solidFill>
                <a:latin typeface="Times New Roman" pitchFamily="18" charset="0"/>
                <a:ea typeface="楷体" pitchFamily="49" charset="-122"/>
                <a:sym typeface="Wingdings" pitchFamily="2" charset="2"/>
              </a:rPr>
              <a:t>x</a:t>
            </a:r>
            <a:r>
              <a:rPr lang="en-US" altLang="zh-CN" sz="2000" baseline="-25000" dirty="0" err="1" smtClean="0">
                <a:solidFill>
                  <a:srgbClr val="333300"/>
                </a:solidFill>
                <a:latin typeface="Times New Roman" pitchFamily="18" charset="0"/>
                <a:ea typeface="楷体" pitchFamily="49" charset="-122"/>
                <a:sym typeface="Wingdings" pitchFamily="2" charset="2"/>
              </a:rPr>
              <a:t>N</a:t>
            </a:r>
            <a:r>
              <a:rPr lang="en-US" altLang="zh-CN" sz="2000" dirty="0" smtClean="0">
                <a:solidFill>
                  <a:srgbClr val="333300"/>
                </a:solidFill>
                <a:latin typeface="Times New Roman" pitchFamily="18" charset="0"/>
                <a:ea typeface="楷体" pitchFamily="49" charset="-122"/>
                <a:sym typeface="Wingdings" pitchFamily="2" charset="2"/>
              </a:rPr>
              <a:t>)      </a:t>
            </a:r>
            <a:r>
              <a:rPr lang="zh-CN" altLang="en-US" sz="2000" dirty="0" smtClean="0">
                <a:solidFill>
                  <a:srgbClr val="333300"/>
                </a:solidFill>
                <a:latin typeface="Times New Roman" pitchFamily="18" charset="0"/>
                <a:ea typeface="楷体" pitchFamily="49" charset="-122"/>
                <a:sym typeface="Wingdings" pitchFamily="2" charset="2"/>
              </a:rPr>
              <a:t>概率密度</a:t>
            </a:r>
            <a:r>
              <a:rPr lang="en-US" altLang="zh-CN" sz="2000" i="1" dirty="0" smtClean="0">
                <a:solidFill>
                  <a:srgbClr val="333300"/>
                </a:solidFill>
                <a:latin typeface="Times New Roman" pitchFamily="18" charset="0"/>
                <a:ea typeface="楷体" pitchFamily="49" charset="-122"/>
                <a:sym typeface="Wingdings" pitchFamily="2" charset="2"/>
              </a:rPr>
              <a:t>f</a:t>
            </a:r>
            <a:r>
              <a:rPr lang="en-US" altLang="zh-CN" sz="2000" dirty="0" smtClean="0">
                <a:solidFill>
                  <a:srgbClr val="333300"/>
                </a:solidFill>
                <a:latin typeface="Times New Roman" pitchFamily="18" charset="0"/>
                <a:ea typeface="楷体" pitchFamily="49" charset="-122"/>
                <a:sym typeface="Wingdings" pitchFamily="2" charset="2"/>
              </a:rPr>
              <a:t>:   (p</a:t>
            </a:r>
            <a:r>
              <a:rPr lang="en-US" altLang="zh-CN" sz="2000" baseline="-25000" dirty="0" smtClean="0">
                <a:solidFill>
                  <a:srgbClr val="333300"/>
                </a:solidFill>
                <a:latin typeface="Times New Roman" pitchFamily="18" charset="0"/>
                <a:ea typeface="楷体" pitchFamily="49" charset="-122"/>
                <a:sym typeface="Wingdings" pitchFamily="2" charset="2"/>
              </a:rPr>
              <a:t>1</a:t>
            </a:r>
            <a:r>
              <a:rPr lang="en-US" altLang="zh-CN" sz="2000" dirty="0" smtClean="0">
                <a:solidFill>
                  <a:srgbClr val="333300"/>
                </a:solidFill>
                <a:latin typeface="Times New Roman" pitchFamily="18" charset="0"/>
                <a:ea typeface="楷体" pitchFamily="49" charset="-122"/>
                <a:sym typeface="Wingdings" pitchFamily="2" charset="2"/>
              </a:rPr>
              <a:t>,p</a:t>
            </a:r>
            <a:r>
              <a:rPr lang="en-US" altLang="zh-CN" sz="2000" baseline="-25000" dirty="0" smtClean="0">
                <a:solidFill>
                  <a:srgbClr val="333300"/>
                </a:solidFill>
                <a:latin typeface="Times New Roman" pitchFamily="18" charset="0"/>
                <a:ea typeface="楷体" pitchFamily="49" charset="-122"/>
                <a:sym typeface="Wingdings" pitchFamily="2" charset="2"/>
              </a:rPr>
              <a:t>2</a:t>
            </a:r>
            <a:r>
              <a:rPr lang="en-US" altLang="zh-CN" sz="2000" dirty="0" smtClean="0">
                <a:solidFill>
                  <a:srgbClr val="333300"/>
                </a:solidFill>
                <a:latin typeface="Times New Roman" pitchFamily="18" charset="0"/>
                <a:ea typeface="楷体" pitchFamily="49" charset="-122"/>
                <a:sym typeface="Wingdings" pitchFamily="2" charset="2"/>
              </a:rPr>
              <a:t>,…,</a:t>
            </a:r>
            <a:r>
              <a:rPr lang="en-US" altLang="zh-CN" sz="2000" dirty="0" err="1" smtClean="0">
                <a:solidFill>
                  <a:srgbClr val="333300"/>
                </a:solidFill>
                <a:latin typeface="Times New Roman" pitchFamily="18" charset="0"/>
                <a:ea typeface="楷体" pitchFamily="49" charset="-122"/>
                <a:sym typeface="Wingdings" pitchFamily="2" charset="2"/>
              </a:rPr>
              <a:t>p</a:t>
            </a:r>
            <a:r>
              <a:rPr lang="en-US" altLang="zh-CN" sz="2000" baseline="-25000" dirty="0" err="1" smtClean="0">
                <a:solidFill>
                  <a:srgbClr val="333300"/>
                </a:solidFill>
                <a:latin typeface="Times New Roman" pitchFamily="18" charset="0"/>
                <a:ea typeface="楷体" pitchFamily="49" charset="-122"/>
                <a:sym typeface="Wingdings" pitchFamily="2" charset="2"/>
              </a:rPr>
              <a:t>N</a:t>
            </a:r>
            <a:r>
              <a:rPr lang="en-US" altLang="zh-CN" sz="2000" dirty="0" smtClean="0">
                <a:solidFill>
                  <a:srgbClr val="333300"/>
                </a:solidFill>
                <a:latin typeface="Times New Roman" pitchFamily="18" charset="0"/>
                <a:ea typeface="楷体" pitchFamily="49" charset="-122"/>
                <a:sym typeface="Wingdings" pitchFamily="2" charset="2"/>
              </a:rPr>
              <a:t>),</a:t>
            </a:r>
            <a:r>
              <a:rPr lang="zh-CN" altLang="en-US" sz="2000" dirty="0" smtClean="0">
                <a:solidFill>
                  <a:srgbClr val="333300"/>
                </a:solidFill>
                <a:latin typeface="Times New Roman" pitchFamily="18" charset="0"/>
                <a:ea typeface="楷体" pitchFamily="49" charset="-122"/>
                <a:sym typeface="Wingdings" pitchFamily="2" charset="2"/>
              </a:rPr>
              <a:t>满足归一化条件</a:t>
            </a:r>
            <a:endParaRPr lang="en-US" altLang="zh-CN" sz="2000" dirty="0" smtClean="0">
              <a:solidFill>
                <a:srgbClr val="333300"/>
              </a:solidFill>
              <a:latin typeface="Times New Roman" pitchFamily="18" charset="0"/>
              <a:ea typeface="楷体" pitchFamily="49" charset="-122"/>
              <a:sym typeface="Wingdings" pitchFamily="2" charset="2"/>
            </a:endParaRPr>
          </a:p>
          <a:p>
            <a:pPr algn="just">
              <a:lnSpc>
                <a:spcPct val="120000"/>
              </a:lnSpc>
              <a:spcBef>
                <a:spcPct val="20000"/>
              </a:spcBef>
              <a:buClr>
                <a:schemeClr val="folHlink"/>
              </a:buClr>
              <a:buSzPct val="60000"/>
            </a:pPr>
            <a:r>
              <a:rPr lang="zh-CN" altLang="en-US" sz="2000" dirty="0" smtClean="0">
                <a:solidFill>
                  <a:srgbClr val="333300"/>
                </a:solidFill>
                <a:latin typeface="Times New Roman" pitchFamily="18" charset="0"/>
                <a:ea typeface="楷体" pitchFamily="49" charset="-122"/>
                <a:sym typeface="Wingdings" pitchFamily="2" charset="2"/>
              </a:rPr>
              <a:t>  如果是从</a:t>
            </a:r>
            <a:r>
              <a:rPr lang="en-US" altLang="zh-CN" sz="2000" dirty="0" smtClean="0">
                <a:solidFill>
                  <a:srgbClr val="333300"/>
                </a:solidFill>
                <a:latin typeface="Times New Roman" pitchFamily="18" charset="0"/>
                <a:ea typeface="楷体" pitchFamily="49" charset="-122"/>
                <a:sym typeface="Wingdings" pitchFamily="2" charset="2"/>
              </a:rPr>
              <a:t>[0,1]</a:t>
            </a:r>
            <a:r>
              <a:rPr lang="zh-CN" altLang="en-US" sz="2000" dirty="0" smtClean="0">
                <a:solidFill>
                  <a:srgbClr val="333300"/>
                </a:solidFill>
                <a:latin typeface="Times New Roman" pitchFamily="18" charset="0"/>
                <a:ea typeface="楷体" pitchFamily="49" charset="-122"/>
                <a:sym typeface="Wingdings" pitchFamily="2" charset="2"/>
              </a:rPr>
              <a:t>区间中均匀抽样得到的随机数</a:t>
            </a:r>
            <a:r>
              <a:rPr lang="zh-CN" altLang="en-US" sz="2000" dirty="0" smtClean="0">
                <a:solidFill>
                  <a:srgbClr val="333300"/>
                </a:solidFill>
                <a:latin typeface="Times New Roman" pitchFamily="18" charset="0"/>
                <a:ea typeface="楷体" pitchFamily="49" charset="-122"/>
                <a:sym typeface="Symbol"/>
              </a:rPr>
              <a:t>满足下列关系时，</a:t>
            </a:r>
            <a:endParaRPr lang="en-US" altLang="zh-CN" sz="2000" dirty="0" smtClean="0">
              <a:solidFill>
                <a:srgbClr val="333300"/>
              </a:solidFill>
              <a:latin typeface="Times New Roman" pitchFamily="18" charset="0"/>
              <a:ea typeface="楷体" pitchFamily="49" charset="-122"/>
              <a:sym typeface="Symbol"/>
            </a:endParaRPr>
          </a:p>
          <a:p>
            <a:pPr algn="just">
              <a:lnSpc>
                <a:spcPct val="120000"/>
              </a:lnSpc>
              <a:spcBef>
                <a:spcPct val="20000"/>
              </a:spcBef>
              <a:buClr>
                <a:schemeClr val="folHlink"/>
              </a:buClr>
              <a:buSzPct val="60000"/>
            </a:pPr>
            <a:endParaRPr lang="en-US" altLang="zh-CN" sz="2000" dirty="0" smtClean="0">
              <a:solidFill>
                <a:srgbClr val="333300"/>
              </a:solidFill>
              <a:latin typeface="Times New Roman" pitchFamily="18" charset="0"/>
              <a:ea typeface="楷体" pitchFamily="49" charset="-122"/>
              <a:sym typeface="Symbol"/>
            </a:endParaRPr>
          </a:p>
          <a:p>
            <a:pPr algn="just">
              <a:lnSpc>
                <a:spcPct val="120000"/>
              </a:lnSpc>
              <a:spcBef>
                <a:spcPct val="20000"/>
              </a:spcBef>
              <a:buClr>
                <a:schemeClr val="folHlink"/>
              </a:buClr>
              <a:buSzPct val="60000"/>
            </a:pPr>
            <a:r>
              <a:rPr lang="en-US" altLang="zh-CN" sz="2000" dirty="0" smtClean="0">
                <a:solidFill>
                  <a:srgbClr val="333300"/>
                </a:solidFill>
                <a:latin typeface="Times New Roman" pitchFamily="18" charset="0"/>
                <a:ea typeface="楷体" pitchFamily="49" charset="-122"/>
                <a:sym typeface="Symbol"/>
              </a:rPr>
              <a:t>                                                         </a:t>
            </a:r>
            <a:r>
              <a:rPr lang="zh-CN" altLang="en-US" sz="2000" dirty="0" smtClean="0">
                <a:solidFill>
                  <a:srgbClr val="333300"/>
                </a:solidFill>
                <a:latin typeface="Times New Roman" pitchFamily="18" charset="0"/>
                <a:ea typeface="楷体" pitchFamily="49" charset="-122"/>
                <a:sym typeface="Symbol"/>
              </a:rPr>
              <a:t>即</a:t>
            </a:r>
            <a:endParaRPr lang="en-US" altLang="zh-CN" sz="2000" dirty="0" smtClean="0">
              <a:solidFill>
                <a:srgbClr val="333300"/>
              </a:solidFill>
              <a:latin typeface="Times New Roman" pitchFamily="18" charset="0"/>
              <a:ea typeface="楷体" pitchFamily="49" charset="-122"/>
              <a:sym typeface="Symbol"/>
            </a:endParaRPr>
          </a:p>
          <a:p>
            <a:pPr algn="just">
              <a:lnSpc>
                <a:spcPct val="120000"/>
              </a:lnSpc>
              <a:spcBef>
                <a:spcPct val="20000"/>
              </a:spcBef>
              <a:buClr>
                <a:schemeClr val="folHlink"/>
              </a:buClr>
              <a:buSzPct val="60000"/>
            </a:pPr>
            <a:endParaRPr lang="en-US" altLang="zh-CN" sz="2000" dirty="0" smtClean="0">
              <a:solidFill>
                <a:srgbClr val="333300"/>
              </a:solidFill>
              <a:latin typeface="Times New Roman" pitchFamily="18" charset="0"/>
              <a:ea typeface="楷体" pitchFamily="49" charset="-122"/>
              <a:sym typeface="Wingdings" pitchFamily="2" charset="2"/>
            </a:endParaRPr>
          </a:p>
          <a:p>
            <a:pPr algn="just">
              <a:lnSpc>
                <a:spcPct val="120000"/>
              </a:lnSpc>
              <a:spcBef>
                <a:spcPct val="20000"/>
              </a:spcBef>
              <a:buClr>
                <a:schemeClr val="folHlink"/>
              </a:buClr>
              <a:buSzPct val="60000"/>
            </a:pPr>
            <a:r>
              <a:rPr lang="zh-CN" altLang="en-US" sz="2000" dirty="0" smtClean="0">
                <a:solidFill>
                  <a:srgbClr val="333300"/>
                </a:solidFill>
                <a:latin typeface="Times New Roman" pitchFamily="18" charset="0"/>
                <a:ea typeface="楷体" pitchFamily="49" charset="-122"/>
                <a:sym typeface="Wingdings" pitchFamily="2" charset="2"/>
              </a:rPr>
              <a:t>则物理量</a:t>
            </a:r>
            <a:r>
              <a:rPr lang="en-US" altLang="zh-CN" sz="2000" dirty="0" smtClean="0">
                <a:solidFill>
                  <a:srgbClr val="333300"/>
                </a:solidFill>
                <a:latin typeface="Times New Roman" pitchFamily="18" charset="0"/>
                <a:ea typeface="楷体" pitchFamily="49" charset="-122"/>
                <a:sym typeface="Wingdings" pitchFamily="2" charset="2"/>
              </a:rPr>
              <a:t>x</a:t>
            </a:r>
            <a:r>
              <a:rPr lang="zh-CN" altLang="en-US" sz="2000" dirty="0" smtClean="0">
                <a:solidFill>
                  <a:srgbClr val="333300"/>
                </a:solidFill>
                <a:latin typeface="Times New Roman" pitchFamily="18" charset="0"/>
                <a:ea typeface="楷体" pitchFamily="49" charset="-122"/>
                <a:sym typeface="Wingdings" pitchFamily="2" charset="2"/>
              </a:rPr>
              <a:t>的取值为</a:t>
            </a:r>
            <a:r>
              <a:rPr lang="en-US" altLang="zh-CN" sz="2000" i="1" dirty="0" err="1" smtClean="0">
                <a:solidFill>
                  <a:srgbClr val="333300"/>
                </a:solidFill>
                <a:latin typeface="Times New Roman" pitchFamily="18" charset="0"/>
                <a:ea typeface="楷体" pitchFamily="49" charset="-122"/>
                <a:sym typeface="Wingdings" pitchFamily="2" charset="2"/>
              </a:rPr>
              <a:t>x</a:t>
            </a:r>
            <a:r>
              <a:rPr lang="en-US" altLang="zh-CN" sz="2000" baseline="-25000" dirty="0" err="1" smtClean="0">
                <a:solidFill>
                  <a:srgbClr val="333300"/>
                </a:solidFill>
                <a:latin typeface="Times New Roman" pitchFamily="18" charset="0"/>
                <a:ea typeface="楷体" pitchFamily="49" charset="-122"/>
                <a:sym typeface="Wingdings" pitchFamily="2" charset="2"/>
              </a:rPr>
              <a:t>n</a:t>
            </a:r>
            <a:r>
              <a:rPr lang="zh-CN" altLang="en-US" sz="2000" dirty="0" smtClean="0">
                <a:solidFill>
                  <a:srgbClr val="333300"/>
                </a:solidFill>
                <a:latin typeface="Times New Roman" pitchFamily="18" charset="0"/>
                <a:ea typeface="楷体" pitchFamily="49" charset="-122"/>
                <a:sym typeface="Wingdings" pitchFamily="2" charset="2"/>
              </a:rPr>
              <a:t>。</a:t>
            </a:r>
            <a:endParaRPr lang="en-US" altLang="zh-CN" sz="2000" dirty="0" smtClean="0">
              <a:solidFill>
                <a:srgbClr val="333300"/>
              </a:solidFill>
              <a:latin typeface="Times New Roman" pitchFamily="18" charset="0"/>
              <a:ea typeface="楷体" pitchFamily="49" charset="-122"/>
              <a:sym typeface="Wingdings" pitchFamily="2" charset="2"/>
            </a:endParaRPr>
          </a:p>
          <a:p>
            <a:pPr algn="just">
              <a:lnSpc>
                <a:spcPct val="120000"/>
              </a:lnSpc>
              <a:spcBef>
                <a:spcPct val="20000"/>
              </a:spcBef>
              <a:buClr>
                <a:schemeClr val="folHlink"/>
              </a:buClr>
              <a:buSzPct val="60000"/>
            </a:pPr>
            <a:r>
              <a:rPr lang="zh-CN" altLang="en-US" sz="2000" dirty="0" smtClean="0">
                <a:solidFill>
                  <a:srgbClr val="333300"/>
                </a:solidFill>
                <a:latin typeface="Times New Roman" pitchFamily="18" charset="0"/>
                <a:ea typeface="楷体" pitchFamily="49" charset="-122"/>
                <a:sym typeface="Wingdings" pitchFamily="2" charset="2"/>
              </a:rPr>
              <a:t>例如，</a:t>
            </a:r>
            <a:r>
              <a:rPr lang="en-US" altLang="zh-CN" sz="2000" i="1" dirty="0" smtClean="0">
                <a:solidFill>
                  <a:srgbClr val="333300"/>
                </a:solidFill>
                <a:latin typeface="Times New Roman" pitchFamily="18" charset="0"/>
                <a:ea typeface="楷体" pitchFamily="49" charset="-122"/>
                <a:sym typeface="Wingdings" pitchFamily="2" charset="2"/>
              </a:rPr>
              <a:t>x</a:t>
            </a:r>
            <a:r>
              <a:rPr lang="zh-CN" altLang="en-US" sz="2000" dirty="0" smtClean="0">
                <a:solidFill>
                  <a:srgbClr val="333300"/>
                </a:solidFill>
                <a:latin typeface="Times New Roman" pitchFamily="18" charset="0"/>
                <a:ea typeface="楷体" pitchFamily="49" charset="-122"/>
                <a:sym typeface="Wingdings" pitchFamily="2" charset="2"/>
              </a:rPr>
              <a:t>可取</a:t>
            </a:r>
            <a:r>
              <a:rPr lang="en-US" altLang="zh-CN" sz="2000" dirty="0" smtClean="0">
                <a:solidFill>
                  <a:srgbClr val="333300"/>
                </a:solidFill>
                <a:latin typeface="Times New Roman" pitchFamily="18" charset="0"/>
                <a:ea typeface="楷体" pitchFamily="49" charset="-122"/>
                <a:sym typeface="Wingdings" pitchFamily="2" charset="2"/>
              </a:rPr>
              <a:t>2</a:t>
            </a:r>
            <a:r>
              <a:rPr lang="zh-CN" altLang="en-US" sz="2000" dirty="0" smtClean="0">
                <a:solidFill>
                  <a:srgbClr val="333300"/>
                </a:solidFill>
                <a:latin typeface="Times New Roman" pitchFamily="18" charset="0"/>
                <a:ea typeface="楷体" pitchFamily="49" charset="-122"/>
                <a:sym typeface="Wingdings" pitchFamily="2" charset="2"/>
              </a:rPr>
              <a:t>个值，</a:t>
            </a:r>
            <a:r>
              <a:rPr lang="en-US" altLang="zh-CN" sz="2000" i="1" dirty="0" smtClean="0">
                <a:solidFill>
                  <a:srgbClr val="333300"/>
                </a:solidFill>
                <a:latin typeface="Times New Roman" pitchFamily="18" charset="0"/>
                <a:ea typeface="楷体" pitchFamily="49" charset="-122"/>
                <a:sym typeface="Wingdings" pitchFamily="2" charset="2"/>
              </a:rPr>
              <a:t>x</a:t>
            </a:r>
            <a:r>
              <a:rPr lang="en-US" altLang="zh-CN" sz="2000" baseline="-25000" dirty="0" smtClean="0">
                <a:solidFill>
                  <a:srgbClr val="333300"/>
                </a:solidFill>
                <a:latin typeface="Times New Roman" pitchFamily="18" charset="0"/>
                <a:ea typeface="楷体" pitchFamily="49" charset="-122"/>
                <a:sym typeface="Wingdings" pitchFamily="2" charset="2"/>
              </a:rPr>
              <a:t>1</a:t>
            </a:r>
            <a:r>
              <a:rPr lang="en-US" altLang="zh-CN" sz="2000" dirty="0" smtClean="0">
                <a:solidFill>
                  <a:srgbClr val="333300"/>
                </a:solidFill>
                <a:latin typeface="Times New Roman" pitchFamily="18" charset="0"/>
                <a:ea typeface="楷体" pitchFamily="49" charset="-122"/>
                <a:sym typeface="Wingdings" pitchFamily="2" charset="2"/>
              </a:rPr>
              <a:t>,</a:t>
            </a:r>
            <a:r>
              <a:rPr lang="en-US" altLang="zh-CN" sz="2000" i="1" dirty="0" smtClean="0">
                <a:solidFill>
                  <a:srgbClr val="333300"/>
                </a:solidFill>
                <a:latin typeface="Times New Roman" pitchFamily="18" charset="0"/>
                <a:ea typeface="楷体" pitchFamily="49" charset="-122"/>
                <a:sym typeface="Wingdings" pitchFamily="2" charset="2"/>
              </a:rPr>
              <a:t>x</a:t>
            </a:r>
            <a:r>
              <a:rPr lang="en-US" altLang="zh-CN" sz="2000" baseline="-25000" dirty="0" smtClean="0">
                <a:solidFill>
                  <a:srgbClr val="333300"/>
                </a:solidFill>
                <a:latin typeface="Times New Roman" pitchFamily="18" charset="0"/>
                <a:ea typeface="楷体" pitchFamily="49" charset="-122"/>
                <a:sym typeface="Wingdings" pitchFamily="2" charset="2"/>
              </a:rPr>
              <a:t>2</a:t>
            </a:r>
            <a:r>
              <a:rPr lang="en-US" altLang="zh-CN" sz="2000" dirty="0" smtClean="0">
                <a:solidFill>
                  <a:srgbClr val="333300"/>
                </a:solidFill>
                <a:latin typeface="Times New Roman" pitchFamily="18" charset="0"/>
                <a:ea typeface="楷体" pitchFamily="49" charset="-122"/>
                <a:sym typeface="Wingdings" pitchFamily="2" charset="2"/>
              </a:rPr>
              <a:t>,</a:t>
            </a:r>
            <a:r>
              <a:rPr lang="en-US" altLang="zh-CN" sz="2000" i="1" dirty="0" smtClean="0">
                <a:solidFill>
                  <a:srgbClr val="333300"/>
                </a:solidFill>
                <a:latin typeface="Times New Roman" pitchFamily="18" charset="0"/>
                <a:ea typeface="楷体" pitchFamily="49" charset="-122"/>
                <a:sym typeface="Wingdings" pitchFamily="2" charset="2"/>
              </a:rPr>
              <a:t>x</a:t>
            </a:r>
            <a:r>
              <a:rPr lang="en-US" altLang="zh-CN" sz="2000" baseline="-25000" dirty="0" smtClean="0">
                <a:solidFill>
                  <a:srgbClr val="333300"/>
                </a:solidFill>
                <a:latin typeface="Times New Roman" pitchFamily="18" charset="0"/>
                <a:ea typeface="楷体" pitchFamily="49" charset="-122"/>
                <a:sym typeface="Wingdings" pitchFamily="2" charset="2"/>
              </a:rPr>
              <a:t>3</a:t>
            </a:r>
            <a:r>
              <a:rPr lang="zh-CN" altLang="en-US" sz="2000" dirty="0" smtClean="0">
                <a:solidFill>
                  <a:srgbClr val="333300"/>
                </a:solidFill>
                <a:latin typeface="Times New Roman" pitchFamily="18" charset="0"/>
                <a:ea typeface="楷体" pitchFamily="49" charset="-122"/>
                <a:sym typeface="Wingdings" pitchFamily="2" charset="2"/>
              </a:rPr>
              <a:t>，出现的几率分别为</a:t>
            </a:r>
            <a:r>
              <a:rPr lang="en-US" altLang="zh-CN" sz="2000" dirty="0" smtClean="0">
                <a:solidFill>
                  <a:srgbClr val="333300"/>
                </a:solidFill>
                <a:latin typeface="Times New Roman" pitchFamily="18" charset="0"/>
                <a:ea typeface="楷体" pitchFamily="49" charset="-122"/>
                <a:sym typeface="Wingdings" pitchFamily="2" charset="2"/>
              </a:rPr>
              <a:t>2/8,5/8,1/8</a:t>
            </a:r>
            <a:r>
              <a:rPr lang="zh-CN" altLang="en-US" sz="2000" dirty="0" smtClean="0">
                <a:solidFill>
                  <a:srgbClr val="333300"/>
                </a:solidFill>
                <a:latin typeface="Times New Roman" pitchFamily="18" charset="0"/>
                <a:ea typeface="楷体" pitchFamily="49" charset="-122"/>
                <a:sym typeface="Wingdings" pitchFamily="2" charset="2"/>
              </a:rPr>
              <a:t>，则随机数小于</a:t>
            </a:r>
            <a:r>
              <a:rPr lang="en-US" altLang="zh-CN" sz="2000" dirty="0" smtClean="0">
                <a:solidFill>
                  <a:srgbClr val="333300"/>
                </a:solidFill>
                <a:latin typeface="Times New Roman" pitchFamily="18" charset="0"/>
                <a:ea typeface="楷体" pitchFamily="49" charset="-122"/>
                <a:sym typeface="Wingdings" pitchFamily="2" charset="2"/>
              </a:rPr>
              <a:t>2/8</a:t>
            </a:r>
            <a:r>
              <a:rPr lang="zh-CN" altLang="en-US" sz="2000" dirty="0" smtClean="0">
                <a:solidFill>
                  <a:srgbClr val="333300"/>
                </a:solidFill>
                <a:latin typeface="Times New Roman" pitchFamily="18" charset="0"/>
                <a:ea typeface="楷体" pitchFamily="49" charset="-122"/>
                <a:sym typeface="Wingdings" pitchFamily="2" charset="2"/>
              </a:rPr>
              <a:t>时，实现</a:t>
            </a:r>
            <a:r>
              <a:rPr lang="en-US" altLang="zh-CN" sz="2000" i="1" dirty="0" smtClean="0">
                <a:solidFill>
                  <a:srgbClr val="333300"/>
                </a:solidFill>
                <a:latin typeface="Times New Roman" pitchFamily="18" charset="0"/>
                <a:ea typeface="楷体" pitchFamily="49" charset="-122"/>
                <a:sym typeface="Wingdings" pitchFamily="2" charset="2"/>
              </a:rPr>
              <a:t>x</a:t>
            </a:r>
            <a:r>
              <a:rPr lang="en-US" altLang="zh-CN" sz="2000" baseline="-25000" dirty="0" smtClean="0">
                <a:solidFill>
                  <a:srgbClr val="333300"/>
                </a:solidFill>
                <a:latin typeface="Times New Roman" pitchFamily="18" charset="0"/>
                <a:ea typeface="楷体" pitchFamily="49" charset="-122"/>
                <a:sym typeface="Wingdings" pitchFamily="2" charset="2"/>
              </a:rPr>
              <a:t>1</a:t>
            </a:r>
            <a:r>
              <a:rPr lang="zh-CN" altLang="en-US" sz="2000" dirty="0" smtClean="0">
                <a:solidFill>
                  <a:srgbClr val="333300"/>
                </a:solidFill>
                <a:latin typeface="Times New Roman" pitchFamily="18" charset="0"/>
                <a:ea typeface="楷体" pitchFamily="49" charset="-122"/>
                <a:sym typeface="Wingdings" pitchFamily="2" charset="2"/>
              </a:rPr>
              <a:t>的取值，在区间</a:t>
            </a:r>
            <a:r>
              <a:rPr lang="en-US" altLang="zh-CN" sz="2000" dirty="0" smtClean="0">
                <a:solidFill>
                  <a:srgbClr val="333300"/>
                </a:solidFill>
                <a:latin typeface="Times New Roman" pitchFamily="18" charset="0"/>
                <a:ea typeface="楷体" pitchFamily="49" charset="-122"/>
                <a:sym typeface="Wingdings" pitchFamily="2" charset="2"/>
              </a:rPr>
              <a:t>[2/8,7/8]</a:t>
            </a:r>
            <a:r>
              <a:rPr lang="zh-CN" altLang="en-US" sz="2000" dirty="0" smtClean="0">
                <a:solidFill>
                  <a:srgbClr val="333300"/>
                </a:solidFill>
                <a:latin typeface="Times New Roman" pitchFamily="18" charset="0"/>
                <a:ea typeface="楷体" pitchFamily="49" charset="-122"/>
                <a:sym typeface="Wingdings" pitchFamily="2" charset="2"/>
              </a:rPr>
              <a:t>则实现</a:t>
            </a:r>
            <a:r>
              <a:rPr lang="en-US" altLang="zh-CN" sz="2000" i="1" dirty="0" smtClean="0">
                <a:solidFill>
                  <a:srgbClr val="333300"/>
                </a:solidFill>
                <a:latin typeface="Times New Roman" pitchFamily="18" charset="0"/>
                <a:ea typeface="楷体" pitchFamily="49" charset="-122"/>
                <a:sym typeface="Wingdings" pitchFamily="2" charset="2"/>
              </a:rPr>
              <a:t>x</a:t>
            </a:r>
            <a:r>
              <a:rPr lang="en-US" altLang="zh-CN" sz="2000" baseline="-25000" dirty="0" smtClean="0">
                <a:solidFill>
                  <a:srgbClr val="333300"/>
                </a:solidFill>
                <a:latin typeface="Times New Roman" pitchFamily="18" charset="0"/>
                <a:ea typeface="楷体" pitchFamily="49" charset="-122"/>
                <a:sym typeface="Wingdings" pitchFamily="2" charset="2"/>
              </a:rPr>
              <a:t>2</a:t>
            </a:r>
            <a:r>
              <a:rPr lang="zh-CN" altLang="en-US" sz="2000" dirty="0" smtClean="0">
                <a:solidFill>
                  <a:srgbClr val="333300"/>
                </a:solidFill>
                <a:latin typeface="Times New Roman" pitchFamily="18" charset="0"/>
                <a:ea typeface="楷体" pitchFamily="49" charset="-122"/>
                <a:sym typeface="Wingdings" pitchFamily="2" charset="2"/>
              </a:rPr>
              <a:t>的取值，大于</a:t>
            </a:r>
            <a:r>
              <a:rPr lang="en-US" altLang="zh-CN" sz="2000" dirty="0" smtClean="0">
                <a:solidFill>
                  <a:srgbClr val="333300"/>
                </a:solidFill>
                <a:latin typeface="Times New Roman" pitchFamily="18" charset="0"/>
                <a:ea typeface="楷体" pitchFamily="49" charset="-122"/>
                <a:sym typeface="Wingdings" pitchFamily="2" charset="2"/>
              </a:rPr>
              <a:t>7/8</a:t>
            </a:r>
            <a:r>
              <a:rPr lang="zh-CN" altLang="en-US" sz="2000" dirty="0" smtClean="0">
                <a:solidFill>
                  <a:srgbClr val="333300"/>
                </a:solidFill>
                <a:latin typeface="Times New Roman" pitchFamily="18" charset="0"/>
                <a:ea typeface="楷体" pitchFamily="49" charset="-122"/>
                <a:sym typeface="Wingdings" pitchFamily="2" charset="2"/>
              </a:rPr>
              <a:t>时，实现</a:t>
            </a:r>
            <a:r>
              <a:rPr lang="en-US" altLang="zh-CN" sz="2000" i="1" dirty="0" smtClean="0">
                <a:solidFill>
                  <a:srgbClr val="333300"/>
                </a:solidFill>
                <a:latin typeface="Times New Roman" pitchFamily="18" charset="0"/>
                <a:ea typeface="楷体" pitchFamily="49" charset="-122"/>
                <a:sym typeface="Wingdings" pitchFamily="2" charset="2"/>
              </a:rPr>
              <a:t>x</a:t>
            </a:r>
            <a:r>
              <a:rPr lang="en-US" altLang="zh-CN" sz="2000" baseline="-25000" dirty="0" smtClean="0">
                <a:solidFill>
                  <a:srgbClr val="333300"/>
                </a:solidFill>
                <a:latin typeface="Times New Roman" pitchFamily="18" charset="0"/>
                <a:ea typeface="楷体" pitchFamily="49" charset="-122"/>
                <a:sym typeface="Wingdings" pitchFamily="2" charset="2"/>
              </a:rPr>
              <a:t>3</a:t>
            </a:r>
            <a:r>
              <a:rPr lang="zh-CN" altLang="en-US" sz="2000" dirty="0" smtClean="0">
                <a:solidFill>
                  <a:srgbClr val="333300"/>
                </a:solidFill>
                <a:latin typeface="Times New Roman" pitchFamily="18" charset="0"/>
                <a:ea typeface="楷体" pitchFamily="49" charset="-122"/>
                <a:sym typeface="Wingdings" pitchFamily="2" charset="2"/>
              </a:rPr>
              <a:t>的取值。</a:t>
            </a:r>
            <a:endParaRPr lang="en-US" altLang="zh-CN" sz="2000" dirty="0" smtClean="0">
              <a:solidFill>
                <a:srgbClr val="333300"/>
              </a:solidFill>
              <a:latin typeface="Times New Roman" pitchFamily="18" charset="0"/>
              <a:ea typeface="楷体" pitchFamily="49" charset="-122"/>
              <a:sym typeface="Symbol"/>
            </a:endParaRPr>
          </a:p>
        </p:txBody>
      </p:sp>
      <p:sp>
        <p:nvSpPr>
          <p:cNvPr id="20" name="矩形 19"/>
          <p:cNvSpPr/>
          <p:nvPr/>
        </p:nvSpPr>
        <p:spPr>
          <a:xfrm>
            <a:off x="304801" y="914400"/>
            <a:ext cx="8382000" cy="1323439"/>
          </a:xfrm>
          <a:prstGeom prst="rect">
            <a:avLst/>
          </a:prstGeom>
        </p:spPr>
        <p:txBody>
          <a:bodyPr wrap="square">
            <a:spAutoFit/>
          </a:bodyPr>
          <a:lstStyle/>
          <a:p>
            <a:r>
              <a:rPr lang="zh-CN" altLang="en-US" sz="2000" dirty="0" smtClean="0">
                <a:solidFill>
                  <a:srgbClr val="333300"/>
                </a:solidFill>
                <a:latin typeface="Times New Roman" pitchFamily="18" charset="0"/>
                <a:ea typeface="楷体" pitchFamily="49" charset="-122"/>
              </a:rPr>
              <a:t>实际需要的大多数随机数并不是</a:t>
            </a:r>
            <a:r>
              <a:rPr lang="en-US" altLang="zh-CN" sz="2000" dirty="0" smtClean="0">
                <a:solidFill>
                  <a:srgbClr val="333300"/>
                </a:solidFill>
                <a:latin typeface="Times New Roman" pitchFamily="18" charset="0"/>
                <a:ea typeface="楷体" pitchFamily="49" charset="-122"/>
              </a:rPr>
              <a:t>[0,1]</a:t>
            </a:r>
            <a:r>
              <a:rPr lang="zh-CN" altLang="en-US" sz="2000" dirty="0" smtClean="0">
                <a:solidFill>
                  <a:srgbClr val="333300"/>
                </a:solidFill>
                <a:latin typeface="Times New Roman" pitchFamily="18" charset="0"/>
                <a:ea typeface="楷体" pitchFamily="49" charset="-122"/>
              </a:rPr>
              <a:t>区间均匀分布的，而是有各种不同形式分布密度函数的随机变量。因此，对不均匀随机变量抽样的关键问题时如何从均匀分布的伪随机数变量样本中，抽取复合所需求的分布密度函数的简单子样。</a:t>
            </a:r>
            <a:endParaRPr lang="en-US" altLang="zh-CN" sz="2000" dirty="0" smtClean="0">
              <a:solidFill>
                <a:srgbClr val="333300"/>
              </a:solidFill>
              <a:latin typeface="Times New Roman" pitchFamily="18" charset="0"/>
              <a:ea typeface="楷体" pitchFamily="49" charset="-122"/>
            </a:endParaRPr>
          </a:p>
        </p:txBody>
      </p:sp>
      <p:graphicFrame>
        <p:nvGraphicFramePr>
          <p:cNvPr id="224262" name="Object 6"/>
          <p:cNvGraphicFramePr>
            <a:graphicFrameLocks noChangeAspect="1"/>
          </p:cNvGraphicFramePr>
          <p:nvPr/>
        </p:nvGraphicFramePr>
        <p:xfrm>
          <a:off x="770965" y="3581400"/>
          <a:ext cx="3012141" cy="1219200"/>
        </p:xfrm>
        <a:graphic>
          <a:graphicData uri="http://schemas.openxmlformats.org/presentationml/2006/ole">
            <p:oleObj spid="_x0000_s224262" name="Equation" r:id="rId3" imgW="1066680" imgH="431640" progId="Equation.DSMT4">
              <p:embed/>
            </p:oleObj>
          </a:graphicData>
        </a:graphic>
      </p:graphicFrame>
      <p:graphicFrame>
        <p:nvGraphicFramePr>
          <p:cNvPr id="224263" name="Object 7"/>
          <p:cNvGraphicFramePr>
            <a:graphicFrameLocks noChangeAspect="1"/>
          </p:cNvGraphicFramePr>
          <p:nvPr/>
        </p:nvGraphicFramePr>
        <p:xfrm>
          <a:off x="4419600" y="3886200"/>
          <a:ext cx="3860800" cy="723900"/>
        </p:xfrm>
        <a:graphic>
          <a:graphicData uri="http://schemas.openxmlformats.org/presentationml/2006/ole">
            <p:oleObj spid="_x0000_s224263" name="Equation" r:id="rId4" imgW="1218960" imgH="228600" progId="Equation.DSMT4">
              <p:embed/>
            </p:oleObj>
          </a:graphicData>
        </a:graphic>
      </p:graphicFrame>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5115811C-5ED3-4608-B321-A45473677C3B}" type="slidenum">
              <a:rPr lang="zh-CN" altLang="zh-CN" smtClean="0"/>
              <a:pPr>
                <a:defRPr/>
              </a:pPr>
              <a:t>4</a:t>
            </a:fld>
            <a:endParaRPr lang="zh-CN" altLang="zh-CN" dirty="0"/>
          </a:p>
        </p:txBody>
      </p:sp>
      <p:grpSp>
        <p:nvGrpSpPr>
          <p:cNvPr id="2" name="组合 11"/>
          <p:cNvGrpSpPr>
            <a:grpSpLocks/>
          </p:cNvGrpSpPr>
          <p:nvPr/>
        </p:nvGrpSpPr>
        <p:grpSpPr bwMode="auto">
          <a:xfrm>
            <a:off x="0" y="838200"/>
            <a:ext cx="9144000" cy="2058988"/>
            <a:chOff x="0" y="838200"/>
            <a:chExt cx="9144000" cy="2058641"/>
          </a:xfrm>
        </p:grpSpPr>
        <p:pic>
          <p:nvPicPr>
            <p:cNvPr id="38923" name="Picture 3"/>
            <p:cNvPicPr>
              <a:picLocks noChangeAspect="1" noChangeArrowheads="1"/>
            </p:cNvPicPr>
            <p:nvPr/>
          </p:nvPicPr>
          <p:blipFill>
            <a:blip r:embed="rId2" cstate="print"/>
            <a:srcRect/>
            <a:stretch>
              <a:fillRect/>
            </a:stretch>
          </p:blipFill>
          <p:spPr bwMode="auto">
            <a:xfrm>
              <a:off x="990600" y="838200"/>
              <a:ext cx="6564313" cy="1003300"/>
            </a:xfrm>
            <a:prstGeom prst="rect">
              <a:avLst/>
            </a:prstGeom>
            <a:noFill/>
            <a:ln w="9525">
              <a:noFill/>
              <a:miter lim="800000"/>
              <a:headEnd/>
              <a:tailEnd/>
            </a:ln>
            <a:effectLst>
              <a:prstShdw prst="shdw17" dist="17961" dir="2700000">
                <a:schemeClr val="bg1"/>
              </a:prstShdw>
            </a:effectLst>
          </p:spPr>
        </p:pic>
        <p:pic>
          <p:nvPicPr>
            <p:cNvPr id="38924" name="Picture 8" descr="C:\Users\Liu\Desktop\1.jpg"/>
            <p:cNvPicPr>
              <a:picLocks noChangeAspect="1" noChangeArrowheads="1"/>
            </p:cNvPicPr>
            <p:nvPr/>
          </p:nvPicPr>
          <p:blipFill>
            <a:blip r:embed="rId3" cstate="print"/>
            <a:srcRect/>
            <a:stretch>
              <a:fillRect/>
            </a:stretch>
          </p:blipFill>
          <p:spPr bwMode="auto">
            <a:xfrm>
              <a:off x="0" y="1828800"/>
              <a:ext cx="9144000" cy="1068041"/>
            </a:xfrm>
            <a:prstGeom prst="rect">
              <a:avLst/>
            </a:prstGeom>
            <a:noFill/>
            <a:ln w="9525">
              <a:noFill/>
              <a:miter lim="800000"/>
              <a:headEnd/>
              <a:tailEnd/>
            </a:ln>
          </p:spPr>
        </p:pic>
      </p:grpSp>
      <p:sp>
        <p:nvSpPr>
          <p:cNvPr id="38916" name="Line 5"/>
          <p:cNvSpPr>
            <a:spLocks noChangeShapeType="1"/>
          </p:cNvSpPr>
          <p:nvPr/>
        </p:nvSpPr>
        <p:spPr bwMode="auto">
          <a:xfrm>
            <a:off x="0" y="762000"/>
            <a:ext cx="7916863" cy="0"/>
          </a:xfrm>
          <a:prstGeom prst="line">
            <a:avLst/>
          </a:prstGeom>
          <a:noFill/>
          <a:ln w="12700">
            <a:solidFill>
              <a:srgbClr val="FF9900"/>
            </a:solidFill>
            <a:miter lim="800000"/>
            <a:headEnd/>
            <a:tailEnd/>
          </a:ln>
          <a:effectLst>
            <a:prstShdw prst="shdw17" dist="17961" dir="2700000">
              <a:srgbClr val="995C00"/>
            </a:prstShdw>
          </a:effectLst>
        </p:spPr>
        <p:txBody>
          <a:bodyPr lIns="90000" tIns="46800" rIns="90000" bIns="46800"/>
          <a:lstStyle/>
          <a:p>
            <a:endParaRPr lang="zh-CN" altLang="en-US"/>
          </a:p>
        </p:txBody>
      </p:sp>
      <p:grpSp>
        <p:nvGrpSpPr>
          <p:cNvPr id="38918" name="组合 10"/>
          <p:cNvGrpSpPr>
            <a:grpSpLocks/>
          </p:cNvGrpSpPr>
          <p:nvPr/>
        </p:nvGrpSpPr>
        <p:grpSpPr bwMode="auto">
          <a:xfrm>
            <a:off x="0" y="2971800"/>
            <a:ext cx="9134475" cy="3428444"/>
            <a:chOff x="0" y="2971800"/>
            <a:chExt cx="9134475" cy="3428444"/>
          </a:xfrm>
        </p:grpSpPr>
        <p:pic>
          <p:nvPicPr>
            <p:cNvPr id="38921" name="Picture 4" descr="http://upload.wikimedia.org/wikipedia/commons/thumb/5/57/Panoramic_view_of_Monaco.jpg/875px-Panoramic_view_of_Monaco.jpg"/>
            <p:cNvPicPr>
              <a:picLocks noChangeAspect="1" noChangeArrowheads="1"/>
            </p:cNvPicPr>
            <p:nvPr/>
          </p:nvPicPr>
          <p:blipFill>
            <a:blip r:embed="rId4" cstate="print"/>
            <a:srcRect/>
            <a:stretch>
              <a:fillRect/>
            </a:stretch>
          </p:blipFill>
          <p:spPr bwMode="auto">
            <a:xfrm>
              <a:off x="0" y="2971800"/>
              <a:ext cx="9134475" cy="3132138"/>
            </a:xfrm>
            <a:prstGeom prst="rect">
              <a:avLst/>
            </a:prstGeom>
            <a:noFill/>
            <a:ln w="9525">
              <a:noFill/>
              <a:miter lim="800000"/>
              <a:headEnd/>
              <a:tailEnd/>
            </a:ln>
          </p:spPr>
        </p:pic>
        <p:sp>
          <p:nvSpPr>
            <p:cNvPr id="38922" name="矩形 4"/>
            <p:cNvSpPr>
              <a:spLocks noChangeArrowheads="1"/>
            </p:cNvSpPr>
            <p:nvPr/>
          </p:nvSpPr>
          <p:spPr bwMode="auto">
            <a:xfrm>
              <a:off x="5781871" y="6030912"/>
              <a:ext cx="3209533" cy="369332"/>
            </a:xfrm>
            <a:prstGeom prst="rect">
              <a:avLst/>
            </a:prstGeom>
            <a:noFill/>
            <a:ln w="9525">
              <a:noFill/>
              <a:miter lim="800000"/>
              <a:headEnd/>
              <a:tailEnd/>
            </a:ln>
          </p:spPr>
          <p:txBody>
            <a:bodyPr wrap="none">
              <a:spAutoFit/>
            </a:bodyPr>
            <a:lstStyle/>
            <a:p>
              <a:pPr algn="ctr"/>
              <a:r>
                <a:rPr lang="en-US" altLang="zh-CN" b="1" dirty="0">
                  <a:solidFill>
                    <a:srgbClr val="333300"/>
                  </a:solidFill>
                  <a:latin typeface="Times New Roman" pitchFamily="18" charset="0"/>
                  <a:ea typeface="楷体" pitchFamily="49" charset="-122"/>
                </a:rPr>
                <a:t>Monte Carlo, Monaco(</a:t>
              </a:r>
              <a:r>
                <a:rPr lang="zh-CN" altLang="en-US" b="1" dirty="0" smtClean="0">
                  <a:solidFill>
                    <a:srgbClr val="333300"/>
                  </a:solidFill>
                  <a:latin typeface="Times New Roman" pitchFamily="18" charset="0"/>
                  <a:ea typeface="楷体" pitchFamily="49" charset="-122"/>
                </a:rPr>
                <a:t>摩纳哥</a:t>
              </a:r>
              <a:r>
                <a:rPr lang="en-US" altLang="zh-CN" b="1" dirty="0">
                  <a:solidFill>
                    <a:srgbClr val="333300"/>
                  </a:solidFill>
                  <a:latin typeface="Times New Roman" pitchFamily="18" charset="0"/>
                  <a:ea typeface="楷体" pitchFamily="49" charset="-122"/>
                </a:rPr>
                <a:t>)</a:t>
              </a:r>
            </a:p>
          </p:txBody>
        </p:sp>
      </p:grpSp>
      <p:cxnSp>
        <p:nvCxnSpPr>
          <p:cNvPr id="14" name="直接连接符 13"/>
          <p:cNvCxnSpPr/>
          <p:nvPr/>
        </p:nvCxnSpPr>
        <p:spPr>
          <a:xfrm>
            <a:off x="76200" y="2057400"/>
            <a:ext cx="8991600" cy="1588"/>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rot="10800000" flipH="1">
            <a:off x="76200" y="2286000"/>
            <a:ext cx="3657600"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
        <p:nvSpPr>
          <p:cNvPr id="13" name="矩形 10"/>
          <p:cNvSpPr>
            <a:spLocks noChangeArrowheads="1"/>
          </p:cNvSpPr>
          <p:nvPr/>
        </p:nvSpPr>
        <p:spPr bwMode="auto">
          <a:xfrm>
            <a:off x="228600" y="228600"/>
            <a:ext cx="4810932" cy="523220"/>
          </a:xfrm>
          <a:prstGeom prst="rect">
            <a:avLst/>
          </a:prstGeom>
          <a:noFill/>
          <a:ln w="9525">
            <a:noFill/>
            <a:miter lim="800000"/>
            <a:headEnd/>
            <a:tailEnd/>
          </a:ln>
        </p:spPr>
        <p:txBody>
          <a:bodyPr wrap="none">
            <a:spAutoFit/>
          </a:bodyPr>
          <a:lstStyle/>
          <a:p>
            <a:r>
              <a:rPr lang="en-US" altLang="zh-CN" sz="2800" b="1" dirty="0">
                <a:solidFill>
                  <a:srgbClr val="333300"/>
                </a:solidFill>
                <a:latin typeface="Times New Roman" pitchFamily="18" charset="0"/>
                <a:ea typeface="楷体" pitchFamily="49" charset="-122"/>
              </a:rPr>
              <a:t>2.1 </a:t>
            </a:r>
            <a:r>
              <a:rPr lang="zh-CN" altLang="en-US" sz="2800" b="1" dirty="0">
                <a:solidFill>
                  <a:srgbClr val="333300"/>
                </a:solidFill>
                <a:latin typeface="Times New Roman" pitchFamily="18" charset="0"/>
                <a:ea typeface="楷体" pitchFamily="49" charset="-122"/>
              </a:rPr>
              <a:t>蒙特卡洛方</a:t>
            </a:r>
            <a:r>
              <a:rPr lang="zh-CN" altLang="en-US" sz="2800" b="1" dirty="0" smtClean="0">
                <a:solidFill>
                  <a:srgbClr val="333300"/>
                </a:solidFill>
                <a:latin typeface="Times New Roman" pitchFamily="18" charset="0"/>
                <a:ea typeface="楷体" pitchFamily="49" charset="-122"/>
              </a:rPr>
              <a:t>法概述</a:t>
            </a:r>
            <a:r>
              <a:rPr lang="en-US" altLang="zh-CN" sz="2800" b="1" dirty="0" smtClean="0">
                <a:solidFill>
                  <a:srgbClr val="333300"/>
                </a:solidFill>
                <a:latin typeface="Times New Roman" pitchFamily="18" charset="0"/>
                <a:ea typeface="楷体" pitchFamily="49" charset="-122"/>
              </a:rPr>
              <a:t>----</a:t>
            </a:r>
            <a:r>
              <a:rPr lang="zh-CN" altLang="en-US" sz="2800" b="1" dirty="0" smtClean="0">
                <a:solidFill>
                  <a:srgbClr val="FF0000"/>
                </a:solidFill>
                <a:latin typeface="Times New Roman" pitchFamily="18" charset="0"/>
                <a:ea typeface="楷体" pitchFamily="49" charset="-122"/>
              </a:rPr>
              <a:t>起源</a:t>
            </a:r>
            <a:endParaRPr lang="zh-CN" altLang="en-US" sz="2800"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ipe(left)">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wipe(left)">
                                      <p:cBhvr>
                                        <p:cTn id="1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5DC504E5-A123-4CBD-9114-30DB8252F44B}" type="slidenum">
              <a:rPr lang="zh-CN" altLang="zh-CN" smtClean="0"/>
              <a:pPr>
                <a:defRPr/>
              </a:pPr>
              <a:t>40</a:t>
            </a:fld>
            <a:endParaRPr lang="zh-CN" altLang="zh-CN" dirty="0"/>
          </a:p>
        </p:txBody>
      </p:sp>
      <p:sp>
        <p:nvSpPr>
          <p:cNvPr id="58371" name="Line 5"/>
          <p:cNvSpPr>
            <a:spLocks noChangeShapeType="1"/>
          </p:cNvSpPr>
          <p:nvPr/>
        </p:nvSpPr>
        <p:spPr bwMode="auto">
          <a:xfrm>
            <a:off x="0" y="762000"/>
            <a:ext cx="7916863" cy="0"/>
          </a:xfrm>
          <a:prstGeom prst="line">
            <a:avLst/>
          </a:prstGeom>
          <a:noFill/>
          <a:ln w="12700">
            <a:solidFill>
              <a:srgbClr val="FF9900"/>
            </a:solidFill>
            <a:miter lim="800000"/>
            <a:headEnd/>
            <a:tailEnd/>
          </a:ln>
          <a:effectLst>
            <a:prstShdw prst="shdw17" dist="17961" dir="2700000">
              <a:srgbClr val="995C00"/>
            </a:prstShdw>
          </a:effectLst>
        </p:spPr>
        <p:txBody>
          <a:bodyPr lIns="90000" tIns="46800" rIns="90000" bIns="46800"/>
          <a:lstStyle/>
          <a:p>
            <a:endParaRPr lang="zh-CN" altLang="en-US"/>
          </a:p>
        </p:txBody>
      </p:sp>
      <p:sp>
        <p:nvSpPr>
          <p:cNvPr id="58372" name="矩形 9"/>
          <p:cNvSpPr>
            <a:spLocks noChangeArrowheads="1"/>
          </p:cNvSpPr>
          <p:nvPr/>
        </p:nvSpPr>
        <p:spPr bwMode="auto">
          <a:xfrm>
            <a:off x="228600" y="228600"/>
            <a:ext cx="2887329" cy="523220"/>
          </a:xfrm>
          <a:prstGeom prst="rect">
            <a:avLst/>
          </a:prstGeom>
          <a:noFill/>
          <a:ln w="9525">
            <a:noFill/>
            <a:miter lim="800000"/>
            <a:headEnd/>
            <a:tailEnd/>
          </a:ln>
        </p:spPr>
        <p:txBody>
          <a:bodyPr wrap="none">
            <a:spAutoFit/>
          </a:bodyPr>
          <a:lstStyle/>
          <a:p>
            <a:r>
              <a:rPr lang="en-US" altLang="zh-CN" sz="2800" b="1" dirty="0" smtClean="0">
                <a:solidFill>
                  <a:srgbClr val="333300"/>
                </a:solidFill>
                <a:latin typeface="Times New Roman" pitchFamily="18" charset="0"/>
                <a:ea typeface="楷体" pitchFamily="49" charset="-122"/>
              </a:rPr>
              <a:t>2.3 </a:t>
            </a:r>
            <a:r>
              <a:rPr lang="zh-CN" altLang="en-US" sz="2800" b="1" dirty="0" smtClean="0">
                <a:solidFill>
                  <a:srgbClr val="333300"/>
                </a:solidFill>
                <a:latin typeface="Times New Roman" pitchFamily="18" charset="0"/>
                <a:ea typeface="楷体" pitchFamily="49" charset="-122"/>
              </a:rPr>
              <a:t>随机变量抽样</a:t>
            </a:r>
            <a:endParaRPr lang="zh-CN" altLang="en-US" sz="2800" dirty="0"/>
          </a:p>
        </p:txBody>
      </p:sp>
      <p:sp>
        <p:nvSpPr>
          <p:cNvPr id="5" name="Rectangle 3"/>
          <p:cNvSpPr>
            <a:spLocks noChangeArrowheads="1"/>
          </p:cNvSpPr>
          <p:nvPr/>
        </p:nvSpPr>
        <p:spPr bwMode="auto">
          <a:xfrm>
            <a:off x="228600" y="838200"/>
            <a:ext cx="8458200" cy="3551742"/>
          </a:xfrm>
          <a:prstGeom prst="rect">
            <a:avLst/>
          </a:prstGeom>
          <a:noFill/>
          <a:ln w="9525">
            <a:noFill/>
            <a:miter lim="800000"/>
            <a:headEnd/>
            <a:tailEnd/>
          </a:ln>
        </p:spPr>
        <p:txBody>
          <a:bodyPr wrap="square">
            <a:spAutoFit/>
          </a:bodyPr>
          <a:lstStyle/>
          <a:p>
            <a:pPr algn="just">
              <a:lnSpc>
                <a:spcPct val="120000"/>
              </a:lnSpc>
              <a:spcBef>
                <a:spcPct val="20000"/>
              </a:spcBef>
              <a:buClr>
                <a:schemeClr val="folHlink"/>
              </a:buClr>
              <a:buSzPct val="60000"/>
            </a:pPr>
            <a:r>
              <a:rPr lang="en-US" altLang="zh-CN" sz="2400" b="1" dirty="0" smtClean="0">
                <a:solidFill>
                  <a:srgbClr val="333300"/>
                </a:solidFill>
                <a:latin typeface="Times New Roman" pitchFamily="18" charset="0"/>
                <a:ea typeface="楷体" pitchFamily="49" charset="-122"/>
              </a:rPr>
              <a:t> </a:t>
            </a:r>
            <a:r>
              <a:rPr lang="zh-CN" altLang="en-US" sz="2400" b="1" dirty="0" smtClean="0">
                <a:solidFill>
                  <a:srgbClr val="333300"/>
                </a:solidFill>
                <a:latin typeface="Times New Roman" pitchFamily="18" charset="0"/>
                <a:ea typeface="楷体" pitchFamily="49" charset="-122"/>
              </a:rPr>
              <a:t>离散型直接抽样法</a:t>
            </a:r>
            <a:endParaRPr lang="en-US" altLang="zh-CN" sz="2400" b="1" dirty="0" smtClean="0">
              <a:solidFill>
                <a:srgbClr val="333300"/>
              </a:solidFill>
              <a:latin typeface="Times New Roman" pitchFamily="18" charset="0"/>
              <a:ea typeface="楷体" pitchFamily="49" charset="-122"/>
            </a:endParaRPr>
          </a:p>
          <a:p>
            <a:pPr algn="just">
              <a:lnSpc>
                <a:spcPct val="120000"/>
              </a:lnSpc>
              <a:spcBef>
                <a:spcPct val="20000"/>
              </a:spcBef>
              <a:buClr>
                <a:schemeClr val="folHlink"/>
              </a:buClr>
              <a:buSzPct val="60000"/>
            </a:pPr>
            <a:r>
              <a:rPr lang="zh-CN" altLang="en-US" sz="2000" dirty="0" smtClean="0">
                <a:solidFill>
                  <a:srgbClr val="333300"/>
                </a:solidFill>
                <a:latin typeface="Times New Roman" pitchFamily="18" charset="0"/>
                <a:ea typeface="楷体" pitchFamily="49" charset="-122"/>
              </a:rPr>
              <a:t> 例如，</a:t>
            </a:r>
            <a:r>
              <a:rPr lang="en-US" altLang="zh-CN" sz="2000" dirty="0" smtClean="0">
                <a:solidFill>
                  <a:srgbClr val="333300"/>
                </a:solidFill>
                <a:latin typeface="Times New Roman" pitchFamily="18" charset="0"/>
                <a:ea typeface="楷体" pitchFamily="49" charset="-122"/>
              </a:rPr>
              <a:t>Poisson</a:t>
            </a:r>
            <a:r>
              <a:rPr lang="zh-CN" altLang="en-US" sz="2000" dirty="0" smtClean="0">
                <a:solidFill>
                  <a:srgbClr val="333300"/>
                </a:solidFill>
                <a:latin typeface="Times New Roman" pitchFamily="18" charset="0"/>
                <a:ea typeface="楷体" pitchFamily="49" charset="-122"/>
              </a:rPr>
              <a:t>分布是离散型分布 </a:t>
            </a:r>
            <a:endParaRPr lang="en-US" altLang="zh-CN" sz="2000" dirty="0" smtClean="0">
              <a:solidFill>
                <a:srgbClr val="333300"/>
              </a:solidFill>
              <a:latin typeface="Times New Roman" pitchFamily="18" charset="0"/>
              <a:ea typeface="楷体" pitchFamily="49" charset="-122"/>
            </a:endParaRPr>
          </a:p>
          <a:p>
            <a:pPr algn="just">
              <a:lnSpc>
                <a:spcPct val="120000"/>
              </a:lnSpc>
              <a:spcBef>
                <a:spcPct val="20000"/>
              </a:spcBef>
              <a:buClr>
                <a:schemeClr val="folHlink"/>
              </a:buClr>
              <a:buSzPct val="60000"/>
            </a:pPr>
            <a:endParaRPr lang="en-US" altLang="zh-CN" sz="2000" dirty="0" smtClean="0">
              <a:solidFill>
                <a:srgbClr val="333300"/>
              </a:solidFill>
              <a:latin typeface="Times New Roman" pitchFamily="18" charset="0"/>
              <a:ea typeface="楷体" pitchFamily="49" charset="-122"/>
            </a:endParaRPr>
          </a:p>
          <a:p>
            <a:pPr algn="just">
              <a:lnSpc>
                <a:spcPct val="120000"/>
              </a:lnSpc>
              <a:spcBef>
                <a:spcPct val="20000"/>
              </a:spcBef>
              <a:buClr>
                <a:schemeClr val="folHlink"/>
              </a:buClr>
              <a:buSzPct val="60000"/>
            </a:pPr>
            <a:r>
              <a:rPr lang="zh-CN" altLang="en-US" sz="2000" dirty="0" smtClean="0">
                <a:solidFill>
                  <a:srgbClr val="333300"/>
                </a:solidFill>
                <a:latin typeface="Times New Roman" pitchFamily="18" charset="0"/>
                <a:ea typeface="楷体" pitchFamily="49" charset="-122"/>
              </a:rPr>
              <a:t>第</a:t>
            </a:r>
            <a:r>
              <a:rPr lang="en-US" altLang="zh-CN" sz="2000" dirty="0" smtClean="0">
                <a:solidFill>
                  <a:srgbClr val="333300"/>
                </a:solidFill>
                <a:latin typeface="Times New Roman" pitchFamily="18" charset="0"/>
                <a:ea typeface="楷体" pitchFamily="49" charset="-122"/>
              </a:rPr>
              <a:t>k</a:t>
            </a:r>
            <a:r>
              <a:rPr lang="zh-CN" altLang="en-US" sz="2000" dirty="0" smtClean="0">
                <a:solidFill>
                  <a:srgbClr val="333300"/>
                </a:solidFill>
                <a:latin typeface="Times New Roman" pitchFamily="18" charset="0"/>
                <a:ea typeface="楷体" pitchFamily="49" charset="-122"/>
              </a:rPr>
              <a:t>个事件发生的条件为</a:t>
            </a:r>
            <a:endParaRPr lang="en-US" altLang="zh-CN" sz="2000" dirty="0" smtClean="0">
              <a:solidFill>
                <a:srgbClr val="333300"/>
              </a:solidFill>
              <a:latin typeface="Times New Roman" pitchFamily="18" charset="0"/>
              <a:ea typeface="楷体" pitchFamily="49" charset="-122"/>
            </a:endParaRPr>
          </a:p>
          <a:p>
            <a:pPr algn="just">
              <a:lnSpc>
                <a:spcPct val="120000"/>
              </a:lnSpc>
              <a:spcBef>
                <a:spcPct val="20000"/>
              </a:spcBef>
              <a:buClr>
                <a:schemeClr val="folHlink"/>
              </a:buClr>
              <a:buSzPct val="60000"/>
            </a:pPr>
            <a:endParaRPr lang="en-US" altLang="zh-CN" sz="2000" dirty="0" smtClean="0">
              <a:solidFill>
                <a:srgbClr val="333300"/>
              </a:solidFill>
              <a:latin typeface="Times New Roman" pitchFamily="18" charset="0"/>
              <a:ea typeface="楷体" pitchFamily="49" charset="-122"/>
            </a:endParaRPr>
          </a:p>
          <a:p>
            <a:pPr algn="just">
              <a:lnSpc>
                <a:spcPct val="120000"/>
              </a:lnSpc>
              <a:spcBef>
                <a:spcPct val="20000"/>
              </a:spcBef>
              <a:buClr>
                <a:schemeClr val="folHlink"/>
              </a:buClr>
              <a:buSzPct val="60000"/>
            </a:pPr>
            <a:endParaRPr lang="en-US" altLang="zh-CN" sz="2000" dirty="0" smtClean="0">
              <a:solidFill>
                <a:srgbClr val="333300"/>
              </a:solidFill>
              <a:latin typeface="Times New Roman" pitchFamily="18" charset="0"/>
              <a:ea typeface="楷体" pitchFamily="49" charset="-122"/>
            </a:endParaRPr>
          </a:p>
          <a:p>
            <a:pPr algn="just">
              <a:lnSpc>
                <a:spcPct val="120000"/>
              </a:lnSpc>
              <a:spcBef>
                <a:spcPct val="20000"/>
              </a:spcBef>
              <a:buClr>
                <a:schemeClr val="folHlink"/>
              </a:buClr>
              <a:buSzPct val="60000"/>
            </a:pPr>
            <a:endParaRPr lang="en-US" altLang="zh-CN" sz="2000" dirty="0" smtClean="0">
              <a:solidFill>
                <a:srgbClr val="333300"/>
              </a:solidFill>
              <a:latin typeface="Times New Roman" pitchFamily="18" charset="0"/>
              <a:ea typeface="楷体" pitchFamily="49" charset="-122"/>
            </a:endParaRPr>
          </a:p>
          <a:p>
            <a:pPr algn="just">
              <a:lnSpc>
                <a:spcPct val="120000"/>
              </a:lnSpc>
              <a:spcBef>
                <a:spcPct val="20000"/>
              </a:spcBef>
              <a:buClr>
                <a:schemeClr val="folHlink"/>
              </a:buClr>
              <a:buSzPct val="60000"/>
            </a:pPr>
            <a:r>
              <a:rPr lang="zh-CN" altLang="en-US" sz="2000" dirty="0" smtClean="0">
                <a:solidFill>
                  <a:srgbClr val="333300"/>
                </a:solidFill>
                <a:latin typeface="Times New Roman" pitchFamily="18" charset="0"/>
                <a:ea typeface="楷体" pitchFamily="49" charset="-122"/>
              </a:rPr>
              <a:t>如果随机数满足上述条件，则发生第</a:t>
            </a:r>
            <a:r>
              <a:rPr lang="en-US" altLang="zh-CN" sz="2000" dirty="0" smtClean="0">
                <a:solidFill>
                  <a:srgbClr val="333300"/>
                </a:solidFill>
                <a:latin typeface="Times New Roman" pitchFamily="18" charset="0"/>
                <a:ea typeface="楷体" pitchFamily="49" charset="-122"/>
              </a:rPr>
              <a:t>k</a:t>
            </a:r>
            <a:r>
              <a:rPr lang="zh-CN" altLang="en-US" sz="2000" dirty="0" smtClean="0">
                <a:solidFill>
                  <a:srgbClr val="333300"/>
                </a:solidFill>
                <a:latin typeface="Times New Roman" pitchFamily="18" charset="0"/>
                <a:ea typeface="楷体" pitchFamily="49" charset="-122"/>
              </a:rPr>
              <a:t>个事件。</a:t>
            </a:r>
            <a:endParaRPr lang="en-US" altLang="zh-CN" sz="2000" dirty="0" smtClean="0">
              <a:solidFill>
                <a:srgbClr val="333300"/>
              </a:solidFill>
              <a:latin typeface="Times New Roman" pitchFamily="18" charset="0"/>
              <a:ea typeface="楷体" pitchFamily="49" charset="-122"/>
            </a:endParaRPr>
          </a:p>
        </p:txBody>
      </p:sp>
      <p:graphicFrame>
        <p:nvGraphicFramePr>
          <p:cNvPr id="225284" name="Object 4"/>
          <p:cNvGraphicFramePr>
            <a:graphicFrameLocks noChangeAspect="1"/>
          </p:cNvGraphicFramePr>
          <p:nvPr/>
        </p:nvGraphicFramePr>
        <p:xfrm>
          <a:off x="4191000" y="1143000"/>
          <a:ext cx="3845486" cy="1143000"/>
        </p:xfrm>
        <a:graphic>
          <a:graphicData uri="http://schemas.openxmlformats.org/presentationml/2006/ole">
            <p:oleObj spid="_x0000_s225284" name="Equation" r:id="rId3" imgW="1409400" imgH="419040" progId="Equation.DSMT4">
              <p:embed/>
            </p:oleObj>
          </a:graphicData>
        </a:graphic>
      </p:graphicFrame>
      <p:graphicFrame>
        <p:nvGraphicFramePr>
          <p:cNvPr id="225285" name="Object 5"/>
          <p:cNvGraphicFramePr>
            <a:graphicFrameLocks noChangeAspect="1"/>
          </p:cNvGraphicFramePr>
          <p:nvPr/>
        </p:nvGraphicFramePr>
        <p:xfrm>
          <a:off x="1981200" y="2514600"/>
          <a:ext cx="4885509" cy="1295400"/>
        </p:xfrm>
        <a:graphic>
          <a:graphicData uri="http://schemas.openxmlformats.org/presentationml/2006/ole">
            <p:oleObj spid="_x0000_s225285" name="Equation" r:id="rId4" imgW="1676160" imgH="444240" progId="Equation.DSMT4">
              <p:embed/>
            </p:oleObj>
          </a:graphicData>
        </a:graphic>
      </p:graphicFrame>
      <p:pic>
        <p:nvPicPr>
          <p:cNvPr id="225286" name="Picture 6" descr="G:\Research_Work\ClassTeaching\计算物理\PoissonDistribution.jpg"/>
          <p:cNvPicPr>
            <a:picLocks noChangeAspect="1" noChangeArrowheads="1"/>
          </p:cNvPicPr>
          <p:nvPr/>
        </p:nvPicPr>
        <p:blipFill>
          <a:blip r:embed="rId5" cstate="print"/>
          <a:srcRect/>
          <a:stretch>
            <a:fillRect/>
          </a:stretch>
        </p:blipFill>
        <p:spPr bwMode="auto">
          <a:xfrm>
            <a:off x="2209794" y="4267200"/>
            <a:ext cx="4438144" cy="2556000"/>
          </a:xfrm>
          <a:prstGeom prst="rect">
            <a:avLst/>
          </a:prstGeom>
          <a:noFill/>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6308" name="Picture 4" descr="G:\Research_Work\ClassTeaching\计算物理\光电效应-康普顿效应-电子对产生.jpg"/>
          <p:cNvPicPr>
            <a:picLocks noChangeAspect="1" noChangeArrowheads="1"/>
          </p:cNvPicPr>
          <p:nvPr/>
        </p:nvPicPr>
        <p:blipFill>
          <a:blip r:embed="rId2" cstate="print"/>
          <a:srcRect/>
          <a:stretch>
            <a:fillRect/>
          </a:stretch>
        </p:blipFill>
        <p:spPr bwMode="auto">
          <a:xfrm>
            <a:off x="685800" y="4867275"/>
            <a:ext cx="8020050" cy="1990725"/>
          </a:xfrm>
          <a:prstGeom prst="rect">
            <a:avLst/>
          </a:prstGeom>
          <a:noFill/>
        </p:spPr>
      </p:pic>
      <p:sp>
        <p:nvSpPr>
          <p:cNvPr id="4" name="灯片编号占位符 3"/>
          <p:cNvSpPr>
            <a:spLocks noGrp="1"/>
          </p:cNvSpPr>
          <p:nvPr>
            <p:ph type="sldNum" sz="quarter" idx="12"/>
          </p:nvPr>
        </p:nvSpPr>
        <p:spPr/>
        <p:txBody>
          <a:bodyPr/>
          <a:lstStyle/>
          <a:p>
            <a:pPr>
              <a:defRPr/>
            </a:pPr>
            <a:fld id="{5DC504E5-A123-4CBD-9114-30DB8252F44B}" type="slidenum">
              <a:rPr lang="zh-CN" altLang="zh-CN" smtClean="0"/>
              <a:pPr>
                <a:defRPr/>
              </a:pPr>
              <a:t>41</a:t>
            </a:fld>
            <a:endParaRPr lang="zh-CN" altLang="zh-CN" dirty="0"/>
          </a:p>
        </p:txBody>
      </p:sp>
      <p:sp>
        <p:nvSpPr>
          <p:cNvPr id="58371" name="Line 5"/>
          <p:cNvSpPr>
            <a:spLocks noChangeShapeType="1"/>
          </p:cNvSpPr>
          <p:nvPr/>
        </p:nvSpPr>
        <p:spPr bwMode="auto">
          <a:xfrm>
            <a:off x="0" y="762000"/>
            <a:ext cx="7916863" cy="0"/>
          </a:xfrm>
          <a:prstGeom prst="line">
            <a:avLst/>
          </a:prstGeom>
          <a:noFill/>
          <a:ln w="12700">
            <a:solidFill>
              <a:srgbClr val="FF9900"/>
            </a:solidFill>
            <a:miter lim="800000"/>
            <a:headEnd/>
            <a:tailEnd/>
          </a:ln>
          <a:effectLst>
            <a:prstShdw prst="shdw17" dist="17961" dir="2700000">
              <a:srgbClr val="995C00"/>
            </a:prstShdw>
          </a:effectLst>
        </p:spPr>
        <p:txBody>
          <a:bodyPr lIns="90000" tIns="46800" rIns="90000" bIns="46800"/>
          <a:lstStyle/>
          <a:p>
            <a:endParaRPr lang="zh-CN" altLang="en-US"/>
          </a:p>
        </p:txBody>
      </p:sp>
      <p:sp>
        <p:nvSpPr>
          <p:cNvPr id="58372" name="矩形 9"/>
          <p:cNvSpPr>
            <a:spLocks noChangeArrowheads="1"/>
          </p:cNvSpPr>
          <p:nvPr/>
        </p:nvSpPr>
        <p:spPr bwMode="auto">
          <a:xfrm>
            <a:off x="228600" y="228600"/>
            <a:ext cx="2887329" cy="523220"/>
          </a:xfrm>
          <a:prstGeom prst="rect">
            <a:avLst/>
          </a:prstGeom>
          <a:noFill/>
          <a:ln w="9525">
            <a:noFill/>
            <a:miter lim="800000"/>
            <a:headEnd/>
            <a:tailEnd/>
          </a:ln>
        </p:spPr>
        <p:txBody>
          <a:bodyPr wrap="none">
            <a:spAutoFit/>
          </a:bodyPr>
          <a:lstStyle/>
          <a:p>
            <a:r>
              <a:rPr lang="en-US" altLang="zh-CN" sz="2800" b="1" dirty="0" smtClean="0">
                <a:solidFill>
                  <a:srgbClr val="333300"/>
                </a:solidFill>
                <a:latin typeface="Times New Roman" pitchFamily="18" charset="0"/>
                <a:ea typeface="楷体" pitchFamily="49" charset="-122"/>
              </a:rPr>
              <a:t>2.3 </a:t>
            </a:r>
            <a:r>
              <a:rPr lang="zh-CN" altLang="en-US" sz="2800" b="1" dirty="0" smtClean="0">
                <a:solidFill>
                  <a:srgbClr val="333300"/>
                </a:solidFill>
                <a:latin typeface="Times New Roman" pitchFamily="18" charset="0"/>
                <a:ea typeface="楷体" pitchFamily="49" charset="-122"/>
              </a:rPr>
              <a:t>随机变量抽样</a:t>
            </a:r>
            <a:endParaRPr lang="zh-CN" altLang="en-US" sz="2800" dirty="0"/>
          </a:p>
        </p:txBody>
      </p:sp>
      <p:sp>
        <p:nvSpPr>
          <p:cNvPr id="5" name="Rectangle 3"/>
          <p:cNvSpPr>
            <a:spLocks noChangeArrowheads="1"/>
          </p:cNvSpPr>
          <p:nvPr/>
        </p:nvSpPr>
        <p:spPr bwMode="auto">
          <a:xfrm>
            <a:off x="228600" y="838200"/>
            <a:ext cx="8458200" cy="4241161"/>
          </a:xfrm>
          <a:prstGeom prst="rect">
            <a:avLst/>
          </a:prstGeom>
          <a:noFill/>
          <a:ln w="9525">
            <a:noFill/>
            <a:miter lim="800000"/>
            <a:headEnd/>
            <a:tailEnd/>
          </a:ln>
        </p:spPr>
        <p:txBody>
          <a:bodyPr wrap="square">
            <a:spAutoFit/>
          </a:bodyPr>
          <a:lstStyle/>
          <a:p>
            <a:pPr algn="just">
              <a:lnSpc>
                <a:spcPct val="120000"/>
              </a:lnSpc>
              <a:spcBef>
                <a:spcPct val="20000"/>
              </a:spcBef>
              <a:buClr>
                <a:schemeClr val="folHlink"/>
              </a:buClr>
              <a:buSzPct val="60000"/>
            </a:pPr>
            <a:r>
              <a:rPr lang="en-US" altLang="zh-CN" sz="2400" b="1" dirty="0" smtClean="0">
                <a:solidFill>
                  <a:srgbClr val="333300"/>
                </a:solidFill>
                <a:latin typeface="Times New Roman" pitchFamily="18" charset="0"/>
                <a:ea typeface="楷体" pitchFamily="49" charset="-122"/>
              </a:rPr>
              <a:t> </a:t>
            </a:r>
            <a:r>
              <a:rPr lang="zh-CN" altLang="en-US" sz="2400" b="1" dirty="0" smtClean="0">
                <a:solidFill>
                  <a:srgbClr val="333300"/>
                </a:solidFill>
                <a:latin typeface="Times New Roman" pitchFamily="18" charset="0"/>
                <a:ea typeface="楷体" pitchFamily="49" charset="-122"/>
              </a:rPr>
              <a:t>离散型直接抽样法</a:t>
            </a:r>
            <a:endParaRPr lang="en-US" altLang="zh-CN" sz="2400" b="1" dirty="0" smtClean="0">
              <a:solidFill>
                <a:srgbClr val="333300"/>
              </a:solidFill>
              <a:latin typeface="Times New Roman" pitchFamily="18" charset="0"/>
              <a:ea typeface="楷体" pitchFamily="49" charset="-122"/>
            </a:endParaRPr>
          </a:p>
          <a:p>
            <a:pPr algn="just">
              <a:lnSpc>
                <a:spcPct val="120000"/>
              </a:lnSpc>
              <a:spcBef>
                <a:spcPct val="20000"/>
              </a:spcBef>
              <a:buClr>
                <a:schemeClr val="folHlink"/>
              </a:buClr>
              <a:buSzPct val="60000"/>
            </a:pPr>
            <a:r>
              <a:rPr lang="zh-CN" altLang="en-US" sz="2000" dirty="0" smtClean="0">
                <a:solidFill>
                  <a:srgbClr val="333300"/>
                </a:solidFill>
                <a:latin typeface="Times New Roman" pitchFamily="18" charset="0"/>
                <a:ea typeface="楷体" pitchFamily="49" charset="-122"/>
              </a:rPr>
              <a:t> 例如，</a:t>
            </a:r>
            <a:r>
              <a:rPr lang="en-US" altLang="zh-CN" sz="2000" dirty="0" smtClean="0">
                <a:solidFill>
                  <a:srgbClr val="333300"/>
                </a:solidFill>
                <a:latin typeface="Times New Roman" pitchFamily="18" charset="0"/>
                <a:ea typeface="楷体" pitchFamily="49" charset="-122"/>
              </a:rPr>
              <a:t>3MeV</a:t>
            </a:r>
            <a:r>
              <a:rPr lang="zh-CN" altLang="en-US" sz="2000" dirty="0" smtClean="0">
                <a:solidFill>
                  <a:srgbClr val="333300"/>
                </a:solidFill>
                <a:latin typeface="Times New Roman" pitchFamily="18" charset="0"/>
                <a:ea typeface="楷体" pitchFamily="49" charset="-122"/>
              </a:rPr>
              <a:t>光子入射屏蔽铅板的全吸收反射过程：</a:t>
            </a:r>
            <a:endParaRPr lang="en-US" altLang="zh-CN" sz="2000" dirty="0" smtClean="0">
              <a:solidFill>
                <a:srgbClr val="333300"/>
              </a:solidFill>
              <a:latin typeface="Times New Roman" pitchFamily="18" charset="0"/>
              <a:ea typeface="楷体" pitchFamily="49" charset="-122"/>
            </a:endParaRPr>
          </a:p>
          <a:p>
            <a:pPr algn="just">
              <a:lnSpc>
                <a:spcPct val="120000"/>
              </a:lnSpc>
              <a:spcBef>
                <a:spcPct val="20000"/>
              </a:spcBef>
              <a:buClr>
                <a:schemeClr val="folHlink"/>
              </a:buClr>
              <a:buSzPct val="60000"/>
            </a:pPr>
            <a:r>
              <a:rPr lang="zh-CN" altLang="en-US" sz="2000" dirty="0" smtClean="0">
                <a:solidFill>
                  <a:srgbClr val="333300"/>
                </a:solidFill>
                <a:latin typeface="Times New Roman" pitchFamily="18" charset="0"/>
                <a:ea typeface="楷体" pitchFamily="49" charset="-122"/>
              </a:rPr>
              <a:t>反应类型</a:t>
            </a:r>
            <a:r>
              <a:rPr lang="en-US" altLang="zh-CN" sz="2000" dirty="0" smtClean="0">
                <a:solidFill>
                  <a:srgbClr val="333300"/>
                </a:solidFill>
                <a:latin typeface="Times New Roman" pitchFamily="18" charset="0"/>
                <a:ea typeface="楷体" pitchFamily="49" charset="-122"/>
              </a:rPr>
              <a:t>X</a:t>
            </a:r>
            <a:r>
              <a:rPr lang="zh-CN" altLang="en-US" sz="2000" dirty="0" smtClean="0">
                <a:solidFill>
                  <a:srgbClr val="333300"/>
                </a:solidFill>
                <a:latin typeface="Times New Roman" pitchFamily="18" charset="0"/>
                <a:ea typeface="楷体" pitchFamily="49" charset="-122"/>
              </a:rPr>
              <a:t>：           光电效应            康普顿散射            电子对产生</a:t>
            </a:r>
            <a:endParaRPr lang="en-US" altLang="zh-CN" sz="2000" dirty="0" smtClean="0">
              <a:solidFill>
                <a:srgbClr val="333300"/>
              </a:solidFill>
              <a:latin typeface="Times New Roman" pitchFamily="18" charset="0"/>
              <a:ea typeface="楷体" pitchFamily="49" charset="-122"/>
            </a:endParaRPr>
          </a:p>
          <a:p>
            <a:pPr algn="just">
              <a:lnSpc>
                <a:spcPct val="120000"/>
              </a:lnSpc>
              <a:spcBef>
                <a:spcPct val="20000"/>
              </a:spcBef>
              <a:buClr>
                <a:schemeClr val="folHlink"/>
              </a:buClr>
              <a:buSzPct val="60000"/>
            </a:pPr>
            <a:r>
              <a:rPr lang="zh-CN" altLang="en-US" sz="2000" dirty="0" smtClean="0">
                <a:solidFill>
                  <a:srgbClr val="333300"/>
                </a:solidFill>
                <a:latin typeface="Times New Roman" pitchFamily="18" charset="0"/>
                <a:ea typeface="楷体" pitchFamily="49" charset="-122"/>
              </a:rPr>
              <a:t>反应截面</a:t>
            </a:r>
            <a:r>
              <a:rPr lang="zh-CN" altLang="en-US" sz="2000" dirty="0" smtClean="0">
                <a:solidFill>
                  <a:srgbClr val="333300"/>
                </a:solidFill>
                <a:latin typeface="Times New Roman" pitchFamily="18" charset="0"/>
                <a:ea typeface="楷体" pitchFamily="49" charset="-122"/>
                <a:sym typeface="Symbol"/>
              </a:rPr>
              <a:t>：                    </a:t>
            </a:r>
            <a:r>
              <a:rPr lang="en-US" altLang="zh-CN" sz="2000" baseline="-25000" dirty="0" smtClean="0">
                <a:solidFill>
                  <a:srgbClr val="333300"/>
                </a:solidFill>
                <a:latin typeface="Times New Roman" pitchFamily="18" charset="0"/>
                <a:ea typeface="楷体" pitchFamily="49" charset="-122"/>
                <a:sym typeface="Symbol"/>
              </a:rPr>
              <a:t>1                                     </a:t>
            </a:r>
            <a:r>
              <a:rPr lang="zh-CN" altLang="en-US" sz="2000" dirty="0" smtClean="0">
                <a:solidFill>
                  <a:srgbClr val="333300"/>
                </a:solidFill>
                <a:latin typeface="Times New Roman" pitchFamily="18" charset="0"/>
                <a:ea typeface="楷体" pitchFamily="49" charset="-122"/>
                <a:sym typeface="Symbol"/>
              </a:rPr>
              <a:t></a:t>
            </a:r>
            <a:r>
              <a:rPr lang="en-US" altLang="zh-CN" sz="2000" baseline="-25000" dirty="0" smtClean="0">
                <a:solidFill>
                  <a:srgbClr val="333300"/>
                </a:solidFill>
                <a:latin typeface="Times New Roman" pitchFamily="18" charset="0"/>
                <a:ea typeface="楷体" pitchFamily="49" charset="-122"/>
                <a:sym typeface="Symbol"/>
              </a:rPr>
              <a:t>2</a:t>
            </a:r>
            <a:r>
              <a:rPr lang="en-US" altLang="zh-CN" sz="2000" dirty="0" smtClean="0">
                <a:solidFill>
                  <a:srgbClr val="333300"/>
                </a:solidFill>
                <a:latin typeface="Times New Roman" pitchFamily="18" charset="0"/>
                <a:ea typeface="楷体" pitchFamily="49" charset="-122"/>
                <a:sym typeface="Symbol"/>
              </a:rPr>
              <a:t>                          </a:t>
            </a:r>
            <a:r>
              <a:rPr lang="zh-CN" altLang="en-US" sz="2000" dirty="0" smtClean="0">
                <a:solidFill>
                  <a:srgbClr val="333300"/>
                </a:solidFill>
                <a:latin typeface="Times New Roman" pitchFamily="18" charset="0"/>
                <a:ea typeface="楷体" pitchFamily="49" charset="-122"/>
                <a:sym typeface="Symbol"/>
              </a:rPr>
              <a:t> </a:t>
            </a:r>
            <a:r>
              <a:rPr lang="en-US" altLang="zh-CN" sz="2000" baseline="-25000" dirty="0" smtClean="0">
                <a:solidFill>
                  <a:srgbClr val="333300"/>
                </a:solidFill>
                <a:latin typeface="Times New Roman" pitchFamily="18" charset="0"/>
                <a:ea typeface="楷体" pitchFamily="49" charset="-122"/>
                <a:sym typeface="Symbol"/>
              </a:rPr>
              <a:t>3</a:t>
            </a:r>
          </a:p>
          <a:p>
            <a:pPr algn="just">
              <a:lnSpc>
                <a:spcPct val="120000"/>
              </a:lnSpc>
              <a:spcBef>
                <a:spcPct val="20000"/>
              </a:spcBef>
              <a:buClr>
                <a:schemeClr val="folHlink"/>
              </a:buClr>
              <a:buSzPct val="60000"/>
            </a:pPr>
            <a:r>
              <a:rPr lang="zh-CN" altLang="en-US" sz="2000" dirty="0" smtClean="0">
                <a:solidFill>
                  <a:srgbClr val="333300"/>
                </a:solidFill>
                <a:latin typeface="Times New Roman" pitchFamily="18" charset="0"/>
                <a:ea typeface="楷体" pitchFamily="49" charset="-122"/>
              </a:rPr>
              <a:t>反应几率</a:t>
            </a:r>
            <a:r>
              <a:rPr lang="en-US" altLang="zh-CN" sz="2000" i="1" dirty="0" smtClean="0">
                <a:solidFill>
                  <a:srgbClr val="333300"/>
                </a:solidFill>
                <a:latin typeface="Times New Roman" pitchFamily="18" charset="0"/>
                <a:ea typeface="楷体" pitchFamily="49" charset="-122"/>
              </a:rPr>
              <a:t>f</a:t>
            </a:r>
            <a:r>
              <a:rPr lang="zh-CN" altLang="en-US" sz="2000" dirty="0" smtClean="0">
                <a:solidFill>
                  <a:srgbClr val="333300"/>
                </a:solidFill>
                <a:latin typeface="Times New Roman" pitchFamily="18" charset="0"/>
                <a:ea typeface="楷体" pitchFamily="49" charset="-122"/>
                <a:sym typeface="Symbol"/>
              </a:rPr>
              <a:t>：               </a:t>
            </a:r>
            <a:r>
              <a:rPr lang="en-US" altLang="zh-CN" sz="2000" baseline="-25000" dirty="0" smtClean="0">
                <a:solidFill>
                  <a:srgbClr val="333300"/>
                </a:solidFill>
                <a:latin typeface="Times New Roman" pitchFamily="18" charset="0"/>
                <a:ea typeface="楷体" pitchFamily="49" charset="-122"/>
                <a:sym typeface="Symbol"/>
              </a:rPr>
              <a:t>1</a:t>
            </a:r>
            <a:r>
              <a:rPr lang="en-US" altLang="zh-CN" sz="2000" dirty="0" smtClean="0">
                <a:solidFill>
                  <a:srgbClr val="333300"/>
                </a:solidFill>
                <a:latin typeface="Times New Roman" pitchFamily="18" charset="0"/>
                <a:ea typeface="楷体" pitchFamily="49" charset="-122"/>
                <a:sym typeface="Symbol"/>
              </a:rPr>
              <a:t>=</a:t>
            </a:r>
            <a:r>
              <a:rPr lang="zh-CN" altLang="en-US" sz="2000" dirty="0" smtClean="0">
                <a:solidFill>
                  <a:srgbClr val="333300"/>
                </a:solidFill>
                <a:latin typeface="Times New Roman" pitchFamily="18" charset="0"/>
                <a:ea typeface="楷体" pitchFamily="49" charset="-122"/>
                <a:sym typeface="Symbol"/>
              </a:rPr>
              <a:t></a:t>
            </a:r>
            <a:r>
              <a:rPr lang="en-US" altLang="zh-CN" sz="2000" baseline="-25000" dirty="0" smtClean="0">
                <a:solidFill>
                  <a:srgbClr val="333300"/>
                </a:solidFill>
                <a:latin typeface="Times New Roman" pitchFamily="18" charset="0"/>
                <a:ea typeface="楷体" pitchFamily="49" charset="-122"/>
                <a:sym typeface="Symbol"/>
              </a:rPr>
              <a:t>1</a:t>
            </a:r>
            <a:r>
              <a:rPr lang="en-US" altLang="zh-CN" sz="2000" dirty="0" smtClean="0">
                <a:solidFill>
                  <a:srgbClr val="333300"/>
                </a:solidFill>
                <a:latin typeface="Times New Roman" pitchFamily="18" charset="0"/>
                <a:ea typeface="楷体" pitchFamily="49" charset="-122"/>
                <a:sym typeface="Symbol"/>
              </a:rPr>
              <a:t>/</a:t>
            </a:r>
            <a:r>
              <a:rPr lang="zh-CN" altLang="en-US" sz="2000" dirty="0" smtClean="0">
                <a:solidFill>
                  <a:srgbClr val="333300"/>
                </a:solidFill>
                <a:latin typeface="Times New Roman" pitchFamily="18" charset="0"/>
                <a:ea typeface="楷体" pitchFamily="49" charset="-122"/>
                <a:sym typeface="Symbol"/>
              </a:rPr>
              <a:t>                </a:t>
            </a:r>
            <a:r>
              <a:rPr lang="en-US" altLang="zh-CN" sz="2000" baseline="-25000" dirty="0" smtClean="0">
                <a:solidFill>
                  <a:srgbClr val="333300"/>
                </a:solidFill>
                <a:latin typeface="Times New Roman" pitchFamily="18" charset="0"/>
                <a:ea typeface="楷体" pitchFamily="49" charset="-122"/>
                <a:sym typeface="Symbol"/>
              </a:rPr>
              <a:t>2</a:t>
            </a:r>
            <a:r>
              <a:rPr lang="en-US" altLang="zh-CN" sz="2000" dirty="0" smtClean="0">
                <a:solidFill>
                  <a:srgbClr val="333300"/>
                </a:solidFill>
                <a:latin typeface="Times New Roman" pitchFamily="18" charset="0"/>
                <a:ea typeface="楷体" pitchFamily="49" charset="-122"/>
                <a:sym typeface="Symbol"/>
              </a:rPr>
              <a:t>=</a:t>
            </a:r>
            <a:r>
              <a:rPr lang="zh-CN" altLang="en-US" sz="2000" dirty="0" smtClean="0">
                <a:solidFill>
                  <a:srgbClr val="333300"/>
                </a:solidFill>
                <a:latin typeface="Times New Roman" pitchFamily="18" charset="0"/>
                <a:ea typeface="楷体" pitchFamily="49" charset="-122"/>
                <a:sym typeface="Symbol"/>
              </a:rPr>
              <a:t></a:t>
            </a:r>
            <a:r>
              <a:rPr lang="en-US" altLang="zh-CN" sz="2000" baseline="-25000" dirty="0" smtClean="0">
                <a:solidFill>
                  <a:srgbClr val="333300"/>
                </a:solidFill>
                <a:latin typeface="Times New Roman" pitchFamily="18" charset="0"/>
                <a:ea typeface="楷体" pitchFamily="49" charset="-122"/>
                <a:sym typeface="Symbol"/>
              </a:rPr>
              <a:t>2</a:t>
            </a:r>
            <a:r>
              <a:rPr lang="en-US" altLang="zh-CN" sz="2000" dirty="0" smtClean="0">
                <a:solidFill>
                  <a:srgbClr val="333300"/>
                </a:solidFill>
                <a:latin typeface="Times New Roman" pitchFamily="18" charset="0"/>
                <a:ea typeface="楷体" pitchFamily="49" charset="-122"/>
                <a:sym typeface="Symbol"/>
              </a:rPr>
              <a:t>/</a:t>
            </a:r>
            <a:r>
              <a:rPr lang="zh-CN" altLang="en-US" sz="2000" dirty="0" smtClean="0">
                <a:solidFill>
                  <a:srgbClr val="333300"/>
                </a:solidFill>
                <a:latin typeface="Times New Roman" pitchFamily="18" charset="0"/>
                <a:ea typeface="楷体" pitchFamily="49" charset="-122"/>
                <a:sym typeface="Symbol"/>
              </a:rPr>
              <a:t>                   </a:t>
            </a:r>
            <a:r>
              <a:rPr lang="en-US" altLang="zh-CN" sz="2000" baseline="-25000" dirty="0" smtClean="0">
                <a:solidFill>
                  <a:srgbClr val="333300"/>
                </a:solidFill>
                <a:latin typeface="Times New Roman" pitchFamily="18" charset="0"/>
                <a:ea typeface="楷体" pitchFamily="49" charset="-122"/>
                <a:sym typeface="Symbol"/>
              </a:rPr>
              <a:t>3</a:t>
            </a:r>
            <a:r>
              <a:rPr lang="en-US" altLang="zh-CN" sz="2000" dirty="0" smtClean="0">
                <a:solidFill>
                  <a:srgbClr val="333300"/>
                </a:solidFill>
                <a:latin typeface="Times New Roman" pitchFamily="18" charset="0"/>
                <a:ea typeface="楷体" pitchFamily="49" charset="-122"/>
                <a:sym typeface="Symbol"/>
              </a:rPr>
              <a:t>=</a:t>
            </a:r>
            <a:r>
              <a:rPr lang="zh-CN" altLang="en-US" sz="2000" dirty="0" smtClean="0">
                <a:solidFill>
                  <a:srgbClr val="333300"/>
                </a:solidFill>
                <a:latin typeface="Times New Roman" pitchFamily="18" charset="0"/>
                <a:ea typeface="楷体" pitchFamily="49" charset="-122"/>
                <a:sym typeface="Symbol"/>
              </a:rPr>
              <a:t></a:t>
            </a:r>
            <a:r>
              <a:rPr lang="en-US" altLang="zh-CN" sz="2000" baseline="-25000" dirty="0" smtClean="0">
                <a:solidFill>
                  <a:srgbClr val="333300"/>
                </a:solidFill>
                <a:latin typeface="Times New Roman" pitchFamily="18" charset="0"/>
                <a:ea typeface="楷体" pitchFamily="49" charset="-122"/>
                <a:sym typeface="Symbol"/>
              </a:rPr>
              <a:t>3</a:t>
            </a:r>
            <a:r>
              <a:rPr lang="en-US" altLang="zh-CN" sz="2000" dirty="0" smtClean="0">
                <a:solidFill>
                  <a:srgbClr val="333300"/>
                </a:solidFill>
                <a:latin typeface="Times New Roman" pitchFamily="18" charset="0"/>
                <a:ea typeface="楷体" pitchFamily="49" charset="-122"/>
                <a:sym typeface="Symbol"/>
              </a:rPr>
              <a:t>/</a:t>
            </a:r>
            <a:r>
              <a:rPr lang="zh-CN" altLang="en-US" sz="2000" dirty="0" smtClean="0">
                <a:solidFill>
                  <a:srgbClr val="333300"/>
                </a:solidFill>
                <a:latin typeface="Times New Roman" pitchFamily="18" charset="0"/>
                <a:ea typeface="楷体" pitchFamily="49" charset="-122"/>
                <a:sym typeface="Symbol"/>
              </a:rPr>
              <a:t> </a:t>
            </a:r>
            <a:endParaRPr lang="en-US" altLang="zh-CN" sz="2000" dirty="0" smtClean="0">
              <a:solidFill>
                <a:srgbClr val="333300"/>
              </a:solidFill>
              <a:latin typeface="Times New Roman" pitchFamily="18" charset="0"/>
              <a:ea typeface="楷体" pitchFamily="49" charset="-122"/>
              <a:sym typeface="Symbol"/>
            </a:endParaRPr>
          </a:p>
          <a:p>
            <a:pPr algn="just">
              <a:lnSpc>
                <a:spcPct val="120000"/>
              </a:lnSpc>
              <a:spcBef>
                <a:spcPct val="20000"/>
              </a:spcBef>
              <a:buClr>
                <a:schemeClr val="folHlink"/>
              </a:buClr>
              <a:buSzPct val="60000"/>
            </a:pPr>
            <a:r>
              <a:rPr lang="zh-CN" altLang="en-US" sz="2000" b="1" dirty="0" smtClean="0">
                <a:solidFill>
                  <a:srgbClr val="333300"/>
                </a:solidFill>
                <a:latin typeface="Times New Roman" pitchFamily="18" charset="0"/>
                <a:ea typeface="楷体" pitchFamily="49" charset="-122"/>
              </a:rPr>
              <a:t>归一化：</a:t>
            </a:r>
            <a:r>
              <a:rPr lang="zh-CN" altLang="en-US" sz="2000" b="1" dirty="0" smtClean="0">
                <a:solidFill>
                  <a:srgbClr val="333300"/>
                </a:solidFill>
                <a:latin typeface="Times New Roman" pitchFamily="18" charset="0"/>
                <a:ea typeface="楷体" pitchFamily="49" charset="-122"/>
                <a:sym typeface="Symbol"/>
              </a:rPr>
              <a:t> </a:t>
            </a:r>
            <a:r>
              <a:rPr lang="en-US" altLang="zh-CN" sz="2000" b="1" baseline="-25000" dirty="0" smtClean="0">
                <a:solidFill>
                  <a:srgbClr val="333300"/>
                </a:solidFill>
                <a:latin typeface="Times New Roman" pitchFamily="18" charset="0"/>
                <a:ea typeface="楷体" pitchFamily="49" charset="-122"/>
                <a:sym typeface="Symbol"/>
              </a:rPr>
              <a:t>1+</a:t>
            </a:r>
            <a:r>
              <a:rPr lang="zh-CN" altLang="en-US" sz="2000" b="1" dirty="0" smtClean="0">
                <a:solidFill>
                  <a:srgbClr val="333300"/>
                </a:solidFill>
                <a:latin typeface="Times New Roman" pitchFamily="18" charset="0"/>
                <a:ea typeface="楷体" pitchFamily="49" charset="-122"/>
                <a:sym typeface="Symbol"/>
              </a:rPr>
              <a:t> </a:t>
            </a:r>
            <a:r>
              <a:rPr lang="en-US" altLang="zh-CN" sz="2000" b="1" baseline="-25000" dirty="0" smtClean="0">
                <a:solidFill>
                  <a:srgbClr val="333300"/>
                </a:solidFill>
                <a:latin typeface="Times New Roman" pitchFamily="18" charset="0"/>
                <a:ea typeface="楷体" pitchFamily="49" charset="-122"/>
                <a:sym typeface="Symbol"/>
              </a:rPr>
              <a:t>1+</a:t>
            </a:r>
            <a:r>
              <a:rPr lang="zh-CN" altLang="en-US" sz="2000" b="1" dirty="0" smtClean="0">
                <a:solidFill>
                  <a:srgbClr val="333300"/>
                </a:solidFill>
                <a:latin typeface="Times New Roman" pitchFamily="18" charset="0"/>
                <a:ea typeface="楷体" pitchFamily="49" charset="-122"/>
                <a:sym typeface="Symbol"/>
              </a:rPr>
              <a:t> </a:t>
            </a:r>
            <a:r>
              <a:rPr lang="en-US" altLang="zh-CN" sz="2000" b="1" baseline="-25000" dirty="0" smtClean="0">
                <a:solidFill>
                  <a:srgbClr val="333300"/>
                </a:solidFill>
                <a:latin typeface="Times New Roman" pitchFamily="18" charset="0"/>
                <a:ea typeface="楷体" pitchFamily="49" charset="-122"/>
                <a:sym typeface="Symbol"/>
              </a:rPr>
              <a:t>1=</a:t>
            </a:r>
            <a:r>
              <a:rPr lang="zh-CN" altLang="en-US" sz="2000" b="1" dirty="0" smtClean="0">
                <a:solidFill>
                  <a:srgbClr val="333300"/>
                </a:solidFill>
                <a:latin typeface="Times New Roman" pitchFamily="18" charset="0"/>
                <a:ea typeface="楷体" pitchFamily="49" charset="-122"/>
                <a:sym typeface="Symbol"/>
              </a:rPr>
              <a:t>               </a:t>
            </a:r>
            <a:r>
              <a:rPr lang="en-US" altLang="zh-CN" sz="2000" b="1" baseline="-25000" dirty="0" smtClean="0">
                <a:solidFill>
                  <a:srgbClr val="333300"/>
                </a:solidFill>
                <a:latin typeface="Times New Roman" pitchFamily="18" charset="0"/>
                <a:ea typeface="楷体" pitchFamily="49" charset="-122"/>
                <a:sym typeface="Symbol"/>
              </a:rPr>
              <a:t> </a:t>
            </a:r>
            <a:r>
              <a:rPr lang="zh-CN" altLang="en-US" sz="2000" b="1" dirty="0" smtClean="0">
                <a:solidFill>
                  <a:srgbClr val="333300"/>
                </a:solidFill>
                <a:latin typeface="Times New Roman" pitchFamily="18" charset="0"/>
                <a:ea typeface="楷体" pitchFamily="49" charset="-122"/>
                <a:sym typeface="Symbol"/>
              </a:rPr>
              <a:t></a:t>
            </a:r>
            <a:r>
              <a:rPr lang="en-US" altLang="zh-CN" sz="2000" b="1" baseline="-25000" dirty="0" smtClean="0">
                <a:solidFill>
                  <a:srgbClr val="333300"/>
                </a:solidFill>
                <a:latin typeface="Times New Roman" pitchFamily="18" charset="0"/>
                <a:ea typeface="楷体" pitchFamily="49" charset="-122"/>
                <a:sym typeface="Symbol"/>
              </a:rPr>
              <a:t>1</a:t>
            </a:r>
            <a:r>
              <a:rPr lang="en-US" altLang="zh-CN" sz="2000" b="1" dirty="0" smtClean="0">
                <a:solidFill>
                  <a:srgbClr val="333300"/>
                </a:solidFill>
                <a:latin typeface="Times New Roman" pitchFamily="18" charset="0"/>
                <a:ea typeface="楷体" pitchFamily="49" charset="-122"/>
                <a:sym typeface="Symbol"/>
              </a:rPr>
              <a:t>+</a:t>
            </a:r>
            <a:r>
              <a:rPr lang="zh-CN" altLang="en-US" sz="2000" b="1" dirty="0" smtClean="0">
                <a:solidFill>
                  <a:srgbClr val="333300"/>
                </a:solidFill>
                <a:latin typeface="Times New Roman" pitchFamily="18" charset="0"/>
                <a:ea typeface="楷体" pitchFamily="49" charset="-122"/>
                <a:sym typeface="Symbol"/>
              </a:rPr>
              <a:t></a:t>
            </a:r>
            <a:r>
              <a:rPr lang="en-US" altLang="zh-CN" sz="2000" b="1" baseline="-25000" dirty="0" smtClean="0">
                <a:solidFill>
                  <a:srgbClr val="333300"/>
                </a:solidFill>
                <a:latin typeface="Times New Roman" pitchFamily="18" charset="0"/>
                <a:ea typeface="楷体" pitchFamily="49" charset="-122"/>
                <a:sym typeface="Symbol"/>
              </a:rPr>
              <a:t>2</a:t>
            </a:r>
            <a:r>
              <a:rPr lang="en-US" altLang="zh-CN" sz="2000" b="1" dirty="0" smtClean="0">
                <a:solidFill>
                  <a:srgbClr val="333300"/>
                </a:solidFill>
                <a:latin typeface="Times New Roman" pitchFamily="18" charset="0"/>
                <a:ea typeface="楷体" pitchFamily="49" charset="-122"/>
                <a:sym typeface="Symbol"/>
              </a:rPr>
              <a:t>+</a:t>
            </a:r>
            <a:r>
              <a:rPr lang="zh-CN" altLang="en-US" sz="2000" b="1" dirty="0" smtClean="0">
                <a:solidFill>
                  <a:srgbClr val="333300"/>
                </a:solidFill>
                <a:latin typeface="Times New Roman" pitchFamily="18" charset="0"/>
                <a:ea typeface="楷体" pitchFamily="49" charset="-122"/>
                <a:sym typeface="Symbol"/>
              </a:rPr>
              <a:t> </a:t>
            </a:r>
            <a:r>
              <a:rPr lang="en-US" altLang="zh-CN" sz="2000" b="1" baseline="-25000" dirty="0" smtClean="0">
                <a:solidFill>
                  <a:srgbClr val="333300"/>
                </a:solidFill>
                <a:latin typeface="Times New Roman" pitchFamily="18" charset="0"/>
                <a:ea typeface="楷体" pitchFamily="49" charset="-122"/>
                <a:sym typeface="Symbol"/>
              </a:rPr>
              <a:t>3</a:t>
            </a:r>
            <a:r>
              <a:rPr lang="en-US" altLang="zh-CN" sz="2000" b="1" dirty="0" smtClean="0">
                <a:solidFill>
                  <a:srgbClr val="333300"/>
                </a:solidFill>
                <a:latin typeface="Times New Roman" pitchFamily="18" charset="0"/>
                <a:ea typeface="楷体" pitchFamily="49" charset="-122"/>
                <a:sym typeface="Symbol"/>
              </a:rPr>
              <a:t>=</a:t>
            </a:r>
            <a:r>
              <a:rPr lang="zh-CN" altLang="en-US" sz="2000" b="1" dirty="0" smtClean="0">
                <a:solidFill>
                  <a:srgbClr val="333300"/>
                </a:solidFill>
                <a:latin typeface="Times New Roman" pitchFamily="18" charset="0"/>
                <a:ea typeface="楷体" pitchFamily="49" charset="-122"/>
                <a:sym typeface="Symbol"/>
              </a:rPr>
              <a:t></a:t>
            </a:r>
            <a:r>
              <a:rPr lang="en-US" altLang="zh-CN" sz="2000" b="1" dirty="0" smtClean="0">
                <a:solidFill>
                  <a:srgbClr val="333300"/>
                </a:solidFill>
                <a:latin typeface="Times New Roman" pitchFamily="18" charset="0"/>
                <a:ea typeface="楷体" pitchFamily="49" charset="-122"/>
                <a:sym typeface="Symbol"/>
              </a:rPr>
              <a:t>=100%        </a:t>
            </a:r>
          </a:p>
          <a:p>
            <a:pPr algn="just">
              <a:lnSpc>
                <a:spcPct val="120000"/>
              </a:lnSpc>
              <a:spcBef>
                <a:spcPct val="20000"/>
              </a:spcBef>
              <a:buClr>
                <a:schemeClr val="folHlink"/>
              </a:buClr>
              <a:buSzPct val="60000"/>
            </a:pPr>
            <a:endParaRPr lang="en-US" altLang="zh-CN" sz="800" b="1" dirty="0" smtClean="0">
              <a:solidFill>
                <a:srgbClr val="333300"/>
              </a:solidFill>
              <a:latin typeface="Times New Roman" pitchFamily="18" charset="0"/>
              <a:ea typeface="楷体" pitchFamily="49" charset="-122"/>
              <a:sym typeface="Symbol"/>
            </a:endParaRPr>
          </a:p>
          <a:p>
            <a:pPr algn="just">
              <a:lnSpc>
                <a:spcPct val="120000"/>
              </a:lnSpc>
              <a:spcBef>
                <a:spcPct val="20000"/>
              </a:spcBef>
              <a:buClr>
                <a:schemeClr val="folHlink"/>
              </a:buClr>
              <a:buSzPct val="60000"/>
            </a:pPr>
            <a:r>
              <a:rPr lang="en-US" altLang="zh-CN" sz="2000" b="1" dirty="0" smtClean="0">
                <a:solidFill>
                  <a:srgbClr val="333300"/>
                </a:solidFill>
                <a:latin typeface="Times New Roman" pitchFamily="18" charset="0"/>
                <a:ea typeface="楷体" pitchFamily="49" charset="-122"/>
                <a:sym typeface="Symbol"/>
              </a:rPr>
              <a:t>                      </a:t>
            </a:r>
            <a:r>
              <a:rPr lang="en-US" altLang="zh-CN" sz="2000" b="1" baseline="-25000" dirty="0" smtClean="0">
                <a:solidFill>
                  <a:srgbClr val="333300"/>
                </a:solidFill>
                <a:latin typeface="Times New Roman" pitchFamily="18" charset="0"/>
                <a:ea typeface="楷体" pitchFamily="49" charset="-122"/>
                <a:sym typeface="Symbol"/>
              </a:rPr>
              <a:t>1</a:t>
            </a:r>
            <a:r>
              <a:rPr lang="en-US" altLang="zh-CN" sz="2000" b="1" dirty="0" smtClean="0">
                <a:solidFill>
                  <a:srgbClr val="333300"/>
                </a:solidFill>
                <a:latin typeface="Times New Roman" pitchFamily="18" charset="0"/>
                <a:ea typeface="楷体" pitchFamily="49" charset="-122"/>
                <a:sym typeface="Symbol"/>
              </a:rPr>
              <a:t>                 </a:t>
            </a:r>
            <a:r>
              <a:rPr lang="en-US" altLang="zh-CN" sz="2000" b="1" baseline="-25000" dirty="0" smtClean="0">
                <a:solidFill>
                  <a:srgbClr val="333300"/>
                </a:solidFill>
                <a:latin typeface="Times New Roman" pitchFamily="18" charset="0"/>
                <a:ea typeface="楷体" pitchFamily="49" charset="-122"/>
                <a:sym typeface="Symbol"/>
              </a:rPr>
              <a:t>1</a:t>
            </a:r>
            <a:r>
              <a:rPr lang="en-US" altLang="zh-CN" sz="2000" b="1" dirty="0" smtClean="0">
                <a:solidFill>
                  <a:srgbClr val="333300"/>
                </a:solidFill>
                <a:latin typeface="Times New Roman" pitchFamily="18" charset="0"/>
                <a:ea typeface="楷体" pitchFamily="49" charset="-122"/>
                <a:sym typeface="Symbol"/>
              </a:rPr>
              <a:t> &lt;</a:t>
            </a:r>
            <a:r>
              <a:rPr lang="en-US" altLang="zh-CN" sz="2000" b="1" baseline="-25000" dirty="0" smtClean="0">
                <a:solidFill>
                  <a:srgbClr val="333300"/>
                </a:solidFill>
                <a:latin typeface="Times New Roman" pitchFamily="18" charset="0"/>
                <a:ea typeface="楷体" pitchFamily="49" charset="-122"/>
                <a:sym typeface="Symbol"/>
              </a:rPr>
              <a:t>1 </a:t>
            </a:r>
            <a:r>
              <a:rPr lang="en-US" altLang="zh-CN" sz="2000" b="1" dirty="0" smtClean="0">
                <a:solidFill>
                  <a:srgbClr val="333300"/>
                </a:solidFill>
                <a:latin typeface="Times New Roman" pitchFamily="18" charset="0"/>
                <a:ea typeface="楷体" pitchFamily="49" charset="-122"/>
                <a:sym typeface="Symbol"/>
              </a:rPr>
              <a:t>                 </a:t>
            </a:r>
            <a:r>
              <a:rPr lang="en-US" altLang="zh-CN" sz="2000" b="1" baseline="-25000" dirty="0" smtClean="0">
                <a:solidFill>
                  <a:srgbClr val="333300"/>
                </a:solidFill>
                <a:latin typeface="Times New Roman" pitchFamily="18" charset="0"/>
                <a:ea typeface="楷体" pitchFamily="49" charset="-122"/>
                <a:sym typeface="Symbol"/>
              </a:rPr>
              <a:t>1</a:t>
            </a:r>
            <a:r>
              <a:rPr lang="en-US" altLang="zh-CN" sz="2000" b="1" dirty="0" smtClean="0">
                <a:solidFill>
                  <a:srgbClr val="333300"/>
                </a:solidFill>
                <a:latin typeface="Times New Roman" pitchFamily="18" charset="0"/>
                <a:ea typeface="楷体" pitchFamily="49" charset="-122"/>
                <a:sym typeface="Symbol"/>
              </a:rPr>
              <a:t> &lt;</a:t>
            </a:r>
            <a:r>
              <a:rPr lang="en-US" altLang="zh-CN" sz="2000" b="1" baseline="-25000" dirty="0" smtClean="0">
                <a:solidFill>
                  <a:srgbClr val="333300"/>
                </a:solidFill>
                <a:latin typeface="Times New Roman" pitchFamily="18" charset="0"/>
                <a:ea typeface="楷体" pitchFamily="49" charset="-122"/>
                <a:sym typeface="Symbol"/>
              </a:rPr>
              <a:t>2</a:t>
            </a:r>
            <a:r>
              <a:rPr lang="en-US" altLang="zh-CN" sz="2000" b="1" dirty="0" smtClean="0">
                <a:solidFill>
                  <a:srgbClr val="333300"/>
                </a:solidFill>
                <a:latin typeface="Times New Roman" pitchFamily="18" charset="0"/>
                <a:ea typeface="楷体" pitchFamily="49" charset="-122"/>
                <a:sym typeface="Symbol"/>
              </a:rPr>
              <a:t>                   </a:t>
            </a:r>
            <a:r>
              <a:rPr lang="zh-CN" altLang="en-US" sz="2000" b="1" dirty="0" smtClean="0">
                <a:solidFill>
                  <a:srgbClr val="333300"/>
                </a:solidFill>
                <a:latin typeface="Times New Roman" pitchFamily="18" charset="0"/>
                <a:ea typeface="楷体" pitchFamily="49" charset="-122"/>
                <a:sym typeface="Symbol"/>
              </a:rPr>
              <a:t>电子对产生</a:t>
            </a:r>
            <a:endParaRPr lang="en-US" altLang="zh-CN" sz="2000" b="1" dirty="0" smtClean="0">
              <a:solidFill>
                <a:srgbClr val="333300"/>
              </a:solidFill>
              <a:latin typeface="Times New Roman" pitchFamily="18" charset="0"/>
              <a:ea typeface="楷体" pitchFamily="49" charset="-122"/>
              <a:sym typeface="Symbol"/>
            </a:endParaRPr>
          </a:p>
          <a:p>
            <a:pPr algn="just">
              <a:lnSpc>
                <a:spcPct val="120000"/>
              </a:lnSpc>
              <a:spcBef>
                <a:spcPct val="20000"/>
              </a:spcBef>
              <a:buClr>
                <a:schemeClr val="folHlink"/>
              </a:buClr>
              <a:buSzPct val="60000"/>
            </a:pPr>
            <a:endParaRPr lang="en-US" altLang="zh-CN" sz="800" b="1" dirty="0" smtClean="0">
              <a:solidFill>
                <a:srgbClr val="333300"/>
              </a:solidFill>
              <a:latin typeface="Times New Roman" pitchFamily="18" charset="0"/>
              <a:ea typeface="楷体" pitchFamily="49" charset="-122"/>
              <a:sym typeface="Symbol"/>
            </a:endParaRPr>
          </a:p>
          <a:p>
            <a:pPr algn="just">
              <a:lnSpc>
                <a:spcPct val="120000"/>
              </a:lnSpc>
              <a:spcBef>
                <a:spcPct val="20000"/>
              </a:spcBef>
              <a:buClr>
                <a:schemeClr val="folHlink"/>
              </a:buClr>
              <a:buSzPct val="60000"/>
            </a:pPr>
            <a:endParaRPr lang="en-US" altLang="zh-CN" sz="800" b="1" dirty="0" smtClean="0">
              <a:solidFill>
                <a:srgbClr val="333300"/>
              </a:solidFill>
              <a:latin typeface="Times New Roman" pitchFamily="18" charset="0"/>
              <a:ea typeface="楷体" pitchFamily="49" charset="-122"/>
              <a:sym typeface="Symbol"/>
            </a:endParaRPr>
          </a:p>
          <a:p>
            <a:pPr algn="just">
              <a:lnSpc>
                <a:spcPct val="120000"/>
              </a:lnSpc>
              <a:spcBef>
                <a:spcPct val="20000"/>
              </a:spcBef>
              <a:buClr>
                <a:schemeClr val="folHlink"/>
              </a:buClr>
              <a:buSzPct val="60000"/>
            </a:pPr>
            <a:endParaRPr lang="en-US" altLang="zh-CN" sz="800" b="1" dirty="0" smtClean="0">
              <a:solidFill>
                <a:srgbClr val="333300"/>
              </a:solidFill>
              <a:latin typeface="Times New Roman" pitchFamily="18" charset="0"/>
              <a:ea typeface="楷体" pitchFamily="49" charset="-122"/>
              <a:sym typeface="Symbol"/>
            </a:endParaRPr>
          </a:p>
          <a:p>
            <a:pPr algn="just">
              <a:lnSpc>
                <a:spcPct val="120000"/>
              </a:lnSpc>
              <a:spcBef>
                <a:spcPct val="20000"/>
              </a:spcBef>
              <a:buClr>
                <a:schemeClr val="folHlink"/>
              </a:buClr>
              <a:buSzPct val="60000"/>
            </a:pPr>
            <a:r>
              <a:rPr lang="zh-CN" altLang="en-US" sz="2000" b="1" dirty="0" smtClean="0">
                <a:solidFill>
                  <a:srgbClr val="333300"/>
                </a:solidFill>
                <a:latin typeface="Times New Roman" pitchFamily="18" charset="0"/>
                <a:ea typeface="楷体" pitchFamily="49" charset="-122"/>
                <a:sym typeface="Symbol"/>
              </a:rPr>
              <a:t>                                     光电效应          康普顿效应</a:t>
            </a:r>
            <a:endParaRPr lang="en-US" altLang="zh-CN" sz="2000" b="1" baseline="30000" dirty="0" smtClean="0">
              <a:solidFill>
                <a:srgbClr val="333300"/>
              </a:solidFill>
              <a:latin typeface="Times New Roman" pitchFamily="18" charset="0"/>
              <a:ea typeface="楷体" pitchFamily="49" charset="-122"/>
              <a:sym typeface="Symbol"/>
            </a:endParaRPr>
          </a:p>
        </p:txBody>
      </p:sp>
      <p:cxnSp>
        <p:nvCxnSpPr>
          <p:cNvPr id="10" name="直接箭头连接符 9"/>
          <p:cNvCxnSpPr/>
          <p:nvPr/>
        </p:nvCxnSpPr>
        <p:spPr>
          <a:xfrm>
            <a:off x="2133600" y="3886200"/>
            <a:ext cx="720000" cy="1588"/>
          </a:xfrm>
          <a:prstGeom prst="straightConnector1">
            <a:avLst/>
          </a:prstGeom>
          <a:ln w="25400">
            <a:solidFill>
              <a:srgbClr val="00000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1" name="直接箭头连接符 10"/>
          <p:cNvCxnSpPr/>
          <p:nvPr/>
        </p:nvCxnSpPr>
        <p:spPr>
          <a:xfrm>
            <a:off x="3775800" y="3886200"/>
            <a:ext cx="720000" cy="1588"/>
          </a:xfrm>
          <a:prstGeom prst="straightConnector1">
            <a:avLst/>
          </a:prstGeom>
          <a:ln w="25400">
            <a:solidFill>
              <a:srgbClr val="00000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p:nvPr/>
        </p:nvCxnSpPr>
        <p:spPr>
          <a:xfrm>
            <a:off x="5528400" y="3886200"/>
            <a:ext cx="720000" cy="1588"/>
          </a:xfrm>
          <a:prstGeom prst="straightConnector1">
            <a:avLst/>
          </a:prstGeom>
          <a:ln w="25400">
            <a:solidFill>
              <a:srgbClr val="000000"/>
            </a:solidFill>
            <a:tailEnd type="stealth" w="lg" len="lg"/>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3886200" y="3505200"/>
            <a:ext cx="466794" cy="369332"/>
          </a:xfrm>
          <a:prstGeom prst="rect">
            <a:avLst/>
          </a:prstGeom>
          <a:noFill/>
        </p:spPr>
        <p:txBody>
          <a:bodyPr wrap="none" rtlCol="0">
            <a:spAutoFit/>
          </a:bodyPr>
          <a:lstStyle/>
          <a:p>
            <a:r>
              <a:rPr lang="en-US" altLang="zh-CN" b="1" dirty="0" smtClean="0">
                <a:solidFill>
                  <a:srgbClr val="FF0000"/>
                </a:solidFill>
                <a:latin typeface="Times New Roman" pitchFamily="18" charset="0"/>
                <a:cs typeface="Times New Roman" pitchFamily="18" charset="0"/>
                <a:sym typeface="Symbol"/>
              </a:rPr>
              <a:t>No</a:t>
            </a:r>
            <a:endParaRPr lang="zh-CN" altLang="en-US" b="1" dirty="0" smtClean="0">
              <a:solidFill>
                <a:srgbClr val="FF0000"/>
              </a:solidFill>
              <a:latin typeface="Times New Roman" pitchFamily="18" charset="0"/>
              <a:cs typeface="Times New Roman" pitchFamily="18" charset="0"/>
              <a:sym typeface="Symbol"/>
            </a:endParaRPr>
          </a:p>
        </p:txBody>
      </p:sp>
      <p:sp>
        <p:nvSpPr>
          <p:cNvPr id="14" name="TextBox 13"/>
          <p:cNvSpPr txBox="1"/>
          <p:nvPr/>
        </p:nvSpPr>
        <p:spPr>
          <a:xfrm>
            <a:off x="5629206" y="3505200"/>
            <a:ext cx="466794" cy="369332"/>
          </a:xfrm>
          <a:prstGeom prst="rect">
            <a:avLst/>
          </a:prstGeom>
          <a:noFill/>
        </p:spPr>
        <p:txBody>
          <a:bodyPr wrap="none" rtlCol="0">
            <a:spAutoFit/>
          </a:bodyPr>
          <a:lstStyle/>
          <a:p>
            <a:r>
              <a:rPr lang="en-US" altLang="zh-CN" b="1" dirty="0" smtClean="0">
                <a:solidFill>
                  <a:srgbClr val="FF0000"/>
                </a:solidFill>
                <a:latin typeface="Times New Roman" pitchFamily="18" charset="0"/>
                <a:cs typeface="Times New Roman" pitchFamily="18" charset="0"/>
                <a:sym typeface="Symbol"/>
              </a:rPr>
              <a:t>No</a:t>
            </a:r>
            <a:endParaRPr lang="zh-CN" altLang="en-US" b="1" dirty="0" smtClean="0">
              <a:solidFill>
                <a:srgbClr val="FF0000"/>
              </a:solidFill>
              <a:latin typeface="Times New Roman" pitchFamily="18" charset="0"/>
              <a:cs typeface="Times New Roman" pitchFamily="18" charset="0"/>
              <a:sym typeface="Symbol"/>
            </a:endParaRPr>
          </a:p>
        </p:txBody>
      </p:sp>
      <p:cxnSp>
        <p:nvCxnSpPr>
          <p:cNvPr id="15" name="直接箭头连接符 14"/>
          <p:cNvCxnSpPr/>
          <p:nvPr/>
        </p:nvCxnSpPr>
        <p:spPr>
          <a:xfrm rot="5400000">
            <a:off x="2931194" y="4384006"/>
            <a:ext cx="540000" cy="1588"/>
          </a:xfrm>
          <a:prstGeom prst="straightConnector1">
            <a:avLst/>
          </a:prstGeom>
          <a:ln w="25400">
            <a:solidFill>
              <a:srgbClr val="00000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p:nvPr/>
        </p:nvCxnSpPr>
        <p:spPr>
          <a:xfrm rot="5400000">
            <a:off x="4607594" y="4384006"/>
            <a:ext cx="540000" cy="1588"/>
          </a:xfrm>
          <a:prstGeom prst="straightConnector1">
            <a:avLst/>
          </a:prstGeom>
          <a:ln w="25400">
            <a:solidFill>
              <a:srgbClr val="000000"/>
            </a:solidFill>
            <a:tailEnd type="stealth" w="lg" len="lg"/>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3200400" y="4126468"/>
            <a:ext cx="518155" cy="369332"/>
          </a:xfrm>
          <a:prstGeom prst="rect">
            <a:avLst/>
          </a:prstGeom>
          <a:noFill/>
        </p:spPr>
        <p:txBody>
          <a:bodyPr wrap="none" rtlCol="0">
            <a:spAutoFit/>
          </a:bodyPr>
          <a:lstStyle/>
          <a:p>
            <a:r>
              <a:rPr lang="en-US" altLang="zh-CN" b="1" dirty="0" smtClean="0">
                <a:solidFill>
                  <a:srgbClr val="33CC33"/>
                </a:solidFill>
                <a:latin typeface="Times New Roman" pitchFamily="18" charset="0"/>
                <a:cs typeface="Times New Roman" pitchFamily="18" charset="0"/>
                <a:sym typeface="Symbol"/>
              </a:rPr>
              <a:t>Yes</a:t>
            </a:r>
            <a:endParaRPr lang="zh-CN" altLang="en-US" b="1" dirty="0" smtClean="0">
              <a:solidFill>
                <a:srgbClr val="33CC33"/>
              </a:solidFill>
              <a:latin typeface="Times New Roman" pitchFamily="18" charset="0"/>
              <a:cs typeface="Times New Roman" pitchFamily="18" charset="0"/>
              <a:sym typeface="Symbol"/>
            </a:endParaRPr>
          </a:p>
        </p:txBody>
      </p:sp>
      <p:sp>
        <p:nvSpPr>
          <p:cNvPr id="18" name="TextBox 17"/>
          <p:cNvSpPr txBox="1"/>
          <p:nvPr/>
        </p:nvSpPr>
        <p:spPr>
          <a:xfrm>
            <a:off x="4892045" y="4114800"/>
            <a:ext cx="518155" cy="369332"/>
          </a:xfrm>
          <a:prstGeom prst="rect">
            <a:avLst/>
          </a:prstGeom>
          <a:noFill/>
        </p:spPr>
        <p:txBody>
          <a:bodyPr wrap="none" rtlCol="0">
            <a:spAutoFit/>
          </a:bodyPr>
          <a:lstStyle/>
          <a:p>
            <a:r>
              <a:rPr lang="en-US" altLang="zh-CN" b="1" dirty="0" smtClean="0">
                <a:solidFill>
                  <a:srgbClr val="33CC33"/>
                </a:solidFill>
                <a:latin typeface="Times New Roman" pitchFamily="18" charset="0"/>
                <a:cs typeface="Times New Roman" pitchFamily="18" charset="0"/>
                <a:sym typeface="Symbol"/>
              </a:rPr>
              <a:t>Yes</a:t>
            </a:r>
            <a:endParaRPr lang="zh-CN" altLang="en-US" b="1" dirty="0" smtClean="0">
              <a:solidFill>
                <a:srgbClr val="33CC33"/>
              </a:solidFill>
              <a:latin typeface="Times New Roman" pitchFamily="18" charset="0"/>
              <a:cs typeface="Times New Roman" pitchFamily="18" charset="0"/>
              <a:sym typeface="Symbol"/>
            </a:endParaRP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5DC504E5-A123-4CBD-9114-30DB8252F44B}" type="slidenum">
              <a:rPr lang="zh-CN" altLang="zh-CN" smtClean="0"/>
              <a:pPr>
                <a:defRPr/>
              </a:pPr>
              <a:t>42</a:t>
            </a:fld>
            <a:endParaRPr lang="zh-CN" altLang="zh-CN" dirty="0"/>
          </a:p>
        </p:txBody>
      </p:sp>
      <p:sp>
        <p:nvSpPr>
          <p:cNvPr id="58371" name="Line 5"/>
          <p:cNvSpPr>
            <a:spLocks noChangeShapeType="1"/>
          </p:cNvSpPr>
          <p:nvPr/>
        </p:nvSpPr>
        <p:spPr bwMode="auto">
          <a:xfrm>
            <a:off x="0" y="762000"/>
            <a:ext cx="7916863" cy="0"/>
          </a:xfrm>
          <a:prstGeom prst="line">
            <a:avLst/>
          </a:prstGeom>
          <a:noFill/>
          <a:ln w="12700">
            <a:solidFill>
              <a:srgbClr val="FF9900"/>
            </a:solidFill>
            <a:miter lim="800000"/>
            <a:headEnd/>
            <a:tailEnd/>
          </a:ln>
          <a:effectLst>
            <a:prstShdw prst="shdw17" dist="17961" dir="2700000">
              <a:srgbClr val="995C00"/>
            </a:prstShdw>
          </a:effectLst>
        </p:spPr>
        <p:txBody>
          <a:bodyPr lIns="90000" tIns="46800" rIns="90000" bIns="46800"/>
          <a:lstStyle/>
          <a:p>
            <a:endParaRPr lang="zh-CN" altLang="en-US"/>
          </a:p>
        </p:txBody>
      </p:sp>
      <p:sp>
        <p:nvSpPr>
          <p:cNvPr id="58372" name="矩形 9"/>
          <p:cNvSpPr>
            <a:spLocks noChangeArrowheads="1"/>
          </p:cNvSpPr>
          <p:nvPr/>
        </p:nvSpPr>
        <p:spPr bwMode="auto">
          <a:xfrm>
            <a:off x="228600" y="228600"/>
            <a:ext cx="2887329" cy="523220"/>
          </a:xfrm>
          <a:prstGeom prst="rect">
            <a:avLst/>
          </a:prstGeom>
          <a:noFill/>
          <a:ln w="9525">
            <a:noFill/>
            <a:miter lim="800000"/>
            <a:headEnd/>
            <a:tailEnd/>
          </a:ln>
        </p:spPr>
        <p:txBody>
          <a:bodyPr wrap="none">
            <a:spAutoFit/>
          </a:bodyPr>
          <a:lstStyle/>
          <a:p>
            <a:r>
              <a:rPr lang="en-US" altLang="zh-CN" sz="2800" b="1" dirty="0" smtClean="0">
                <a:solidFill>
                  <a:srgbClr val="333300"/>
                </a:solidFill>
                <a:latin typeface="Times New Roman" pitchFamily="18" charset="0"/>
                <a:ea typeface="楷体" pitchFamily="49" charset="-122"/>
              </a:rPr>
              <a:t>2.3 </a:t>
            </a:r>
            <a:r>
              <a:rPr lang="zh-CN" altLang="en-US" sz="2800" b="1" dirty="0" smtClean="0">
                <a:solidFill>
                  <a:srgbClr val="333300"/>
                </a:solidFill>
                <a:latin typeface="Times New Roman" pitchFamily="18" charset="0"/>
                <a:ea typeface="楷体" pitchFamily="49" charset="-122"/>
              </a:rPr>
              <a:t>随机变量抽样</a:t>
            </a:r>
            <a:endParaRPr lang="zh-CN" altLang="en-US" sz="2800" dirty="0"/>
          </a:p>
        </p:txBody>
      </p:sp>
      <p:sp>
        <p:nvSpPr>
          <p:cNvPr id="5" name="Rectangle 3"/>
          <p:cNvSpPr>
            <a:spLocks noChangeArrowheads="1"/>
          </p:cNvSpPr>
          <p:nvPr/>
        </p:nvSpPr>
        <p:spPr bwMode="auto">
          <a:xfrm>
            <a:off x="228600" y="838200"/>
            <a:ext cx="8458200" cy="5390194"/>
          </a:xfrm>
          <a:prstGeom prst="rect">
            <a:avLst/>
          </a:prstGeom>
          <a:noFill/>
          <a:ln w="9525">
            <a:noFill/>
            <a:miter lim="800000"/>
            <a:headEnd/>
            <a:tailEnd/>
          </a:ln>
        </p:spPr>
        <p:txBody>
          <a:bodyPr wrap="square">
            <a:spAutoFit/>
          </a:bodyPr>
          <a:lstStyle/>
          <a:p>
            <a:pPr algn="just">
              <a:lnSpc>
                <a:spcPct val="120000"/>
              </a:lnSpc>
              <a:spcBef>
                <a:spcPct val="20000"/>
              </a:spcBef>
              <a:buClr>
                <a:schemeClr val="folHlink"/>
              </a:buClr>
              <a:buSzPct val="60000"/>
            </a:pPr>
            <a:r>
              <a:rPr lang="zh-CN" altLang="en-US" sz="2400" b="1" dirty="0" smtClean="0">
                <a:solidFill>
                  <a:srgbClr val="333300"/>
                </a:solidFill>
                <a:latin typeface="Times New Roman" pitchFamily="18" charset="0"/>
                <a:ea typeface="楷体" pitchFamily="49" charset="-122"/>
              </a:rPr>
              <a:t>连续型变量直接抽样法</a:t>
            </a:r>
            <a:endParaRPr lang="en-US" altLang="zh-CN" sz="2400" b="1" dirty="0" smtClean="0">
              <a:solidFill>
                <a:srgbClr val="333300"/>
              </a:solidFill>
              <a:latin typeface="Times New Roman" pitchFamily="18" charset="0"/>
              <a:ea typeface="楷体" pitchFamily="49" charset="-122"/>
            </a:endParaRPr>
          </a:p>
          <a:p>
            <a:pPr algn="just">
              <a:lnSpc>
                <a:spcPct val="120000"/>
              </a:lnSpc>
              <a:spcBef>
                <a:spcPct val="20000"/>
              </a:spcBef>
              <a:buClr>
                <a:schemeClr val="folHlink"/>
              </a:buClr>
              <a:buSzPct val="60000"/>
            </a:pPr>
            <a:r>
              <a:rPr lang="zh-CN" altLang="en-US" sz="2000" dirty="0" smtClean="0">
                <a:solidFill>
                  <a:srgbClr val="333300"/>
                </a:solidFill>
                <a:latin typeface="Times New Roman" pitchFamily="18" charset="0"/>
                <a:ea typeface="楷体" pitchFamily="49" charset="-122"/>
              </a:rPr>
              <a:t> 设连续型变量</a:t>
            </a:r>
            <a:r>
              <a:rPr lang="en-US" altLang="zh-CN" sz="2000" i="1" dirty="0" smtClean="0">
                <a:solidFill>
                  <a:srgbClr val="333300"/>
                </a:solidFill>
                <a:latin typeface="Times New Roman" pitchFamily="18" charset="0"/>
                <a:ea typeface="楷体" pitchFamily="49" charset="-122"/>
              </a:rPr>
              <a:t>x</a:t>
            </a:r>
            <a:r>
              <a:rPr lang="zh-CN" altLang="en-US" sz="2000" dirty="0" smtClean="0">
                <a:solidFill>
                  <a:srgbClr val="333300"/>
                </a:solidFill>
                <a:latin typeface="Times New Roman" pitchFamily="18" charset="0"/>
                <a:ea typeface="楷体" pitchFamily="49" charset="-122"/>
              </a:rPr>
              <a:t>在区间</a:t>
            </a:r>
            <a:r>
              <a:rPr lang="en-US" altLang="zh-CN" sz="2000" dirty="0" smtClean="0">
                <a:solidFill>
                  <a:srgbClr val="333300"/>
                </a:solidFill>
                <a:latin typeface="Times New Roman" pitchFamily="18" charset="0"/>
                <a:ea typeface="楷体" pitchFamily="49" charset="-122"/>
              </a:rPr>
              <a:t>[</a:t>
            </a:r>
            <a:r>
              <a:rPr lang="en-US" altLang="zh-CN" sz="2000" dirty="0" err="1" smtClean="0">
                <a:solidFill>
                  <a:srgbClr val="333300"/>
                </a:solidFill>
                <a:latin typeface="Times New Roman" pitchFamily="18" charset="0"/>
                <a:ea typeface="楷体" pitchFamily="49" charset="-122"/>
              </a:rPr>
              <a:t>a,b</a:t>
            </a:r>
            <a:r>
              <a:rPr lang="en-US" altLang="zh-CN" sz="2000" dirty="0" smtClean="0">
                <a:solidFill>
                  <a:srgbClr val="333300"/>
                </a:solidFill>
                <a:latin typeface="Times New Roman" pitchFamily="18" charset="0"/>
                <a:ea typeface="楷体" pitchFamily="49" charset="-122"/>
              </a:rPr>
              <a:t>]</a:t>
            </a:r>
            <a:r>
              <a:rPr lang="zh-CN" altLang="en-US" sz="2000" dirty="0" smtClean="0">
                <a:solidFill>
                  <a:srgbClr val="333300"/>
                </a:solidFill>
                <a:latin typeface="Times New Roman" pitchFamily="18" charset="0"/>
                <a:ea typeface="楷体" pitchFamily="49" charset="-122"/>
              </a:rPr>
              <a:t>中取值，将上述的离散清醒取连续极限：</a:t>
            </a:r>
            <a:endParaRPr lang="en-US" altLang="zh-CN" sz="2000" dirty="0" smtClean="0">
              <a:solidFill>
                <a:srgbClr val="333300"/>
              </a:solidFill>
              <a:latin typeface="Times New Roman" pitchFamily="18" charset="0"/>
              <a:ea typeface="楷体" pitchFamily="49" charset="-122"/>
            </a:endParaRPr>
          </a:p>
          <a:p>
            <a:pPr algn="just">
              <a:lnSpc>
                <a:spcPct val="120000"/>
              </a:lnSpc>
              <a:spcBef>
                <a:spcPct val="20000"/>
              </a:spcBef>
              <a:buClr>
                <a:schemeClr val="folHlink"/>
              </a:buClr>
              <a:buSzPct val="60000"/>
            </a:pPr>
            <a:r>
              <a:rPr lang="en-US" altLang="zh-CN" sz="2400" dirty="0" smtClean="0">
                <a:solidFill>
                  <a:srgbClr val="333300"/>
                </a:solidFill>
                <a:latin typeface="Times New Roman" pitchFamily="18" charset="0"/>
                <a:ea typeface="楷体" pitchFamily="49" charset="-122"/>
              </a:rPr>
              <a:t> </a:t>
            </a:r>
            <a:endParaRPr lang="en-US" altLang="zh-CN" sz="2400" dirty="0" smtClean="0">
              <a:solidFill>
                <a:srgbClr val="333300"/>
              </a:solidFill>
              <a:latin typeface="楷体" pitchFamily="49" charset="-122"/>
              <a:ea typeface="楷体" pitchFamily="49" charset="-122"/>
            </a:endParaRPr>
          </a:p>
          <a:p>
            <a:pPr algn="just">
              <a:lnSpc>
                <a:spcPct val="120000"/>
              </a:lnSpc>
              <a:spcBef>
                <a:spcPct val="20000"/>
              </a:spcBef>
              <a:buClr>
                <a:schemeClr val="folHlink"/>
              </a:buClr>
              <a:buSzPct val="60000"/>
            </a:pPr>
            <a:endParaRPr lang="en-US" altLang="zh-CN" sz="2400" b="1" baseline="30000" dirty="0" smtClean="0">
              <a:solidFill>
                <a:srgbClr val="333300"/>
              </a:solidFill>
              <a:latin typeface="楷体" pitchFamily="49" charset="-122"/>
              <a:ea typeface="楷体" pitchFamily="49" charset="-122"/>
              <a:sym typeface="Symbol"/>
            </a:endParaRPr>
          </a:p>
          <a:p>
            <a:pPr algn="just">
              <a:lnSpc>
                <a:spcPct val="120000"/>
              </a:lnSpc>
              <a:spcBef>
                <a:spcPct val="20000"/>
              </a:spcBef>
              <a:buClr>
                <a:schemeClr val="folHlink"/>
              </a:buClr>
              <a:buSzPct val="60000"/>
            </a:pPr>
            <a:endParaRPr lang="en-US" altLang="zh-CN" sz="2400" b="1" baseline="30000" dirty="0" smtClean="0">
              <a:solidFill>
                <a:srgbClr val="333300"/>
              </a:solidFill>
              <a:latin typeface="楷体" pitchFamily="49" charset="-122"/>
              <a:ea typeface="楷体" pitchFamily="49" charset="-122"/>
              <a:sym typeface="Symbol"/>
            </a:endParaRPr>
          </a:p>
          <a:p>
            <a:pPr algn="just">
              <a:lnSpc>
                <a:spcPct val="120000"/>
              </a:lnSpc>
              <a:spcBef>
                <a:spcPct val="20000"/>
              </a:spcBef>
              <a:buClr>
                <a:schemeClr val="folHlink"/>
              </a:buClr>
              <a:buSzPct val="60000"/>
            </a:pPr>
            <a:r>
              <a:rPr lang="zh-CN" altLang="en-US" sz="3200" baseline="30000" dirty="0" smtClean="0">
                <a:solidFill>
                  <a:srgbClr val="333300"/>
                </a:solidFill>
                <a:latin typeface="楷体" pitchFamily="49" charset="-122"/>
                <a:ea typeface="楷体" pitchFamily="49" charset="-122"/>
                <a:sym typeface="Symbol"/>
              </a:rPr>
              <a:t>求分布函数</a:t>
            </a:r>
            <a:r>
              <a:rPr lang="en-US" altLang="zh-CN" sz="3200" baseline="30000" dirty="0" smtClean="0">
                <a:solidFill>
                  <a:srgbClr val="333300"/>
                </a:solidFill>
                <a:latin typeface="Times New Roman" pitchFamily="18" charset="0"/>
                <a:ea typeface="楷体" pitchFamily="49" charset="-122"/>
                <a:cs typeface="Times New Roman" pitchFamily="18" charset="0"/>
                <a:sym typeface="Symbol"/>
              </a:rPr>
              <a:t>(</a:t>
            </a:r>
            <a:r>
              <a:rPr lang="zh-CN" altLang="en-US" sz="3200" baseline="30000" dirty="0" smtClean="0">
                <a:solidFill>
                  <a:srgbClr val="333300"/>
                </a:solidFill>
                <a:latin typeface="楷体" pitchFamily="49" charset="-122"/>
                <a:ea typeface="楷体" pitchFamily="49" charset="-122"/>
                <a:sym typeface="Symbol"/>
              </a:rPr>
              <a:t>累积函数</a:t>
            </a:r>
            <a:r>
              <a:rPr lang="en-US" altLang="zh-CN" sz="3200" baseline="30000" dirty="0" smtClean="0">
                <a:solidFill>
                  <a:srgbClr val="333300"/>
                </a:solidFill>
                <a:latin typeface="Times New Roman" pitchFamily="18" charset="0"/>
                <a:ea typeface="楷体" pitchFamily="49" charset="-122"/>
                <a:cs typeface="Times New Roman" pitchFamily="18" charset="0"/>
                <a:sym typeface="Symbol"/>
              </a:rPr>
              <a:t>)</a:t>
            </a:r>
          </a:p>
          <a:p>
            <a:pPr algn="just">
              <a:lnSpc>
                <a:spcPct val="120000"/>
              </a:lnSpc>
              <a:spcBef>
                <a:spcPct val="20000"/>
              </a:spcBef>
              <a:buClr>
                <a:schemeClr val="folHlink"/>
              </a:buClr>
              <a:buSzPct val="60000"/>
            </a:pPr>
            <a:r>
              <a:rPr lang="en-US" altLang="zh-CN" sz="3200" baseline="30000" dirty="0" smtClean="0">
                <a:solidFill>
                  <a:srgbClr val="333300"/>
                </a:solidFill>
                <a:latin typeface="Times New Roman" pitchFamily="18" charset="0"/>
                <a:ea typeface="楷体" pitchFamily="49" charset="-122"/>
                <a:cs typeface="Times New Roman" pitchFamily="18" charset="0"/>
                <a:sym typeface="Symbol"/>
              </a:rPr>
              <a:t>                            </a:t>
            </a:r>
          </a:p>
          <a:p>
            <a:pPr algn="just">
              <a:lnSpc>
                <a:spcPct val="120000"/>
              </a:lnSpc>
              <a:spcBef>
                <a:spcPct val="20000"/>
              </a:spcBef>
              <a:buClr>
                <a:schemeClr val="folHlink"/>
              </a:buClr>
              <a:buSzPct val="60000"/>
            </a:pPr>
            <a:r>
              <a:rPr lang="en-US" altLang="zh-CN" sz="3200" baseline="30000" dirty="0" smtClean="0">
                <a:solidFill>
                  <a:srgbClr val="333300"/>
                </a:solidFill>
                <a:latin typeface="Times New Roman" pitchFamily="18" charset="0"/>
                <a:ea typeface="楷体" pitchFamily="49" charset="-122"/>
                <a:cs typeface="Times New Roman" pitchFamily="18" charset="0"/>
                <a:sym typeface="Symbol"/>
              </a:rPr>
              <a:t>                                                                     </a:t>
            </a:r>
            <a:r>
              <a:rPr lang="zh-CN" altLang="en-US" sz="3200" baseline="30000" dirty="0" smtClean="0">
                <a:solidFill>
                  <a:srgbClr val="333300"/>
                </a:solidFill>
                <a:latin typeface="Times New Roman" pitchFamily="18" charset="0"/>
                <a:ea typeface="楷体" pitchFamily="49" charset="-122"/>
                <a:cs typeface="Times New Roman" pitchFamily="18" charset="0"/>
                <a:sym typeface="Symbol"/>
              </a:rPr>
              <a:t>且是单调增加。</a:t>
            </a:r>
            <a:endParaRPr lang="en-US" altLang="zh-CN" sz="3200" baseline="30000" dirty="0" smtClean="0">
              <a:solidFill>
                <a:srgbClr val="333300"/>
              </a:solidFill>
              <a:latin typeface="Times New Roman" pitchFamily="18" charset="0"/>
              <a:ea typeface="楷体" pitchFamily="49" charset="-122"/>
              <a:cs typeface="Times New Roman" pitchFamily="18" charset="0"/>
              <a:sym typeface="Symbol"/>
            </a:endParaRPr>
          </a:p>
          <a:p>
            <a:pPr algn="just">
              <a:lnSpc>
                <a:spcPct val="120000"/>
              </a:lnSpc>
              <a:spcBef>
                <a:spcPct val="20000"/>
              </a:spcBef>
              <a:buClr>
                <a:schemeClr val="folHlink"/>
              </a:buClr>
              <a:buSzPct val="60000"/>
            </a:pPr>
            <a:r>
              <a:rPr lang="en-US" altLang="zh-CN" sz="3200" baseline="30000" dirty="0" smtClean="0">
                <a:solidFill>
                  <a:srgbClr val="333300"/>
                </a:solidFill>
                <a:latin typeface="Times New Roman" pitchFamily="18" charset="0"/>
                <a:ea typeface="楷体" pitchFamily="49" charset="-122"/>
                <a:cs typeface="Times New Roman" pitchFamily="18" charset="0"/>
                <a:sym typeface="Symbol"/>
              </a:rPr>
              <a:t>p(</a:t>
            </a:r>
            <a:r>
              <a:rPr lang="en-US" altLang="zh-CN" sz="3200" i="1" baseline="30000" dirty="0" smtClean="0">
                <a:solidFill>
                  <a:srgbClr val="333300"/>
                </a:solidFill>
                <a:latin typeface="Times New Roman" pitchFamily="18" charset="0"/>
                <a:ea typeface="楷体" pitchFamily="49" charset="-122"/>
                <a:cs typeface="Times New Roman" pitchFamily="18" charset="0"/>
                <a:sym typeface="Symbol"/>
              </a:rPr>
              <a:t>x</a:t>
            </a:r>
            <a:r>
              <a:rPr lang="en-US" altLang="zh-CN" sz="3200" baseline="30000" dirty="0" smtClean="0">
                <a:solidFill>
                  <a:srgbClr val="333300"/>
                </a:solidFill>
                <a:latin typeface="Times New Roman" pitchFamily="18" charset="0"/>
                <a:ea typeface="楷体" pitchFamily="49" charset="-122"/>
                <a:cs typeface="Times New Roman" pitchFamily="18" charset="0"/>
                <a:sym typeface="Symbol"/>
              </a:rPr>
              <a:t>)</a:t>
            </a:r>
            <a:r>
              <a:rPr lang="zh-CN" altLang="en-US" sz="3200" baseline="30000" dirty="0" smtClean="0">
                <a:solidFill>
                  <a:srgbClr val="333300"/>
                </a:solidFill>
                <a:latin typeface="Times New Roman" pitchFamily="18" charset="0"/>
                <a:ea typeface="楷体" pitchFamily="49" charset="-122"/>
                <a:cs typeface="Times New Roman" pitchFamily="18" charset="0"/>
                <a:sym typeface="Symbol"/>
              </a:rPr>
              <a:t>满足归一化：</a:t>
            </a:r>
            <a:endParaRPr lang="en-US" altLang="zh-CN" sz="3200" baseline="30000" dirty="0" smtClean="0">
              <a:solidFill>
                <a:srgbClr val="333300"/>
              </a:solidFill>
              <a:latin typeface="Times New Roman" pitchFamily="18" charset="0"/>
              <a:ea typeface="楷体" pitchFamily="49" charset="-122"/>
              <a:cs typeface="Times New Roman" pitchFamily="18" charset="0"/>
              <a:sym typeface="Symbol"/>
            </a:endParaRPr>
          </a:p>
          <a:p>
            <a:pPr algn="just">
              <a:lnSpc>
                <a:spcPct val="120000"/>
              </a:lnSpc>
              <a:spcBef>
                <a:spcPct val="20000"/>
              </a:spcBef>
              <a:buClr>
                <a:schemeClr val="folHlink"/>
              </a:buClr>
              <a:buSzPct val="60000"/>
            </a:pPr>
            <a:endParaRPr lang="en-US" altLang="zh-CN" sz="3200" baseline="30000" dirty="0" smtClean="0">
              <a:solidFill>
                <a:srgbClr val="333300"/>
              </a:solidFill>
              <a:latin typeface="Times New Roman" pitchFamily="18" charset="0"/>
              <a:ea typeface="楷体" pitchFamily="49" charset="-122"/>
              <a:cs typeface="Times New Roman" pitchFamily="18" charset="0"/>
              <a:sym typeface="Symbol"/>
            </a:endParaRPr>
          </a:p>
          <a:p>
            <a:pPr algn="just">
              <a:lnSpc>
                <a:spcPct val="120000"/>
              </a:lnSpc>
              <a:spcBef>
                <a:spcPct val="20000"/>
              </a:spcBef>
              <a:buClr>
                <a:schemeClr val="folHlink"/>
              </a:buClr>
              <a:buSzPct val="60000"/>
            </a:pPr>
            <a:r>
              <a:rPr lang="zh-CN" altLang="en-US" sz="3200" baseline="30000" dirty="0" smtClean="0">
                <a:solidFill>
                  <a:srgbClr val="333300"/>
                </a:solidFill>
                <a:latin typeface="Times New Roman" pitchFamily="18" charset="0"/>
                <a:ea typeface="楷体" pitchFamily="49" charset="-122"/>
                <a:cs typeface="Times New Roman" pitchFamily="18" charset="0"/>
                <a:sym typeface="Symbol"/>
              </a:rPr>
              <a:t>要求变量</a:t>
            </a:r>
            <a:r>
              <a:rPr lang="en-US" altLang="zh-CN" sz="3200" baseline="30000" dirty="0" smtClean="0">
                <a:solidFill>
                  <a:srgbClr val="333300"/>
                </a:solidFill>
                <a:latin typeface="Times New Roman" pitchFamily="18" charset="0"/>
                <a:ea typeface="楷体" pitchFamily="49" charset="-122"/>
                <a:cs typeface="Times New Roman" pitchFamily="18" charset="0"/>
                <a:sym typeface="Symbol"/>
              </a:rPr>
              <a:t>x,</a:t>
            </a:r>
            <a:r>
              <a:rPr lang="zh-CN" altLang="en-US" sz="3200" baseline="30000" dirty="0" smtClean="0">
                <a:solidFill>
                  <a:srgbClr val="333300"/>
                </a:solidFill>
                <a:latin typeface="Times New Roman" pitchFamily="18" charset="0"/>
                <a:ea typeface="楷体" pitchFamily="49" charset="-122"/>
                <a:cs typeface="Times New Roman" pitchFamily="18" charset="0"/>
                <a:sym typeface="Symbol"/>
              </a:rPr>
              <a:t>可由上式解析反解出</a:t>
            </a:r>
            <a:r>
              <a:rPr lang="en-US" altLang="zh-CN" sz="3200" baseline="30000" dirty="0" smtClean="0">
                <a:solidFill>
                  <a:srgbClr val="333300"/>
                </a:solidFill>
                <a:latin typeface="Times New Roman" pitchFamily="18" charset="0"/>
                <a:ea typeface="楷体" pitchFamily="49" charset="-122"/>
                <a:cs typeface="Times New Roman" pitchFamily="18" charset="0"/>
                <a:sym typeface="Symbol"/>
              </a:rPr>
              <a:t>(</a:t>
            </a:r>
            <a:r>
              <a:rPr lang="en-US" altLang="zh-CN" sz="3200" i="1" baseline="30000" dirty="0" smtClean="0">
                <a:solidFill>
                  <a:srgbClr val="333300"/>
                </a:solidFill>
                <a:latin typeface="Times New Roman" pitchFamily="18" charset="0"/>
                <a:ea typeface="楷体" pitchFamily="49" charset="-122"/>
                <a:cs typeface="Times New Roman" pitchFamily="18" charset="0"/>
                <a:sym typeface="Symbol"/>
              </a:rPr>
              <a:t>x</a:t>
            </a:r>
            <a:r>
              <a:rPr lang="en-US" altLang="zh-CN" sz="3200" baseline="30000" dirty="0" smtClean="0">
                <a:solidFill>
                  <a:srgbClr val="333300"/>
                </a:solidFill>
                <a:latin typeface="Times New Roman" pitchFamily="18" charset="0"/>
                <a:ea typeface="楷体" pitchFamily="49" charset="-122"/>
                <a:cs typeface="Times New Roman" pitchFamily="18" charset="0"/>
                <a:sym typeface="Symbol"/>
              </a:rPr>
              <a:t>)</a:t>
            </a:r>
            <a:r>
              <a:rPr lang="zh-CN" altLang="en-US" sz="3200" baseline="30000" dirty="0" smtClean="0">
                <a:solidFill>
                  <a:srgbClr val="333300"/>
                </a:solidFill>
                <a:latin typeface="Times New Roman" pitchFamily="18" charset="0"/>
                <a:ea typeface="楷体" pitchFamily="49" charset="-122"/>
                <a:cs typeface="Times New Roman" pitchFamily="18" charset="0"/>
                <a:sym typeface="Symbol"/>
              </a:rPr>
              <a:t>的函数表达式，即求反函数。</a:t>
            </a:r>
            <a:endParaRPr lang="en-US" altLang="zh-CN" sz="3200" baseline="30000" dirty="0" smtClean="0">
              <a:solidFill>
                <a:srgbClr val="333300"/>
              </a:solidFill>
              <a:latin typeface="Times New Roman" pitchFamily="18" charset="0"/>
              <a:ea typeface="楷体" pitchFamily="49" charset="-122"/>
              <a:cs typeface="Times New Roman" pitchFamily="18" charset="0"/>
              <a:sym typeface="Symbol"/>
            </a:endParaRPr>
          </a:p>
          <a:p>
            <a:pPr algn="ctr">
              <a:lnSpc>
                <a:spcPct val="120000"/>
              </a:lnSpc>
              <a:spcBef>
                <a:spcPct val="20000"/>
              </a:spcBef>
              <a:buClr>
                <a:schemeClr val="folHlink"/>
              </a:buClr>
              <a:buSzPct val="60000"/>
            </a:pPr>
            <a:r>
              <a:rPr lang="zh-CN" altLang="en-US" sz="3200" b="1" baseline="30000" dirty="0" smtClean="0">
                <a:solidFill>
                  <a:srgbClr val="333300"/>
                </a:solidFill>
                <a:latin typeface="Times New Roman" pitchFamily="18" charset="0"/>
                <a:ea typeface="楷体" pitchFamily="49" charset="-122"/>
                <a:cs typeface="Times New Roman" pitchFamily="18" charset="0"/>
                <a:sym typeface="Symbol"/>
              </a:rPr>
              <a:t>对一些简单的几率密度函数解析表达式是很容易做到的。</a:t>
            </a:r>
            <a:endParaRPr lang="en-US" altLang="zh-CN" sz="3200" b="1" baseline="30000" dirty="0" smtClean="0">
              <a:solidFill>
                <a:srgbClr val="333300"/>
              </a:solidFill>
              <a:latin typeface="Times New Roman" pitchFamily="18" charset="0"/>
              <a:ea typeface="楷体" pitchFamily="49" charset="-122"/>
              <a:cs typeface="Times New Roman" pitchFamily="18" charset="0"/>
              <a:sym typeface="Symbol"/>
            </a:endParaRPr>
          </a:p>
        </p:txBody>
      </p:sp>
      <p:graphicFrame>
        <p:nvGraphicFramePr>
          <p:cNvPr id="226305" name="Object 1"/>
          <p:cNvGraphicFramePr>
            <a:graphicFrameLocks noChangeAspect="1"/>
          </p:cNvGraphicFramePr>
          <p:nvPr/>
        </p:nvGraphicFramePr>
        <p:xfrm>
          <a:off x="2514600" y="1828800"/>
          <a:ext cx="3095727" cy="806450"/>
        </p:xfrm>
        <a:graphic>
          <a:graphicData uri="http://schemas.openxmlformats.org/presentationml/2006/ole">
            <p:oleObj spid="_x0000_s226305" name="Equation" r:id="rId3" imgW="1511280" imgH="393480" progId="Equation.DSMT4">
              <p:embed/>
            </p:oleObj>
          </a:graphicData>
        </a:graphic>
      </p:graphicFrame>
      <p:graphicFrame>
        <p:nvGraphicFramePr>
          <p:cNvPr id="226306" name="Object 2"/>
          <p:cNvGraphicFramePr>
            <a:graphicFrameLocks noChangeAspect="1"/>
          </p:cNvGraphicFramePr>
          <p:nvPr/>
        </p:nvGraphicFramePr>
        <p:xfrm>
          <a:off x="2971800" y="2730500"/>
          <a:ext cx="3137877" cy="927100"/>
        </p:xfrm>
        <a:graphic>
          <a:graphicData uri="http://schemas.openxmlformats.org/presentationml/2006/ole">
            <p:oleObj spid="_x0000_s226306" name="Equation" r:id="rId4" imgW="1117440" imgH="330120" progId="Equation.DSMT4">
              <p:embed/>
            </p:oleObj>
          </a:graphicData>
        </a:graphic>
      </p:graphicFrame>
      <p:graphicFrame>
        <p:nvGraphicFramePr>
          <p:cNvPr id="226307" name="Object 3"/>
          <p:cNvGraphicFramePr>
            <a:graphicFrameLocks noChangeAspect="1"/>
          </p:cNvGraphicFramePr>
          <p:nvPr/>
        </p:nvGraphicFramePr>
        <p:xfrm>
          <a:off x="2743200" y="3810000"/>
          <a:ext cx="2209800" cy="420914"/>
        </p:xfrm>
        <a:graphic>
          <a:graphicData uri="http://schemas.openxmlformats.org/presentationml/2006/ole">
            <p:oleObj spid="_x0000_s226307" name="Equation" r:id="rId5" imgW="1066680" imgH="203040" progId="Equation.DSMT4">
              <p:embed/>
            </p:oleObj>
          </a:graphicData>
        </a:graphic>
      </p:graphicFrame>
      <p:graphicFrame>
        <p:nvGraphicFramePr>
          <p:cNvPr id="2" name="Object 4"/>
          <p:cNvGraphicFramePr>
            <a:graphicFrameLocks noChangeAspect="1"/>
          </p:cNvGraphicFramePr>
          <p:nvPr/>
        </p:nvGraphicFramePr>
        <p:xfrm>
          <a:off x="2502877" y="4343400"/>
          <a:ext cx="3135923" cy="762000"/>
        </p:xfrm>
        <a:graphic>
          <a:graphicData uri="http://schemas.openxmlformats.org/presentationml/2006/ole">
            <p:oleObj spid="_x0000_s226308" name="Equation" r:id="rId6" imgW="1358640" imgH="330120" progId="Equation.DSMT4">
              <p:embed/>
            </p:oleObj>
          </a:graphicData>
        </a:graphic>
      </p:graphicFrame>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5DC504E5-A123-4CBD-9114-30DB8252F44B}" type="slidenum">
              <a:rPr lang="zh-CN" altLang="zh-CN" smtClean="0"/>
              <a:pPr>
                <a:defRPr/>
              </a:pPr>
              <a:t>43</a:t>
            </a:fld>
            <a:endParaRPr lang="zh-CN" altLang="zh-CN" dirty="0"/>
          </a:p>
        </p:txBody>
      </p:sp>
      <p:sp>
        <p:nvSpPr>
          <p:cNvPr id="58371" name="Line 5"/>
          <p:cNvSpPr>
            <a:spLocks noChangeShapeType="1"/>
          </p:cNvSpPr>
          <p:nvPr/>
        </p:nvSpPr>
        <p:spPr bwMode="auto">
          <a:xfrm>
            <a:off x="0" y="762000"/>
            <a:ext cx="7916863" cy="0"/>
          </a:xfrm>
          <a:prstGeom prst="line">
            <a:avLst/>
          </a:prstGeom>
          <a:noFill/>
          <a:ln w="12700">
            <a:solidFill>
              <a:srgbClr val="FF9900"/>
            </a:solidFill>
            <a:miter lim="800000"/>
            <a:headEnd/>
            <a:tailEnd/>
          </a:ln>
          <a:effectLst>
            <a:prstShdw prst="shdw17" dist="17961" dir="2700000">
              <a:srgbClr val="995C00"/>
            </a:prstShdw>
          </a:effectLst>
        </p:spPr>
        <p:txBody>
          <a:bodyPr lIns="90000" tIns="46800" rIns="90000" bIns="46800"/>
          <a:lstStyle/>
          <a:p>
            <a:endParaRPr lang="zh-CN" altLang="en-US"/>
          </a:p>
        </p:txBody>
      </p:sp>
      <p:sp>
        <p:nvSpPr>
          <p:cNvPr id="58372" name="矩形 9"/>
          <p:cNvSpPr>
            <a:spLocks noChangeArrowheads="1"/>
          </p:cNvSpPr>
          <p:nvPr/>
        </p:nvSpPr>
        <p:spPr bwMode="auto">
          <a:xfrm>
            <a:off x="228600" y="228600"/>
            <a:ext cx="2887329" cy="523220"/>
          </a:xfrm>
          <a:prstGeom prst="rect">
            <a:avLst/>
          </a:prstGeom>
          <a:noFill/>
          <a:ln w="9525">
            <a:noFill/>
            <a:miter lim="800000"/>
            <a:headEnd/>
            <a:tailEnd/>
          </a:ln>
        </p:spPr>
        <p:txBody>
          <a:bodyPr wrap="none">
            <a:spAutoFit/>
          </a:bodyPr>
          <a:lstStyle/>
          <a:p>
            <a:r>
              <a:rPr lang="en-US" altLang="zh-CN" sz="2800" b="1" dirty="0" smtClean="0">
                <a:solidFill>
                  <a:srgbClr val="333300"/>
                </a:solidFill>
                <a:latin typeface="Times New Roman" pitchFamily="18" charset="0"/>
                <a:ea typeface="楷体" pitchFamily="49" charset="-122"/>
              </a:rPr>
              <a:t>2.3 </a:t>
            </a:r>
            <a:r>
              <a:rPr lang="zh-CN" altLang="en-US" sz="2800" b="1" dirty="0" smtClean="0">
                <a:solidFill>
                  <a:srgbClr val="333300"/>
                </a:solidFill>
                <a:latin typeface="Times New Roman" pitchFamily="18" charset="0"/>
                <a:ea typeface="楷体" pitchFamily="49" charset="-122"/>
              </a:rPr>
              <a:t>随机变量抽样</a:t>
            </a:r>
            <a:endParaRPr lang="zh-CN" altLang="en-US" sz="2800" dirty="0"/>
          </a:p>
        </p:txBody>
      </p:sp>
      <p:sp>
        <p:nvSpPr>
          <p:cNvPr id="5" name="Rectangle 3"/>
          <p:cNvSpPr>
            <a:spLocks noChangeArrowheads="1"/>
          </p:cNvSpPr>
          <p:nvPr/>
        </p:nvSpPr>
        <p:spPr bwMode="auto">
          <a:xfrm>
            <a:off x="228600" y="838200"/>
            <a:ext cx="8458200" cy="5734903"/>
          </a:xfrm>
          <a:prstGeom prst="rect">
            <a:avLst/>
          </a:prstGeom>
          <a:noFill/>
          <a:ln w="9525">
            <a:noFill/>
            <a:miter lim="800000"/>
            <a:headEnd/>
            <a:tailEnd/>
          </a:ln>
        </p:spPr>
        <p:txBody>
          <a:bodyPr wrap="square">
            <a:spAutoFit/>
          </a:bodyPr>
          <a:lstStyle/>
          <a:p>
            <a:pPr algn="just">
              <a:lnSpc>
                <a:spcPct val="120000"/>
              </a:lnSpc>
              <a:spcBef>
                <a:spcPct val="20000"/>
              </a:spcBef>
              <a:buClr>
                <a:schemeClr val="folHlink"/>
              </a:buClr>
              <a:buSzPct val="60000"/>
            </a:pPr>
            <a:r>
              <a:rPr lang="zh-CN" altLang="en-US" sz="2400" b="1" dirty="0" smtClean="0">
                <a:solidFill>
                  <a:srgbClr val="333300"/>
                </a:solidFill>
                <a:latin typeface="Times New Roman" pitchFamily="18" charset="0"/>
                <a:ea typeface="楷体" pitchFamily="49" charset="-122"/>
              </a:rPr>
              <a:t>连续型变量直接抽样法</a:t>
            </a:r>
            <a:endParaRPr lang="en-US" altLang="zh-CN" sz="2400" b="1" dirty="0" smtClean="0">
              <a:solidFill>
                <a:srgbClr val="333300"/>
              </a:solidFill>
              <a:latin typeface="Times New Roman" pitchFamily="18" charset="0"/>
              <a:ea typeface="楷体" pitchFamily="49" charset="-122"/>
            </a:endParaRPr>
          </a:p>
          <a:p>
            <a:pPr algn="just">
              <a:lnSpc>
                <a:spcPct val="120000"/>
              </a:lnSpc>
              <a:spcBef>
                <a:spcPct val="20000"/>
              </a:spcBef>
              <a:buClr>
                <a:schemeClr val="folHlink"/>
              </a:buClr>
              <a:buSzPct val="60000"/>
            </a:pPr>
            <a:r>
              <a:rPr lang="zh-CN" altLang="en-US" sz="2000" dirty="0" smtClean="0">
                <a:solidFill>
                  <a:srgbClr val="333300"/>
                </a:solidFill>
                <a:latin typeface="Times New Roman" pitchFamily="18" charset="0"/>
                <a:ea typeface="楷体" pitchFamily="49" charset="-122"/>
              </a:rPr>
              <a:t> 如粒子随机运动的自由程分布为指数分布：</a:t>
            </a:r>
            <a:endParaRPr lang="en-US" altLang="zh-CN" sz="2000" dirty="0" smtClean="0">
              <a:solidFill>
                <a:srgbClr val="333300"/>
              </a:solidFill>
              <a:latin typeface="Times New Roman" pitchFamily="18" charset="0"/>
              <a:ea typeface="楷体" pitchFamily="49" charset="-122"/>
            </a:endParaRPr>
          </a:p>
          <a:p>
            <a:pPr algn="just">
              <a:lnSpc>
                <a:spcPct val="120000"/>
              </a:lnSpc>
              <a:spcBef>
                <a:spcPct val="20000"/>
              </a:spcBef>
              <a:buClr>
                <a:schemeClr val="folHlink"/>
              </a:buClr>
              <a:buSzPct val="60000"/>
            </a:pPr>
            <a:endParaRPr lang="en-US" altLang="zh-CN" sz="2000" b="1" baseline="30000" dirty="0" smtClean="0">
              <a:solidFill>
                <a:srgbClr val="333300"/>
              </a:solidFill>
              <a:latin typeface="Times New Roman" pitchFamily="18" charset="0"/>
              <a:ea typeface="楷体" pitchFamily="49" charset="-122"/>
              <a:cs typeface="Times New Roman" pitchFamily="18" charset="0"/>
              <a:sym typeface="Symbol"/>
            </a:endParaRPr>
          </a:p>
          <a:p>
            <a:pPr algn="just">
              <a:lnSpc>
                <a:spcPct val="120000"/>
              </a:lnSpc>
              <a:spcBef>
                <a:spcPct val="20000"/>
              </a:spcBef>
              <a:buClr>
                <a:schemeClr val="folHlink"/>
              </a:buClr>
              <a:buSzPct val="60000"/>
            </a:pPr>
            <a:endParaRPr lang="en-US" altLang="zh-CN" sz="2000" b="1" baseline="30000" dirty="0" smtClean="0">
              <a:solidFill>
                <a:srgbClr val="333300"/>
              </a:solidFill>
              <a:latin typeface="Times New Roman" pitchFamily="18" charset="0"/>
              <a:ea typeface="楷体" pitchFamily="49" charset="-122"/>
              <a:cs typeface="Times New Roman" pitchFamily="18" charset="0"/>
              <a:sym typeface="Symbol"/>
            </a:endParaRPr>
          </a:p>
          <a:p>
            <a:pPr algn="just">
              <a:lnSpc>
                <a:spcPct val="120000"/>
              </a:lnSpc>
              <a:spcBef>
                <a:spcPct val="20000"/>
              </a:spcBef>
              <a:buClr>
                <a:schemeClr val="folHlink"/>
              </a:buClr>
              <a:buSzPct val="60000"/>
            </a:pPr>
            <a:endParaRPr lang="en-US" altLang="zh-CN" sz="2000" b="1" baseline="30000" dirty="0" smtClean="0">
              <a:solidFill>
                <a:srgbClr val="333300"/>
              </a:solidFill>
              <a:latin typeface="Times New Roman" pitchFamily="18" charset="0"/>
              <a:ea typeface="楷体" pitchFamily="49" charset="-122"/>
              <a:cs typeface="Times New Roman" pitchFamily="18" charset="0"/>
              <a:sym typeface="Symbol"/>
            </a:endParaRPr>
          </a:p>
          <a:p>
            <a:pPr algn="just">
              <a:lnSpc>
                <a:spcPct val="120000"/>
              </a:lnSpc>
              <a:spcBef>
                <a:spcPct val="20000"/>
              </a:spcBef>
              <a:buClr>
                <a:schemeClr val="folHlink"/>
              </a:buClr>
              <a:buSzPct val="60000"/>
            </a:pPr>
            <a:endParaRPr lang="en-US" altLang="zh-CN" sz="3200" b="1" baseline="30000" dirty="0" smtClean="0">
              <a:solidFill>
                <a:srgbClr val="333300"/>
              </a:solidFill>
              <a:latin typeface="Times New Roman" pitchFamily="18" charset="0"/>
              <a:ea typeface="楷体" pitchFamily="49" charset="-122"/>
              <a:cs typeface="Times New Roman" pitchFamily="18" charset="0"/>
              <a:sym typeface="Symbol"/>
            </a:endParaRPr>
          </a:p>
          <a:p>
            <a:pPr algn="just">
              <a:lnSpc>
                <a:spcPct val="120000"/>
              </a:lnSpc>
              <a:spcBef>
                <a:spcPct val="20000"/>
              </a:spcBef>
              <a:buClr>
                <a:schemeClr val="folHlink"/>
              </a:buClr>
              <a:buSzPct val="60000"/>
            </a:pPr>
            <a:r>
              <a:rPr lang="zh-CN" altLang="en-US" sz="3200" baseline="30000" dirty="0" smtClean="0">
                <a:solidFill>
                  <a:srgbClr val="333300"/>
                </a:solidFill>
                <a:latin typeface="Times New Roman" pitchFamily="18" charset="0"/>
                <a:ea typeface="楷体" pitchFamily="49" charset="-122"/>
                <a:cs typeface="Times New Roman" pitchFamily="18" charset="0"/>
                <a:sym typeface="Symbol"/>
              </a:rPr>
              <a:t>分布密度函数满足归一化</a:t>
            </a:r>
            <a:endParaRPr lang="en-US" altLang="zh-CN" sz="3200" baseline="30000" dirty="0" smtClean="0">
              <a:solidFill>
                <a:srgbClr val="333300"/>
              </a:solidFill>
              <a:latin typeface="Times New Roman" pitchFamily="18" charset="0"/>
              <a:ea typeface="楷体" pitchFamily="49" charset="-122"/>
              <a:cs typeface="Times New Roman" pitchFamily="18" charset="0"/>
              <a:sym typeface="Symbol"/>
            </a:endParaRPr>
          </a:p>
          <a:p>
            <a:pPr algn="just">
              <a:lnSpc>
                <a:spcPct val="120000"/>
              </a:lnSpc>
              <a:spcBef>
                <a:spcPct val="20000"/>
              </a:spcBef>
              <a:buClr>
                <a:schemeClr val="folHlink"/>
              </a:buClr>
              <a:buSzPct val="60000"/>
            </a:pPr>
            <a:endParaRPr lang="en-US" altLang="zh-CN" sz="3200" b="1" baseline="30000" dirty="0" smtClean="0">
              <a:solidFill>
                <a:srgbClr val="333300"/>
              </a:solidFill>
              <a:latin typeface="Times New Roman" pitchFamily="18" charset="0"/>
              <a:ea typeface="楷体" pitchFamily="49" charset="-122"/>
              <a:cs typeface="Times New Roman" pitchFamily="18" charset="0"/>
              <a:sym typeface="Symbol"/>
            </a:endParaRPr>
          </a:p>
          <a:p>
            <a:pPr algn="just">
              <a:lnSpc>
                <a:spcPct val="120000"/>
              </a:lnSpc>
              <a:spcBef>
                <a:spcPct val="20000"/>
              </a:spcBef>
              <a:buClr>
                <a:schemeClr val="folHlink"/>
              </a:buClr>
              <a:buSzPct val="60000"/>
            </a:pPr>
            <a:endParaRPr lang="en-US" altLang="zh-CN" sz="3200" b="1" baseline="30000" dirty="0" smtClean="0">
              <a:solidFill>
                <a:srgbClr val="333300"/>
              </a:solidFill>
              <a:latin typeface="Times New Roman" pitchFamily="18" charset="0"/>
              <a:ea typeface="楷体" pitchFamily="49" charset="-122"/>
              <a:cs typeface="Times New Roman" pitchFamily="18" charset="0"/>
              <a:sym typeface="Symbol"/>
            </a:endParaRPr>
          </a:p>
          <a:p>
            <a:pPr algn="just">
              <a:lnSpc>
                <a:spcPct val="120000"/>
              </a:lnSpc>
              <a:spcBef>
                <a:spcPct val="20000"/>
              </a:spcBef>
              <a:buClr>
                <a:schemeClr val="folHlink"/>
              </a:buClr>
              <a:buSzPct val="60000"/>
            </a:pPr>
            <a:r>
              <a:rPr lang="zh-CN" altLang="en-US" sz="3200" baseline="30000" dirty="0" smtClean="0">
                <a:solidFill>
                  <a:srgbClr val="333300"/>
                </a:solidFill>
                <a:latin typeface="Times New Roman" pitchFamily="18" charset="0"/>
                <a:ea typeface="楷体" pitchFamily="49" charset="-122"/>
                <a:cs typeface="Times New Roman" pitchFamily="18" charset="0"/>
                <a:sym typeface="Symbol"/>
              </a:rPr>
              <a:t>求累积函数</a:t>
            </a:r>
            <a:endParaRPr lang="en-US" altLang="zh-CN" sz="3200" baseline="30000" dirty="0" smtClean="0">
              <a:solidFill>
                <a:srgbClr val="333300"/>
              </a:solidFill>
              <a:latin typeface="Times New Roman" pitchFamily="18" charset="0"/>
              <a:ea typeface="楷体" pitchFamily="49" charset="-122"/>
              <a:cs typeface="Times New Roman" pitchFamily="18" charset="0"/>
              <a:sym typeface="Symbol"/>
            </a:endParaRPr>
          </a:p>
          <a:p>
            <a:pPr algn="just">
              <a:lnSpc>
                <a:spcPct val="120000"/>
              </a:lnSpc>
              <a:spcBef>
                <a:spcPct val="20000"/>
              </a:spcBef>
              <a:buClr>
                <a:schemeClr val="folHlink"/>
              </a:buClr>
              <a:buSzPct val="60000"/>
            </a:pPr>
            <a:endParaRPr lang="en-US" altLang="zh-CN" sz="3200" baseline="30000" dirty="0" smtClean="0">
              <a:solidFill>
                <a:srgbClr val="333300"/>
              </a:solidFill>
              <a:latin typeface="Times New Roman" pitchFamily="18" charset="0"/>
              <a:ea typeface="楷体" pitchFamily="49" charset="-122"/>
              <a:cs typeface="Times New Roman" pitchFamily="18" charset="0"/>
              <a:sym typeface="Symbol"/>
            </a:endParaRPr>
          </a:p>
          <a:p>
            <a:pPr algn="just">
              <a:lnSpc>
                <a:spcPct val="120000"/>
              </a:lnSpc>
              <a:spcBef>
                <a:spcPct val="20000"/>
              </a:spcBef>
              <a:buClr>
                <a:schemeClr val="folHlink"/>
              </a:buClr>
              <a:buSzPct val="60000"/>
            </a:pPr>
            <a:r>
              <a:rPr lang="zh-CN" altLang="en-US" sz="3200" baseline="30000" dirty="0" smtClean="0">
                <a:solidFill>
                  <a:srgbClr val="333300"/>
                </a:solidFill>
                <a:latin typeface="Times New Roman" pitchFamily="18" charset="0"/>
                <a:ea typeface="楷体" pitchFamily="49" charset="-122"/>
                <a:cs typeface="Times New Roman" pitchFamily="18" charset="0"/>
                <a:sym typeface="Symbol"/>
              </a:rPr>
              <a:t>求反函数</a:t>
            </a:r>
            <a:endParaRPr lang="en-US" altLang="zh-CN" sz="3200" baseline="30000" dirty="0" smtClean="0">
              <a:solidFill>
                <a:srgbClr val="333300"/>
              </a:solidFill>
              <a:latin typeface="Times New Roman" pitchFamily="18" charset="0"/>
              <a:ea typeface="楷体" pitchFamily="49" charset="-122"/>
              <a:cs typeface="Times New Roman" pitchFamily="18" charset="0"/>
              <a:sym typeface="Symbol"/>
            </a:endParaRPr>
          </a:p>
          <a:p>
            <a:pPr algn="ctr">
              <a:lnSpc>
                <a:spcPct val="120000"/>
              </a:lnSpc>
              <a:spcBef>
                <a:spcPct val="20000"/>
              </a:spcBef>
              <a:buClr>
                <a:schemeClr val="folHlink"/>
              </a:buClr>
              <a:buSzPct val="60000"/>
            </a:pPr>
            <a:r>
              <a:rPr lang="en-US" altLang="zh-CN" sz="3200" b="1" baseline="30000" dirty="0" smtClean="0">
                <a:solidFill>
                  <a:srgbClr val="333300"/>
                </a:solidFill>
                <a:latin typeface="Times New Roman" pitchFamily="18" charset="0"/>
                <a:ea typeface="楷体" pitchFamily="49" charset="-122"/>
                <a:cs typeface="Times New Roman" pitchFamily="18" charset="0"/>
                <a:sym typeface="Symbol"/>
              </a:rPr>
              <a:t>Note</a:t>
            </a:r>
            <a:r>
              <a:rPr lang="en-US" altLang="zh-CN" sz="3200" b="1" baseline="30000" dirty="0" smtClean="0">
                <a:solidFill>
                  <a:srgbClr val="333300"/>
                </a:solidFill>
                <a:latin typeface="Times New Roman" pitchFamily="18" charset="0"/>
                <a:ea typeface="楷体" pitchFamily="49" charset="-122"/>
                <a:cs typeface="Times New Roman" pitchFamily="18" charset="0"/>
                <a:sym typeface="Wingdings" pitchFamily="2" charset="2"/>
              </a:rPr>
              <a:t>:</a:t>
            </a:r>
            <a:r>
              <a:rPr lang="en-US" altLang="zh-CN" sz="3200" b="1" dirty="0" smtClean="0">
                <a:solidFill>
                  <a:srgbClr val="333300"/>
                </a:solidFill>
                <a:latin typeface="Times New Roman" pitchFamily="18" charset="0"/>
                <a:ea typeface="楷体" pitchFamily="49" charset="-122"/>
                <a:cs typeface="Times New Roman" pitchFamily="18" charset="0"/>
                <a:sym typeface="Wingdings" pitchFamily="2" charset="2"/>
              </a:rPr>
              <a:t> </a:t>
            </a:r>
            <a:r>
              <a:rPr lang="en-US" altLang="zh-CN" sz="3200" b="1" baseline="30000" dirty="0" smtClean="0">
                <a:solidFill>
                  <a:srgbClr val="333300"/>
                </a:solidFill>
                <a:latin typeface="Times New Roman" pitchFamily="18" charset="0"/>
                <a:ea typeface="楷体" pitchFamily="49" charset="-122"/>
                <a:cs typeface="Times New Roman" pitchFamily="18" charset="0"/>
                <a:sym typeface="Symbol"/>
              </a:rPr>
              <a:t>(1-)</a:t>
            </a:r>
            <a:r>
              <a:rPr lang="zh-CN" altLang="en-US" sz="3200" b="1" baseline="30000" dirty="0" smtClean="0">
                <a:solidFill>
                  <a:srgbClr val="333300"/>
                </a:solidFill>
                <a:latin typeface="Times New Roman" pitchFamily="18" charset="0"/>
                <a:ea typeface="楷体" pitchFamily="49" charset="-122"/>
                <a:cs typeface="Times New Roman" pitchFamily="18" charset="0"/>
                <a:sym typeface="Symbol"/>
              </a:rPr>
              <a:t>和</a:t>
            </a:r>
            <a:r>
              <a:rPr lang="en-US" altLang="zh-CN" sz="3200" b="1" baseline="30000" dirty="0" smtClean="0">
                <a:solidFill>
                  <a:srgbClr val="333300"/>
                </a:solidFill>
                <a:latin typeface="Times New Roman" pitchFamily="18" charset="0"/>
                <a:ea typeface="楷体" pitchFamily="49" charset="-122"/>
                <a:cs typeface="Times New Roman" pitchFamily="18" charset="0"/>
                <a:sym typeface="Symbol"/>
              </a:rPr>
              <a:t></a:t>
            </a:r>
            <a:r>
              <a:rPr lang="zh-CN" altLang="en-US" sz="3200" b="1" baseline="30000" dirty="0" smtClean="0">
                <a:solidFill>
                  <a:srgbClr val="333300"/>
                </a:solidFill>
                <a:latin typeface="Times New Roman" pitchFamily="18" charset="0"/>
                <a:ea typeface="楷体" pitchFamily="49" charset="-122"/>
                <a:cs typeface="Times New Roman" pitchFamily="18" charset="0"/>
                <a:sym typeface="Symbol"/>
              </a:rPr>
              <a:t>同样服从</a:t>
            </a:r>
            <a:r>
              <a:rPr lang="en-US" altLang="zh-CN" sz="3200" b="1" baseline="30000" dirty="0" smtClean="0">
                <a:solidFill>
                  <a:srgbClr val="333300"/>
                </a:solidFill>
                <a:latin typeface="Times New Roman" pitchFamily="18" charset="0"/>
                <a:ea typeface="楷体" pitchFamily="49" charset="-122"/>
                <a:cs typeface="Times New Roman" pitchFamily="18" charset="0"/>
                <a:sym typeface="Symbol"/>
              </a:rPr>
              <a:t>[0,1]</a:t>
            </a:r>
            <a:r>
              <a:rPr lang="zh-CN" altLang="en-US" sz="3200" b="1" baseline="30000" dirty="0" smtClean="0">
                <a:solidFill>
                  <a:srgbClr val="333300"/>
                </a:solidFill>
                <a:latin typeface="Times New Roman" pitchFamily="18" charset="0"/>
                <a:ea typeface="楷体" pitchFamily="49" charset="-122"/>
                <a:cs typeface="Times New Roman" pitchFamily="18" charset="0"/>
                <a:sym typeface="Symbol"/>
              </a:rPr>
              <a:t>的均匀分布。</a:t>
            </a:r>
            <a:endParaRPr lang="en-US" altLang="zh-CN" sz="3200" b="1" baseline="30000" dirty="0" smtClean="0">
              <a:solidFill>
                <a:srgbClr val="333300"/>
              </a:solidFill>
              <a:latin typeface="Times New Roman" pitchFamily="18" charset="0"/>
              <a:ea typeface="楷体" pitchFamily="49" charset="-122"/>
              <a:cs typeface="Times New Roman" pitchFamily="18" charset="0"/>
              <a:sym typeface="Symbol"/>
            </a:endParaRPr>
          </a:p>
        </p:txBody>
      </p:sp>
      <p:graphicFrame>
        <p:nvGraphicFramePr>
          <p:cNvPr id="237574" name="Object 6"/>
          <p:cNvGraphicFramePr>
            <a:graphicFrameLocks noChangeAspect="1"/>
          </p:cNvGraphicFramePr>
          <p:nvPr/>
        </p:nvGraphicFramePr>
        <p:xfrm>
          <a:off x="2286000" y="1828800"/>
          <a:ext cx="3254208" cy="1155700"/>
        </p:xfrm>
        <a:graphic>
          <a:graphicData uri="http://schemas.openxmlformats.org/presentationml/2006/ole">
            <p:oleObj spid="_x0000_s237574" name="Equation" r:id="rId3" imgW="1358640" imgH="482400" progId="Equation.DSMT4">
              <p:embed/>
            </p:oleObj>
          </a:graphicData>
        </a:graphic>
      </p:graphicFrame>
      <p:sp>
        <p:nvSpPr>
          <p:cNvPr id="237576" name="Rectangle 8"/>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237575" name="Object 7"/>
          <p:cNvGraphicFramePr>
            <a:graphicFrameLocks noChangeAspect="1"/>
          </p:cNvGraphicFramePr>
          <p:nvPr/>
        </p:nvGraphicFramePr>
        <p:xfrm>
          <a:off x="2133600" y="3352800"/>
          <a:ext cx="3992137" cy="914400"/>
        </p:xfrm>
        <a:graphic>
          <a:graphicData uri="http://schemas.openxmlformats.org/presentationml/2006/ole">
            <p:oleObj spid="_x0000_s237575" name="Equation" r:id="rId4" imgW="1701800" imgH="393700" progId="Equation.DSMT4">
              <p:embed/>
            </p:oleObj>
          </a:graphicData>
        </a:graphic>
      </p:graphicFrame>
      <p:sp>
        <p:nvSpPr>
          <p:cNvPr id="237578" name="Rectangle 10"/>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237577" name="Object 9"/>
          <p:cNvGraphicFramePr>
            <a:graphicFrameLocks noChangeAspect="1"/>
          </p:cNvGraphicFramePr>
          <p:nvPr/>
        </p:nvGraphicFramePr>
        <p:xfrm>
          <a:off x="1752600" y="4343400"/>
          <a:ext cx="4362994" cy="914400"/>
        </p:xfrm>
        <a:graphic>
          <a:graphicData uri="http://schemas.openxmlformats.org/presentationml/2006/ole">
            <p:oleObj spid="_x0000_s237577" name="Equation" r:id="rId5" imgW="1587500" imgH="330200" progId="Equation.DSMT4">
              <p:embed/>
            </p:oleObj>
          </a:graphicData>
        </a:graphic>
      </p:graphicFrame>
      <p:sp>
        <p:nvSpPr>
          <p:cNvPr id="237580" name="Rectangle 1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237579" name="Object 11"/>
          <p:cNvGraphicFramePr>
            <a:graphicFrameLocks noChangeAspect="1"/>
          </p:cNvGraphicFramePr>
          <p:nvPr/>
        </p:nvGraphicFramePr>
        <p:xfrm>
          <a:off x="1524000" y="5257800"/>
          <a:ext cx="4963886" cy="609600"/>
        </p:xfrm>
        <a:graphic>
          <a:graphicData uri="http://schemas.openxmlformats.org/presentationml/2006/ole">
            <p:oleObj spid="_x0000_s237579" name="Equation" r:id="rId6" imgW="1625600" imgH="203200" progId="Equation.DSMT4">
              <p:embed/>
            </p:oleObj>
          </a:graphicData>
        </a:graphic>
      </p:graphicFrame>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5DC504E5-A123-4CBD-9114-30DB8252F44B}" type="slidenum">
              <a:rPr lang="zh-CN" altLang="zh-CN" smtClean="0"/>
              <a:pPr>
                <a:defRPr/>
              </a:pPr>
              <a:t>44</a:t>
            </a:fld>
            <a:endParaRPr lang="zh-CN" altLang="zh-CN" dirty="0"/>
          </a:p>
        </p:txBody>
      </p:sp>
      <p:sp>
        <p:nvSpPr>
          <p:cNvPr id="58371" name="Line 5"/>
          <p:cNvSpPr>
            <a:spLocks noChangeShapeType="1"/>
          </p:cNvSpPr>
          <p:nvPr/>
        </p:nvSpPr>
        <p:spPr bwMode="auto">
          <a:xfrm>
            <a:off x="0" y="762000"/>
            <a:ext cx="7916863" cy="0"/>
          </a:xfrm>
          <a:prstGeom prst="line">
            <a:avLst/>
          </a:prstGeom>
          <a:noFill/>
          <a:ln w="12700">
            <a:solidFill>
              <a:srgbClr val="FF9900"/>
            </a:solidFill>
            <a:miter lim="800000"/>
            <a:headEnd/>
            <a:tailEnd/>
          </a:ln>
          <a:effectLst>
            <a:prstShdw prst="shdw17" dist="17961" dir="2700000">
              <a:srgbClr val="995C00"/>
            </a:prstShdw>
          </a:effectLst>
        </p:spPr>
        <p:txBody>
          <a:bodyPr lIns="90000" tIns="46800" rIns="90000" bIns="46800"/>
          <a:lstStyle/>
          <a:p>
            <a:endParaRPr lang="zh-CN" altLang="en-US"/>
          </a:p>
        </p:txBody>
      </p:sp>
      <p:sp>
        <p:nvSpPr>
          <p:cNvPr id="58372" name="矩形 9"/>
          <p:cNvSpPr>
            <a:spLocks noChangeArrowheads="1"/>
          </p:cNvSpPr>
          <p:nvPr/>
        </p:nvSpPr>
        <p:spPr bwMode="auto">
          <a:xfrm>
            <a:off x="228600" y="228600"/>
            <a:ext cx="2887329" cy="523220"/>
          </a:xfrm>
          <a:prstGeom prst="rect">
            <a:avLst/>
          </a:prstGeom>
          <a:noFill/>
          <a:ln w="9525">
            <a:noFill/>
            <a:miter lim="800000"/>
            <a:headEnd/>
            <a:tailEnd/>
          </a:ln>
        </p:spPr>
        <p:txBody>
          <a:bodyPr wrap="none">
            <a:spAutoFit/>
          </a:bodyPr>
          <a:lstStyle/>
          <a:p>
            <a:r>
              <a:rPr lang="en-US" altLang="zh-CN" sz="2800" b="1" dirty="0" smtClean="0">
                <a:solidFill>
                  <a:srgbClr val="333300"/>
                </a:solidFill>
                <a:latin typeface="Times New Roman" pitchFamily="18" charset="0"/>
                <a:ea typeface="楷体" pitchFamily="49" charset="-122"/>
              </a:rPr>
              <a:t>2.3 </a:t>
            </a:r>
            <a:r>
              <a:rPr lang="zh-CN" altLang="en-US" sz="2800" b="1" dirty="0" smtClean="0">
                <a:solidFill>
                  <a:srgbClr val="333300"/>
                </a:solidFill>
                <a:latin typeface="Times New Roman" pitchFamily="18" charset="0"/>
                <a:ea typeface="楷体" pitchFamily="49" charset="-122"/>
              </a:rPr>
              <a:t>随机变量抽样</a:t>
            </a:r>
            <a:endParaRPr lang="zh-CN" altLang="en-US" sz="2800" dirty="0"/>
          </a:p>
        </p:txBody>
      </p:sp>
      <p:sp>
        <p:nvSpPr>
          <p:cNvPr id="7" name="Rectangle 3"/>
          <p:cNvSpPr>
            <a:spLocks noChangeArrowheads="1"/>
          </p:cNvSpPr>
          <p:nvPr/>
        </p:nvSpPr>
        <p:spPr bwMode="auto">
          <a:xfrm>
            <a:off x="481427" y="1393478"/>
            <a:ext cx="8129173" cy="5066002"/>
          </a:xfrm>
          <a:prstGeom prst="rect">
            <a:avLst/>
          </a:prstGeom>
          <a:noFill/>
          <a:ln w="9525">
            <a:noFill/>
            <a:miter lim="800000"/>
            <a:headEnd/>
            <a:tailEnd/>
          </a:ln>
        </p:spPr>
        <p:txBody>
          <a:bodyPr wrap="square">
            <a:spAutoFit/>
          </a:bodyPr>
          <a:lstStyle/>
          <a:p>
            <a:pPr algn="just">
              <a:lnSpc>
                <a:spcPct val="120000"/>
              </a:lnSpc>
              <a:spcBef>
                <a:spcPct val="20000"/>
              </a:spcBef>
              <a:buClr>
                <a:schemeClr val="folHlink"/>
              </a:buClr>
              <a:buSzPct val="60000"/>
            </a:pPr>
            <a:r>
              <a:rPr lang="zh-CN" altLang="en-US" sz="2400" dirty="0" smtClean="0">
                <a:solidFill>
                  <a:srgbClr val="333300"/>
                </a:solidFill>
                <a:latin typeface="Times New Roman" pitchFamily="18" charset="0"/>
                <a:ea typeface="楷体" pitchFamily="49" charset="-122"/>
              </a:rPr>
              <a:t>变换抽样法的基本思想是将一个比较复杂的分布</a:t>
            </a:r>
            <a:r>
              <a:rPr lang="en-US" altLang="zh-CN" sz="2400" dirty="0" smtClean="0">
                <a:solidFill>
                  <a:srgbClr val="333300"/>
                </a:solidFill>
                <a:latin typeface="Times New Roman" pitchFamily="18" charset="0"/>
                <a:ea typeface="楷体" pitchFamily="49" charset="-122"/>
              </a:rPr>
              <a:t>p(</a:t>
            </a:r>
            <a:r>
              <a:rPr lang="en-US" altLang="zh-CN" sz="2400" i="1" dirty="0" smtClean="0">
                <a:solidFill>
                  <a:srgbClr val="333300"/>
                </a:solidFill>
                <a:latin typeface="Times New Roman" pitchFamily="18" charset="0"/>
                <a:ea typeface="楷体" pitchFamily="49" charset="-122"/>
              </a:rPr>
              <a:t>x</a:t>
            </a:r>
            <a:r>
              <a:rPr lang="en-US" altLang="zh-CN" sz="2400" dirty="0" smtClean="0">
                <a:solidFill>
                  <a:srgbClr val="333300"/>
                </a:solidFill>
                <a:latin typeface="Times New Roman" pitchFamily="18" charset="0"/>
                <a:ea typeface="楷体" pitchFamily="49" charset="-122"/>
              </a:rPr>
              <a:t>)</a:t>
            </a:r>
            <a:r>
              <a:rPr lang="zh-CN" altLang="en-US" sz="2400" dirty="0" smtClean="0">
                <a:solidFill>
                  <a:srgbClr val="333300"/>
                </a:solidFill>
                <a:latin typeface="Times New Roman" pitchFamily="18" charset="0"/>
                <a:ea typeface="楷体" pitchFamily="49" charset="-122"/>
              </a:rPr>
              <a:t>的抽样，变换为已知的简单的分布</a:t>
            </a:r>
            <a:r>
              <a:rPr lang="en-US" altLang="zh-CN" sz="2400" dirty="0" smtClean="0">
                <a:solidFill>
                  <a:srgbClr val="333300"/>
                </a:solidFill>
                <a:latin typeface="Times New Roman" pitchFamily="18" charset="0"/>
                <a:ea typeface="楷体" pitchFamily="49" charset="-122"/>
              </a:rPr>
              <a:t>g(</a:t>
            </a:r>
            <a:r>
              <a:rPr lang="en-US" altLang="zh-CN" sz="2400" i="1" dirty="0" smtClean="0">
                <a:solidFill>
                  <a:srgbClr val="333300"/>
                </a:solidFill>
                <a:latin typeface="Times New Roman" pitchFamily="18" charset="0"/>
                <a:ea typeface="楷体" pitchFamily="49" charset="-122"/>
              </a:rPr>
              <a:t>x</a:t>
            </a:r>
            <a:r>
              <a:rPr lang="en-US" altLang="zh-CN" sz="2400" dirty="0" smtClean="0">
                <a:solidFill>
                  <a:srgbClr val="333300"/>
                </a:solidFill>
                <a:latin typeface="Times New Roman" pitchFamily="18" charset="0"/>
                <a:ea typeface="楷体" pitchFamily="49" charset="-122"/>
              </a:rPr>
              <a:t>)</a:t>
            </a:r>
            <a:r>
              <a:rPr lang="zh-CN" altLang="en-US" sz="2400" dirty="0" smtClean="0">
                <a:solidFill>
                  <a:srgbClr val="333300"/>
                </a:solidFill>
                <a:latin typeface="Times New Roman" pitchFamily="18" charset="0"/>
                <a:ea typeface="楷体" pitchFamily="49" charset="-122"/>
              </a:rPr>
              <a:t>的抽样。</a:t>
            </a:r>
            <a:endParaRPr lang="en-US" altLang="zh-CN" sz="2400" dirty="0" smtClean="0">
              <a:solidFill>
                <a:srgbClr val="333300"/>
              </a:solidFill>
              <a:latin typeface="Times New Roman" pitchFamily="18" charset="0"/>
              <a:ea typeface="楷体" pitchFamily="49" charset="-122"/>
            </a:endParaRPr>
          </a:p>
          <a:p>
            <a:pPr algn="just">
              <a:lnSpc>
                <a:spcPct val="120000"/>
              </a:lnSpc>
              <a:spcBef>
                <a:spcPct val="20000"/>
              </a:spcBef>
              <a:buClr>
                <a:schemeClr val="folHlink"/>
              </a:buClr>
              <a:buSzPct val="60000"/>
            </a:pPr>
            <a:r>
              <a:rPr lang="zh-CN" altLang="en-US" sz="2400" dirty="0" smtClean="0">
                <a:solidFill>
                  <a:srgbClr val="333300"/>
                </a:solidFill>
                <a:latin typeface="Times New Roman" pitchFamily="18" charset="0"/>
                <a:ea typeface="楷体" pitchFamily="49" charset="-122"/>
              </a:rPr>
              <a:t>一维：</a:t>
            </a:r>
            <a:endParaRPr lang="en-US" altLang="zh-CN" sz="2400" dirty="0" smtClean="0">
              <a:solidFill>
                <a:srgbClr val="333300"/>
              </a:solidFill>
              <a:latin typeface="Times New Roman" pitchFamily="18" charset="0"/>
              <a:ea typeface="楷体" pitchFamily="49" charset="-122"/>
            </a:endParaRPr>
          </a:p>
          <a:p>
            <a:pPr algn="just">
              <a:lnSpc>
                <a:spcPct val="120000"/>
              </a:lnSpc>
              <a:spcBef>
                <a:spcPct val="20000"/>
              </a:spcBef>
              <a:buClr>
                <a:schemeClr val="folHlink"/>
              </a:buClr>
              <a:buSzPct val="60000"/>
            </a:pPr>
            <a:endParaRPr lang="en-US" altLang="zh-CN" sz="2400" dirty="0" smtClean="0">
              <a:solidFill>
                <a:srgbClr val="333300"/>
              </a:solidFill>
              <a:latin typeface="Times New Roman" pitchFamily="18" charset="0"/>
              <a:ea typeface="楷体" pitchFamily="49" charset="-122"/>
            </a:endParaRPr>
          </a:p>
          <a:p>
            <a:pPr algn="just">
              <a:lnSpc>
                <a:spcPct val="120000"/>
              </a:lnSpc>
              <a:spcBef>
                <a:spcPct val="20000"/>
              </a:spcBef>
              <a:buClr>
                <a:schemeClr val="folHlink"/>
              </a:buClr>
              <a:buSzPct val="60000"/>
            </a:pPr>
            <a:r>
              <a:rPr lang="zh-CN" altLang="en-US" sz="2400" dirty="0" smtClean="0">
                <a:solidFill>
                  <a:srgbClr val="333300"/>
                </a:solidFill>
                <a:latin typeface="Times New Roman" pitchFamily="18" charset="0"/>
                <a:ea typeface="楷体" pitchFamily="49" charset="-122"/>
              </a:rPr>
              <a:t>找到</a:t>
            </a:r>
            <a:r>
              <a:rPr lang="en-US" altLang="zh-CN" sz="2400" i="1" dirty="0" err="1" smtClean="0">
                <a:solidFill>
                  <a:srgbClr val="333300"/>
                </a:solidFill>
                <a:latin typeface="Times New Roman" pitchFamily="18" charset="0"/>
                <a:ea typeface="楷体" pitchFamily="49" charset="-122"/>
              </a:rPr>
              <a:t>x</a:t>
            </a:r>
            <a:r>
              <a:rPr lang="en-US" altLang="zh-CN" sz="2400" dirty="0" err="1" smtClean="0">
                <a:solidFill>
                  <a:srgbClr val="333300"/>
                </a:solidFill>
                <a:latin typeface="Times New Roman" pitchFamily="18" charset="0"/>
                <a:ea typeface="楷体" pitchFamily="49" charset="-122"/>
                <a:sym typeface="Symbol"/>
              </a:rPr>
              <a:t></a:t>
            </a:r>
            <a:r>
              <a:rPr lang="en-US" altLang="zh-CN" sz="2400" i="1" dirty="0" err="1" smtClean="0">
                <a:solidFill>
                  <a:srgbClr val="333300"/>
                </a:solidFill>
                <a:latin typeface="Times New Roman" pitchFamily="18" charset="0"/>
                <a:ea typeface="楷体" pitchFamily="49" charset="-122"/>
                <a:sym typeface="Symbol"/>
              </a:rPr>
              <a:t>y</a:t>
            </a:r>
            <a:r>
              <a:rPr lang="zh-CN" altLang="en-US" sz="2400" dirty="0" smtClean="0">
                <a:solidFill>
                  <a:srgbClr val="333300"/>
                </a:solidFill>
                <a:latin typeface="Times New Roman" pitchFamily="18" charset="0"/>
                <a:ea typeface="楷体" pitchFamily="49" charset="-122"/>
                <a:sym typeface="Symbol"/>
              </a:rPr>
              <a:t>之间的对应关系，使得几率密度守恒。</a:t>
            </a:r>
            <a:endParaRPr lang="en-US" altLang="zh-CN" sz="2400" dirty="0" smtClean="0">
              <a:solidFill>
                <a:srgbClr val="333300"/>
              </a:solidFill>
              <a:latin typeface="Times New Roman" pitchFamily="18" charset="0"/>
              <a:ea typeface="楷体" pitchFamily="49" charset="-122"/>
              <a:sym typeface="Symbol"/>
            </a:endParaRPr>
          </a:p>
          <a:p>
            <a:pPr algn="just">
              <a:lnSpc>
                <a:spcPct val="120000"/>
              </a:lnSpc>
              <a:spcBef>
                <a:spcPct val="20000"/>
              </a:spcBef>
              <a:buClr>
                <a:schemeClr val="folHlink"/>
              </a:buClr>
              <a:buSzPct val="60000"/>
            </a:pPr>
            <a:endParaRPr lang="en-US" altLang="zh-CN" sz="2400" dirty="0" smtClean="0">
              <a:solidFill>
                <a:srgbClr val="333300"/>
              </a:solidFill>
              <a:latin typeface="Times New Roman" pitchFamily="18" charset="0"/>
              <a:ea typeface="楷体" pitchFamily="49" charset="-122"/>
              <a:sym typeface="Symbol"/>
            </a:endParaRPr>
          </a:p>
          <a:p>
            <a:pPr algn="just">
              <a:lnSpc>
                <a:spcPct val="120000"/>
              </a:lnSpc>
              <a:spcBef>
                <a:spcPct val="20000"/>
              </a:spcBef>
              <a:buClr>
                <a:schemeClr val="folHlink"/>
              </a:buClr>
              <a:buSzPct val="60000"/>
            </a:pPr>
            <a:endParaRPr lang="en-US" altLang="zh-CN" sz="800" dirty="0" smtClean="0">
              <a:solidFill>
                <a:srgbClr val="333300"/>
              </a:solidFill>
              <a:latin typeface="Times New Roman" pitchFamily="18" charset="0"/>
              <a:ea typeface="楷体" pitchFamily="49" charset="-122"/>
              <a:sym typeface="Symbol"/>
            </a:endParaRPr>
          </a:p>
          <a:p>
            <a:pPr algn="just">
              <a:lnSpc>
                <a:spcPct val="120000"/>
              </a:lnSpc>
              <a:spcBef>
                <a:spcPct val="20000"/>
              </a:spcBef>
              <a:buClr>
                <a:schemeClr val="folHlink"/>
              </a:buClr>
              <a:buSzPct val="60000"/>
            </a:pPr>
            <a:r>
              <a:rPr lang="zh-CN" altLang="en-US" sz="2400" dirty="0" smtClean="0">
                <a:solidFill>
                  <a:srgbClr val="333300"/>
                </a:solidFill>
                <a:latin typeface="Times New Roman" pitchFamily="18" charset="0"/>
                <a:ea typeface="楷体" pitchFamily="49" charset="-122"/>
                <a:sym typeface="Symbol"/>
              </a:rPr>
              <a:t>当</a:t>
            </a:r>
            <a:r>
              <a:rPr lang="en-US" altLang="zh-CN" sz="2400" dirty="0" smtClean="0">
                <a:solidFill>
                  <a:srgbClr val="333300"/>
                </a:solidFill>
                <a:latin typeface="Times New Roman" pitchFamily="18" charset="0"/>
                <a:ea typeface="楷体" pitchFamily="49" charset="-122"/>
                <a:sym typeface="Symbol"/>
              </a:rPr>
              <a:t>g(</a:t>
            </a:r>
            <a:r>
              <a:rPr lang="en-US" altLang="zh-CN" sz="2400" i="1" dirty="0" smtClean="0">
                <a:solidFill>
                  <a:srgbClr val="333300"/>
                </a:solidFill>
                <a:latin typeface="Times New Roman" pitchFamily="18" charset="0"/>
                <a:ea typeface="楷体" pitchFamily="49" charset="-122"/>
                <a:sym typeface="Symbol"/>
              </a:rPr>
              <a:t>y</a:t>
            </a:r>
            <a:r>
              <a:rPr lang="en-US" altLang="zh-CN" sz="2400" dirty="0" smtClean="0">
                <a:solidFill>
                  <a:srgbClr val="333300"/>
                </a:solidFill>
                <a:latin typeface="Times New Roman" pitchFamily="18" charset="0"/>
                <a:ea typeface="楷体" pitchFamily="49" charset="-122"/>
                <a:sym typeface="Symbol"/>
              </a:rPr>
              <a:t>)</a:t>
            </a:r>
            <a:r>
              <a:rPr lang="zh-CN" altLang="en-US" sz="2400" dirty="0" smtClean="0">
                <a:solidFill>
                  <a:srgbClr val="333300"/>
                </a:solidFill>
                <a:latin typeface="Times New Roman" pitchFamily="18" charset="0"/>
                <a:ea typeface="楷体" pitchFamily="49" charset="-122"/>
                <a:sym typeface="Symbol"/>
              </a:rPr>
              <a:t>取</a:t>
            </a:r>
            <a:r>
              <a:rPr lang="en-US" altLang="zh-CN" sz="2400" dirty="0" smtClean="0">
                <a:solidFill>
                  <a:srgbClr val="333300"/>
                </a:solidFill>
                <a:latin typeface="Times New Roman" pitchFamily="18" charset="0"/>
                <a:ea typeface="楷体" pitchFamily="49" charset="-122"/>
                <a:sym typeface="Symbol"/>
              </a:rPr>
              <a:t>[0,1]</a:t>
            </a:r>
            <a:r>
              <a:rPr lang="zh-CN" altLang="en-US" sz="2400" dirty="0" smtClean="0">
                <a:solidFill>
                  <a:srgbClr val="333300"/>
                </a:solidFill>
                <a:latin typeface="Times New Roman" pitchFamily="18" charset="0"/>
                <a:ea typeface="楷体" pitchFamily="49" charset="-122"/>
                <a:sym typeface="Symbol"/>
              </a:rPr>
              <a:t>均匀分布时，问题即转化为：寻找</a:t>
            </a:r>
            <a:r>
              <a:rPr lang="en-US" altLang="zh-CN" sz="2400" i="1" dirty="0" smtClean="0">
                <a:solidFill>
                  <a:srgbClr val="333300"/>
                </a:solidFill>
                <a:latin typeface="Times New Roman" pitchFamily="18" charset="0"/>
                <a:ea typeface="楷体" pitchFamily="49" charset="-122"/>
                <a:sym typeface="Symbol"/>
              </a:rPr>
              <a:t>y</a:t>
            </a:r>
            <a:r>
              <a:rPr lang="en-US" altLang="zh-CN" sz="2400" dirty="0" smtClean="0">
                <a:solidFill>
                  <a:srgbClr val="333300"/>
                </a:solidFill>
                <a:latin typeface="Times New Roman" pitchFamily="18" charset="0"/>
                <a:ea typeface="楷体" pitchFamily="49" charset="-122"/>
                <a:sym typeface="Symbol"/>
              </a:rPr>
              <a:t>(</a:t>
            </a:r>
            <a:r>
              <a:rPr lang="en-US" altLang="zh-CN" sz="2400" i="1" dirty="0" smtClean="0">
                <a:solidFill>
                  <a:srgbClr val="333300"/>
                </a:solidFill>
                <a:latin typeface="Times New Roman" pitchFamily="18" charset="0"/>
                <a:ea typeface="楷体" pitchFamily="49" charset="-122"/>
                <a:sym typeface="Symbol"/>
              </a:rPr>
              <a:t>x</a:t>
            </a:r>
            <a:r>
              <a:rPr lang="en-US" altLang="zh-CN" sz="2400" dirty="0" smtClean="0">
                <a:solidFill>
                  <a:srgbClr val="333300"/>
                </a:solidFill>
                <a:latin typeface="Times New Roman" pitchFamily="18" charset="0"/>
                <a:ea typeface="楷体" pitchFamily="49" charset="-122"/>
                <a:sym typeface="Symbol"/>
              </a:rPr>
              <a:t>)</a:t>
            </a:r>
            <a:r>
              <a:rPr lang="zh-CN" altLang="en-US" sz="2400" dirty="0" smtClean="0">
                <a:solidFill>
                  <a:srgbClr val="333300"/>
                </a:solidFill>
                <a:latin typeface="Times New Roman" pitchFamily="18" charset="0"/>
                <a:ea typeface="楷体" pitchFamily="49" charset="-122"/>
                <a:sym typeface="Symbol"/>
              </a:rPr>
              <a:t>，使其导数为</a:t>
            </a:r>
            <a:r>
              <a:rPr lang="en-US" altLang="zh-CN" sz="2400" i="1" dirty="0" smtClean="0">
                <a:solidFill>
                  <a:srgbClr val="333300"/>
                </a:solidFill>
                <a:latin typeface="Times New Roman" pitchFamily="18" charset="0"/>
                <a:ea typeface="楷体" pitchFamily="49" charset="-122"/>
                <a:sym typeface="Symbol"/>
              </a:rPr>
              <a:t>p</a:t>
            </a:r>
            <a:r>
              <a:rPr lang="en-US" altLang="zh-CN" sz="2400" dirty="0" smtClean="0">
                <a:solidFill>
                  <a:srgbClr val="333300"/>
                </a:solidFill>
                <a:latin typeface="Times New Roman" pitchFamily="18" charset="0"/>
                <a:ea typeface="楷体" pitchFamily="49" charset="-122"/>
                <a:sym typeface="Symbol"/>
              </a:rPr>
              <a:t>(</a:t>
            </a:r>
            <a:r>
              <a:rPr lang="en-US" altLang="zh-CN" sz="2400" i="1" dirty="0" smtClean="0">
                <a:solidFill>
                  <a:srgbClr val="333300"/>
                </a:solidFill>
                <a:latin typeface="Times New Roman" pitchFamily="18" charset="0"/>
                <a:ea typeface="楷体" pitchFamily="49" charset="-122"/>
                <a:sym typeface="Symbol"/>
              </a:rPr>
              <a:t>x</a:t>
            </a:r>
            <a:r>
              <a:rPr lang="en-US" altLang="zh-CN" sz="2400" dirty="0" smtClean="0">
                <a:solidFill>
                  <a:srgbClr val="333300"/>
                </a:solidFill>
                <a:latin typeface="Times New Roman" pitchFamily="18" charset="0"/>
                <a:ea typeface="楷体" pitchFamily="49" charset="-122"/>
                <a:sym typeface="Symbol"/>
              </a:rPr>
              <a:t>)</a:t>
            </a:r>
            <a:r>
              <a:rPr lang="zh-CN" altLang="en-US" sz="2400" dirty="0" smtClean="0">
                <a:solidFill>
                  <a:srgbClr val="333300"/>
                </a:solidFill>
                <a:latin typeface="Times New Roman" pitchFamily="18" charset="0"/>
                <a:ea typeface="楷体" pitchFamily="49" charset="-122"/>
                <a:sym typeface="Symbol"/>
              </a:rPr>
              <a:t>，然后在</a:t>
            </a:r>
            <a:r>
              <a:rPr lang="en-US" altLang="zh-CN" sz="2400" dirty="0" smtClean="0">
                <a:solidFill>
                  <a:srgbClr val="333300"/>
                </a:solidFill>
                <a:latin typeface="Times New Roman" pitchFamily="18" charset="0"/>
                <a:ea typeface="楷体" pitchFamily="49" charset="-122"/>
                <a:sym typeface="Symbol"/>
              </a:rPr>
              <a:t>[0,1]</a:t>
            </a:r>
            <a:r>
              <a:rPr lang="zh-CN" altLang="en-US" sz="2400" dirty="0" smtClean="0">
                <a:solidFill>
                  <a:srgbClr val="333300"/>
                </a:solidFill>
                <a:latin typeface="Times New Roman" pitchFamily="18" charset="0"/>
                <a:ea typeface="楷体" pitchFamily="49" charset="-122"/>
                <a:sym typeface="Symbol"/>
              </a:rPr>
              <a:t>区间中对变量</a:t>
            </a:r>
            <a:r>
              <a:rPr lang="en-US" altLang="zh-CN" sz="2400" i="1" dirty="0" smtClean="0">
                <a:solidFill>
                  <a:srgbClr val="333300"/>
                </a:solidFill>
                <a:latin typeface="Times New Roman" pitchFamily="18" charset="0"/>
                <a:ea typeface="楷体" pitchFamily="49" charset="-122"/>
                <a:sym typeface="Symbol"/>
              </a:rPr>
              <a:t>y</a:t>
            </a:r>
            <a:r>
              <a:rPr lang="zh-CN" altLang="en-US" sz="2400" dirty="0" smtClean="0">
                <a:solidFill>
                  <a:srgbClr val="333300"/>
                </a:solidFill>
                <a:latin typeface="Times New Roman" pitchFamily="18" charset="0"/>
                <a:ea typeface="楷体" pitchFamily="49" charset="-122"/>
                <a:sym typeface="Symbol"/>
              </a:rPr>
              <a:t>抽样得到均匀分布的随机数，再由</a:t>
            </a:r>
            <a:r>
              <a:rPr lang="en-US" altLang="zh-CN" sz="2400" i="1" dirty="0" smtClean="0">
                <a:solidFill>
                  <a:srgbClr val="333300"/>
                </a:solidFill>
                <a:latin typeface="Times New Roman" pitchFamily="18" charset="0"/>
                <a:ea typeface="楷体" pitchFamily="49" charset="-122"/>
                <a:sym typeface="Symbol"/>
              </a:rPr>
              <a:t>y</a:t>
            </a:r>
            <a:r>
              <a:rPr lang="en-US" altLang="zh-CN" sz="2400" dirty="0" smtClean="0">
                <a:solidFill>
                  <a:srgbClr val="333300"/>
                </a:solidFill>
                <a:latin typeface="Times New Roman" pitchFamily="18" charset="0"/>
                <a:ea typeface="楷体" pitchFamily="49" charset="-122"/>
                <a:sym typeface="Symbol"/>
              </a:rPr>
              <a:t>(</a:t>
            </a:r>
            <a:r>
              <a:rPr lang="en-US" altLang="zh-CN" sz="2400" i="1" dirty="0" smtClean="0">
                <a:solidFill>
                  <a:srgbClr val="333300"/>
                </a:solidFill>
                <a:latin typeface="Times New Roman" pitchFamily="18" charset="0"/>
                <a:ea typeface="楷体" pitchFamily="49" charset="-122"/>
                <a:sym typeface="Symbol"/>
              </a:rPr>
              <a:t>x</a:t>
            </a:r>
            <a:r>
              <a:rPr lang="en-US" altLang="zh-CN" sz="2400" dirty="0" smtClean="0">
                <a:solidFill>
                  <a:srgbClr val="333300"/>
                </a:solidFill>
                <a:latin typeface="Times New Roman" pitchFamily="18" charset="0"/>
                <a:ea typeface="楷体" pitchFamily="49" charset="-122"/>
                <a:sym typeface="Symbol"/>
              </a:rPr>
              <a:t>)</a:t>
            </a:r>
            <a:r>
              <a:rPr lang="zh-CN" altLang="en-US" sz="2400" dirty="0" smtClean="0">
                <a:solidFill>
                  <a:srgbClr val="333300"/>
                </a:solidFill>
                <a:latin typeface="Times New Roman" pitchFamily="18" charset="0"/>
                <a:ea typeface="楷体" pitchFamily="49" charset="-122"/>
                <a:sym typeface="Symbol"/>
              </a:rPr>
              <a:t>关系得到对应几率密度函数</a:t>
            </a:r>
            <a:r>
              <a:rPr lang="en-US" altLang="zh-CN" sz="2400" i="1" dirty="0" smtClean="0">
                <a:solidFill>
                  <a:srgbClr val="333300"/>
                </a:solidFill>
                <a:latin typeface="Times New Roman" pitchFamily="18" charset="0"/>
                <a:ea typeface="楷体" pitchFamily="49" charset="-122"/>
                <a:sym typeface="Symbol"/>
              </a:rPr>
              <a:t>p</a:t>
            </a:r>
            <a:r>
              <a:rPr lang="en-US" altLang="zh-CN" sz="2400" dirty="0" smtClean="0">
                <a:solidFill>
                  <a:srgbClr val="333300"/>
                </a:solidFill>
                <a:latin typeface="Times New Roman" pitchFamily="18" charset="0"/>
                <a:ea typeface="楷体" pitchFamily="49" charset="-122"/>
                <a:sym typeface="Symbol"/>
              </a:rPr>
              <a:t>(</a:t>
            </a:r>
            <a:r>
              <a:rPr lang="en-US" altLang="zh-CN" sz="2400" i="1" dirty="0" smtClean="0">
                <a:solidFill>
                  <a:srgbClr val="333300"/>
                </a:solidFill>
                <a:latin typeface="Times New Roman" pitchFamily="18" charset="0"/>
                <a:ea typeface="楷体" pitchFamily="49" charset="-122"/>
                <a:sym typeface="Symbol"/>
              </a:rPr>
              <a:t>x</a:t>
            </a:r>
            <a:r>
              <a:rPr lang="en-US" altLang="zh-CN" sz="2400" dirty="0" smtClean="0">
                <a:solidFill>
                  <a:srgbClr val="333300"/>
                </a:solidFill>
                <a:latin typeface="Times New Roman" pitchFamily="18" charset="0"/>
                <a:ea typeface="楷体" pitchFamily="49" charset="-122"/>
                <a:sym typeface="Symbol"/>
              </a:rPr>
              <a:t>)</a:t>
            </a:r>
            <a:r>
              <a:rPr lang="zh-CN" altLang="en-US" sz="2400" dirty="0" smtClean="0">
                <a:solidFill>
                  <a:srgbClr val="333300"/>
                </a:solidFill>
                <a:latin typeface="Times New Roman" pitchFamily="18" charset="0"/>
                <a:ea typeface="楷体" pitchFamily="49" charset="-122"/>
                <a:sym typeface="Symbol"/>
              </a:rPr>
              <a:t>的随机抽样</a:t>
            </a:r>
            <a:r>
              <a:rPr lang="en-US" altLang="zh-CN" sz="2400" i="1" dirty="0" smtClean="0">
                <a:solidFill>
                  <a:srgbClr val="333300"/>
                </a:solidFill>
                <a:latin typeface="Times New Roman" pitchFamily="18" charset="0"/>
                <a:ea typeface="楷体" pitchFamily="49" charset="-122"/>
                <a:sym typeface="Symbol"/>
              </a:rPr>
              <a:t>x</a:t>
            </a:r>
            <a:r>
              <a:rPr lang="zh-CN" altLang="en-US" sz="2400" dirty="0" smtClean="0">
                <a:solidFill>
                  <a:srgbClr val="333300"/>
                </a:solidFill>
                <a:latin typeface="Times New Roman" pitchFamily="18" charset="0"/>
                <a:ea typeface="楷体" pitchFamily="49" charset="-122"/>
                <a:sym typeface="Symbol"/>
              </a:rPr>
              <a:t>。</a:t>
            </a:r>
            <a:endParaRPr lang="en-US" altLang="zh-CN" sz="2400" dirty="0" smtClean="0">
              <a:solidFill>
                <a:srgbClr val="333300"/>
              </a:solidFill>
              <a:latin typeface="Times New Roman" pitchFamily="18" charset="0"/>
              <a:ea typeface="楷体" pitchFamily="49" charset="-122"/>
              <a:sym typeface="Symbol"/>
            </a:endParaRPr>
          </a:p>
        </p:txBody>
      </p:sp>
      <p:sp>
        <p:nvSpPr>
          <p:cNvPr id="16" name="矩形 15"/>
          <p:cNvSpPr/>
          <p:nvPr/>
        </p:nvSpPr>
        <p:spPr>
          <a:xfrm>
            <a:off x="457200" y="838200"/>
            <a:ext cx="3278462" cy="535531"/>
          </a:xfrm>
          <a:prstGeom prst="rect">
            <a:avLst/>
          </a:prstGeom>
        </p:spPr>
        <p:txBody>
          <a:bodyPr wrap="none">
            <a:spAutoFit/>
          </a:bodyPr>
          <a:lstStyle/>
          <a:p>
            <a:pPr algn="just">
              <a:lnSpc>
                <a:spcPct val="120000"/>
              </a:lnSpc>
              <a:spcBef>
                <a:spcPct val="20000"/>
              </a:spcBef>
              <a:buClr>
                <a:schemeClr val="folHlink"/>
              </a:buClr>
              <a:buSzPct val="60000"/>
            </a:pPr>
            <a:r>
              <a:rPr lang="zh-CN" altLang="en-US" sz="2400" b="1" dirty="0" smtClean="0">
                <a:solidFill>
                  <a:srgbClr val="333300"/>
                </a:solidFill>
                <a:latin typeface="Times New Roman" pitchFamily="18" charset="0"/>
                <a:ea typeface="楷体" pitchFamily="49" charset="-122"/>
              </a:rPr>
              <a:t>连续型变量变换抽样法</a:t>
            </a:r>
            <a:endParaRPr lang="en-US" altLang="zh-CN" sz="2400" b="1" dirty="0" smtClean="0">
              <a:solidFill>
                <a:srgbClr val="333300"/>
              </a:solidFill>
              <a:latin typeface="Times New Roman" pitchFamily="18" charset="0"/>
              <a:ea typeface="楷体" pitchFamily="49" charset="-122"/>
            </a:endParaRPr>
          </a:p>
        </p:txBody>
      </p:sp>
      <p:graphicFrame>
        <p:nvGraphicFramePr>
          <p:cNvPr id="86022" name="Object 6"/>
          <p:cNvGraphicFramePr>
            <a:graphicFrameLocks noChangeAspect="1"/>
          </p:cNvGraphicFramePr>
          <p:nvPr/>
        </p:nvGraphicFramePr>
        <p:xfrm>
          <a:off x="2133600" y="2362200"/>
          <a:ext cx="2862263" cy="990600"/>
        </p:xfrm>
        <a:graphic>
          <a:graphicData uri="http://schemas.openxmlformats.org/presentationml/2006/ole">
            <p:oleObj spid="_x0000_s86022" name="Equation" r:id="rId3" imgW="1320480" imgH="457200" progId="Equation.DSMT4">
              <p:embed/>
            </p:oleObj>
          </a:graphicData>
        </a:graphic>
      </p:graphicFrame>
      <p:graphicFrame>
        <p:nvGraphicFramePr>
          <p:cNvPr id="86023" name="Object 7"/>
          <p:cNvGraphicFramePr>
            <a:graphicFrameLocks noChangeAspect="1"/>
          </p:cNvGraphicFramePr>
          <p:nvPr/>
        </p:nvGraphicFramePr>
        <p:xfrm>
          <a:off x="2133601" y="3733800"/>
          <a:ext cx="4572000" cy="873303"/>
        </p:xfrm>
        <a:graphic>
          <a:graphicData uri="http://schemas.openxmlformats.org/presentationml/2006/ole">
            <p:oleObj spid="_x0000_s86023" name="Equation" r:id="rId4" imgW="2260440" imgH="431640" progId="Equation.DSMT4">
              <p:embed/>
            </p:oleObj>
          </a:graphicData>
        </a:graphic>
      </p:graphicFrame>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1" name="Line 5"/>
          <p:cNvSpPr>
            <a:spLocks noChangeShapeType="1"/>
          </p:cNvSpPr>
          <p:nvPr/>
        </p:nvSpPr>
        <p:spPr bwMode="auto">
          <a:xfrm>
            <a:off x="0" y="762000"/>
            <a:ext cx="7916863" cy="0"/>
          </a:xfrm>
          <a:prstGeom prst="line">
            <a:avLst/>
          </a:prstGeom>
          <a:noFill/>
          <a:ln w="12700">
            <a:solidFill>
              <a:srgbClr val="FF9900"/>
            </a:solidFill>
            <a:miter lim="800000"/>
            <a:headEnd/>
            <a:tailEnd/>
          </a:ln>
          <a:effectLst>
            <a:prstShdw prst="shdw17" dist="17961" dir="2700000">
              <a:srgbClr val="995C00"/>
            </a:prstShdw>
          </a:effectLst>
        </p:spPr>
        <p:txBody>
          <a:bodyPr lIns="90000" tIns="46800" rIns="90000" bIns="46800"/>
          <a:lstStyle/>
          <a:p>
            <a:endParaRPr lang="zh-CN" altLang="en-US"/>
          </a:p>
        </p:txBody>
      </p:sp>
      <p:sp>
        <p:nvSpPr>
          <p:cNvPr id="58372" name="矩形 9"/>
          <p:cNvSpPr>
            <a:spLocks noChangeArrowheads="1"/>
          </p:cNvSpPr>
          <p:nvPr/>
        </p:nvSpPr>
        <p:spPr bwMode="auto">
          <a:xfrm>
            <a:off x="228600" y="228600"/>
            <a:ext cx="2887329" cy="523220"/>
          </a:xfrm>
          <a:prstGeom prst="rect">
            <a:avLst/>
          </a:prstGeom>
          <a:noFill/>
          <a:ln w="9525">
            <a:noFill/>
            <a:miter lim="800000"/>
            <a:headEnd/>
            <a:tailEnd/>
          </a:ln>
        </p:spPr>
        <p:txBody>
          <a:bodyPr wrap="none">
            <a:spAutoFit/>
          </a:bodyPr>
          <a:lstStyle/>
          <a:p>
            <a:r>
              <a:rPr lang="en-US" altLang="zh-CN" sz="2800" b="1" dirty="0" smtClean="0">
                <a:solidFill>
                  <a:srgbClr val="333300"/>
                </a:solidFill>
                <a:latin typeface="Times New Roman" pitchFamily="18" charset="0"/>
                <a:ea typeface="楷体" pitchFamily="49" charset="-122"/>
              </a:rPr>
              <a:t>2.3 </a:t>
            </a:r>
            <a:r>
              <a:rPr lang="zh-CN" altLang="en-US" sz="2800" b="1" dirty="0" smtClean="0">
                <a:solidFill>
                  <a:srgbClr val="333300"/>
                </a:solidFill>
                <a:latin typeface="Times New Roman" pitchFamily="18" charset="0"/>
                <a:ea typeface="楷体" pitchFamily="49" charset="-122"/>
              </a:rPr>
              <a:t>随机变量抽样</a:t>
            </a:r>
            <a:endParaRPr lang="zh-CN" altLang="en-US" sz="2800" dirty="0"/>
          </a:p>
        </p:txBody>
      </p:sp>
      <p:sp>
        <p:nvSpPr>
          <p:cNvPr id="7" name="Rectangle 3"/>
          <p:cNvSpPr>
            <a:spLocks noChangeArrowheads="1"/>
          </p:cNvSpPr>
          <p:nvPr/>
        </p:nvSpPr>
        <p:spPr bwMode="auto">
          <a:xfrm>
            <a:off x="481427" y="1219200"/>
            <a:ext cx="8129173" cy="5632311"/>
          </a:xfrm>
          <a:prstGeom prst="rect">
            <a:avLst/>
          </a:prstGeom>
          <a:solidFill>
            <a:schemeClr val="bg1"/>
          </a:solidFill>
          <a:ln w="9525">
            <a:noFill/>
            <a:miter lim="800000"/>
            <a:headEnd/>
            <a:tailEnd/>
          </a:ln>
        </p:spPr>
        <p:txBody>
          <a:bodyPr wrap="square">
            <a:spAutoFit/>
          </a:bodyPr>
          <a:lstStyle/>
          <a:p>
            <a:pPr algn="just">
              <a:lnSpc>
                <a:spcPct val="120000"/>
              </a:lnSpc>
              <a:spcBef>
                <a:spcPct val="20000"/>
              </a:spcBef>
              <a:buClr>
                <a:schemeClr val="folHlink"/>
              </a:buClr>
              <a:buSzPct val="60000"/>
            </a:pPr>
            <a:r>
              <a:rPr lang="zh-CN" altLang="en-US" sz="2400" dirty="0" smtClean="0">
                <a:solidFill>
                  <a:srgbClr val="333300"/>
                </a:solidFill>
                <a:latin typeface="Times New Roman" pitchFamily="18" charset="0"/>
                <a:ea typeface="楷体" pitchFamily="49" charset="-122"/>
              </a:rPr>
              <a:t>二维：有两个变量</a:t>
            </a:r>
            <a:r>
              <a:rPr lang="en-US" altLang="zh-CN" sz="2400" i="1" dirty="0" smtClean="0">
                <a:solidFill>
                  <a:srgbClr val="333300"/>
                </a:solidFill>
                <a:latin typeface="Times New Roman" pitchFamily="18" charset="0"/>
                <a:ea typeface="楷体" pitchFamily="49" charset="-122"/>
              </a:rPr>
              <a:t>x</a:t>
            </a:r>
            <a:r>
              <a:rPr lang="zh-CN" altLang="en-US" sz="2400" dirty="0" smtClean="0">
                <a:solidFill>
                  <a:srgbClr val="333300"/>
                </a:solidFill>
                <a:latin typeface="Times New Roman" pitchFamily="18" charset="0"/>
                <a:ea typeface="楷体" pitchFamily="49" charset="-122"/>
              </a:rPr>
              <a:t>和</a:t>
            </a:r>
            <a:r>
              <a:rPr lang="en-US" altLang="zh-CN" sz="2400" i="1" dirty="0" smtClean="0">
                <a:solidFill>
                  <a:srgbClr val="333300"/>
                </a:solidFill>
                <a:latin typeface="Times New Roman" pitchFamily="18" charset="0"/>
                <a:ea typeface="楷体" pitchFamily="49" charset="-122"/>
              </a:rPr>
              <a:t>y</a:t>
            </a:r>
            <a:r>
              <a:rPr lang="zh-CN" altLang="en-US" sz="2400" dirty="0" smtClean="0">
                <a:solidFill>
                  <a:srgbClr val="333300"/>
                </a:solidFill>
                <a:latin typeface="Times New Roman" pitchFamily="18" charset="0"/>
                <a:ea typeface="楷体" pitchFamily="49" charset="-122"/>
              </a:rPr>
              <a:t>的联合分布密度函数为</a:t>
            </a:r>
            <a:r>
              <a:rPr lang="en-US" altLang="zh-CN" sz="2400" dirty="0" smtClean="0">
                <a:solidFill>
                  <a:srgbClr val="333300"/>
                </a:solidFill>
                <a:latin typeface="Times New Roman" pitchFamily="18" charset="0"/>
                <a:ea typeface="楷体" pitchFamily="49" charset="-122"/>
              </a:rPr>
              <a:t>p(</a:t>
            </a:r>
            <a:r>
              <a:rPr lang="en-US" altLang="zh-CN" sz="2400" i="1" dirty="0" err="1" smtClean="0">
                <a:solidFill>
                  <a:srgbClr val="333300"/>
                </a:solidFill>
                <a:latin typeface="Times New Roman" pitchFamily="18" charset="0"/>
                <a:ea typeface="楷体" pitchFamily="49" charset="-122"/>
              </a:rPr>
              <a:t>x</a:t>
            </a:r>
            <a:r>
              <a:rPr lang="en-US" altLang="zh-CN" sz="2400" dirty="0" err="1" smtClean="0">
                <a:solidFill>
                  <a:srgbClr val="333300"/>
                </a:solidFill>
                <a:latin typeface="Times New Roman" pitchFamily="18" charset="0"/>
                <a:ea typeface="楷体" pitchFamily="49" charset="-122"/>
              </a:rPr>
              <a:t>,</a:t>
            </a:r>
            <a:r>
              <a:rPr lang="en-US" altLang="zh-CN" sz="2400" i="1" dirty="0" err="1" smtClean="0">
                <a:solidFill>
                  <a:srgbClr val="333300"/>
                </a:solidFill>
                <a:latin typeface="Times New Roman" pitchFamily="18" charset="0"/>
                <a:ea typeface="楷体" pitchFamily="49" charset="-122"/>
              </a:rPr>
              <a:t>y</a:t>
            </a:r>
            <a:r>
              <a:rPr lang="en-US" altLang="zh-CN" sz="2400" dirty="0" smtClean="0">
                <a:solidFill>
                  <a:srgbClr val="333300"/>
                </a:solidFill>
                <a:latin typeface="Times New Roman" pitchFamily="18" charset="0"/>
                <a:ea typeface="楷体" pitchFamily="49" charset="-122"/>
              </a:rPr>
              <a:t>)</a:t>
            </a:r>
            <a:r>
              <a:rPr lang="zh-CN" altLang="en-US" sz="2400" dirty="0" smtClean="0">
                <a:solidFill>
                  <a:srgbClr val="333300"/>
                </a:solidFill>
                <a:latin typeface="Times New Roman" pitchFamily="18" charset="0"/>
                <a:ea typeface="楷体" pitchFamily="49" charset="-122"/>
              </a:rPr>
              <a:t>，欲变换至变量</a:t>
            </a:r>
            <a:r>
              <a:rPr lang="en-US" altLang="zh-CN" sz="2400" i="1" dirty="0" smtClean="0">
                <a:solidFill>
                  <a:srgbClr val="333300"/>
                </a:solidFill>
                <a:latin typeface="Times New Roman" pitchFamily="18" charset="0"/>
                <a:ea typeface="楷体" pitchFamily="49" charset="-122"/>
              </a:rPr>
              <a:t>u</a:t>
            </a:r>
            <a:r>
              <a:rPr lang="zh-CN" altLang="en-US" sz="2400" dirty="0" smtClean="0">
                <a:solidFill>
                  <a:srgbClr val="333300"/>
                </a:solidFill>
                <a:latin typeface="Times New Roman" pitchFamily="18" charset="0"/>
                <a:ea typeface="楷体" pitchFamily="49" charset="-122"/>
              </a:rPr>
              <a:t>和</a:t>
            </a:r>
            <a:r>
              <a:rPr lang="en-US" altLang="zh-CN" sz="2400" i="1" dirty="0" smtClean="0">
                <a:solidFill>
                  <a:srgbClr val="333300"/>
                </a:solidFill>
                <a:latin typeface="Times New Roman" pitchFamily="18" charset="0"/>
                <a:ea typeface="楷体" pitchFamily="49" charset="-122"/>
              </a:rPr>
              <a:t>v</a:t>
            </a:r>
            <a:r>
              <a:rPr lang="zh-CN" altLang="en-US" sz="2400" dirty="0" smtClean="0">
                <a:solidFill>
                  <a:srgbClr val="333300"/>
                </a:solidFill>
                <a:latin typeface="Times New Roman" pitchFamily="18" charset="0"/>
                <a:ea typeface="楷体" pitchFamily="49" charset="-122"/>
              </a:rPr>
              <a:t>，它们的联合分布密度函数为</a:t>
            </a:r>
            <a:r>
              <a:rPr lang="en-US" altLang="zh-CN" sz="2400" dirty="0" smtClean="0">
                <a:solidFill>
                  <a:srgbClr val="333300"/>
                </a:solidFill>
                <a:latin typeface="Times New Roman" pitchFamily="18" charset="0"/>
                <a:ea typeface="楷体" pitchFamily="49" charset="-122"/>
              </a:rPr>
              <a:t>g(</a:t>
            </a:r>
            <a:r>
              <a:rPr lang="en-US" altLang="zh-CN" sz="2400" i="1" dirty="0" err="1" smtClean="0">
                <a:solidFill>
                  <a:srgbClr val="333300"/>
                </a:solidFill>
                <a:latin typeface="Times New Roman" pitchFamily="18" charset="0"/>
                <a:ea typeface="楷体" pitchFamily="49" charset="-122"/>
              </a:rPr>
              <a:t>u</a:t>
            </a:r>
            <a:r>
              <a:rPr lang="en-US" altLang="zh-CN" sz="2400" dirty="0" err="1" smtClean="0">
                <a:solidFill>
                  <a:srgbClr val="333300"/>
                </a:solidFill>
                <a:latin typeface="Times New Roman" pitchFamily="18" charset="0"/>
                <a:ea typeface="楷体" pitchFamily="49" charset="-122"/>
              </a:rPr>
              <a:t>,</a:t>
            </a:r>
            <a:r>
              <a:rPr lang="en-US" altLang="zh-CN" sz="2400" i="1" dirty="0" err="1" smtClean="0">
                <a:solidFill>
                  <a:srgbClr val="333300"/>
                </a:solidFill>
                <a:latin typeface="Times New Roman" pitchFamily="18" charset="0"/>
                <a:ea typeface="楷体" pitchFamily="49" charset="-122"/>
              </a:rPr>
              <a:t>v</a:t>
            </a:r>
            <a:r>
              <a:rPr lang="en-US" altLang="zh-CN" sz="2400" dirty="0" smtClean="0">
                <a:solidFill>
                  <a:srgbClr val="333300"/>
                </a:solidFill>
                <a:latin typeface="Times New Roman" pitchFamily="18" charset="0"/>
                <a:ea typeface="楷体" pitchFamily="49" charset="-122"/>
              </a:rPr>
              <a:t>)</a:t>
            </a:r>
            <a:r>
              <a:rPr lang="zh-CN" altLang="en-US" sz="2400" dirty="0" smtClean="0">
                <a:solidFill>
                  <a:srgbClr val="333300"/>
                </a:solidFill>
                <a:latin typeface="Times New Roman" pitchFamily="18" charset="0"/>
                <a:ea typeface="楷体" pitchFamily="49" charset="-122"/>
              </a:rPr>
              <a:t>。</a:t>
            </a:r>
            <a:endParaRPr lang="en-US" altLang="zh-CN" sz="2400" dirty="0" smtClean="0">
              <a:solidFill>
                <a:srgbClr val="333300"/>
              </a:solidFill>
              <a:latin typeface="Times New Roman" pitchFamily="18" charset="0"/>
              <a:ea typeface="楷体" pitchFamily="49" charset="-122"/>
            </a:endParaRPr>
          </a:p>
          <a:p>
            <a:pPr algn="just">
              <a:lnSpc>
                <a:spcPct val="120000"/>
              </a:lnSpc>
              <a:spcBef>
                <a:spcPct val="20000"/>
              </a:spcBef>
              <a:buClr>
                <a:schemeClr val="folHlink"/>
              </a:buClr>
              <a:buSzPct val="60000"/>
            </a:pPr>
            <a:endParaRPr lang="en-US" altLang="zh-CN" sz="2400" dirty="0" smtClean="0">
              <a:solidFill>
                <a:srgbClr val="333300"/>
              </a:solidFill>
              <a:latin typeface="Times New Roman" pitchFamily="18" charset="0"/>
              <a:ea typeface="楷体" pitchFamily="49" charset="-122"/>
            </a:endParaRPr>
          </a:p>
          <a:p>
            <a:pPr algn="just">
              <a:lnSpc>
                <a:spcPct val="120000"/>
              </a:lnSpc>
              <a:spcBef>
                <a:spcPct val="20000"/>
              </a:spcBef>
              <a:buClr>
                <a:schemeClr val="folHlink"/>
              </a:buClr>
              <a:buSzPct val="60000"/>
            </a:pPr>
            <a:endParaRPr lang="en-US" altLang="zh-CN" sz="2400" dirty="0" smtClean="0">
              <a:solidFill>
                <a:srgbClr val="333300"/>
              </a:solidFill>
              <a:latin typeface="Times New Roman" pitchFamily="18" charset="0"/>
              <a:ea typeface="楷体" pitchFamily="49" charset="-122"/>
            </a:endParaRPr>
          </a:p>
          <a:p>
            <a:pPr algn="just">
              <a:lnSpc>
                <a:spcPct val="120000"/>
              </a:lnSpc>
              <a:spcBef>
                <a:spcPct val="20000"/>
              </a:spcBef>
              <a:buClr>
                <a:schemeClr val="folHlink"/>
              </a:buClr>
              <a:buSzPct val="60000"/>
            </a:pPr>
            <a:endParaRPr lang="en-US" altLang="zh-CN" sz="2400" dirty="0" smtClean="0">
              <a:solidFill>
                <a:srgbClr val="333300"/>
              </a:solidFill>
              <a:latin typeface="Times New Roman" pitchFamily="18" charset="0"/>
              <a:ea typeface="楷体" pitchFamily="49" charset="-122"/>
            </a:endParaRPr>
          </a:p>
          <a:p>
            <a:pPr algn="just">
              <a:lnSpc>
                <a:spcPct val="120000"/>
              </a:lnSpc>
              <a:spcBef>
                <a:spcPct val="20000"/>
              </a:spcBef>
              <a:buClr>
                <a:schemeClr val="folHlink"/>
              </a:buClr>
              <a:buSzPct val="60000"/>
            </a:pPr>
            <a:endParaRPr lang="en-US" altLang="zh-CN" sz="800" dirty="0" smtClean="0">
              <a:solidFill>
                <a:srgbClr val="333300"/>
              </a:solidFill>
              <a:latin typeface="Times New Roman" pitchFamily="18" charset="0"/>
              <a:ea typeface="楷体" pitchFamily="49" charset="-122"/>
            </a:endParaRPr>
          </a:p>
          <a:p>
            <a:pPr algn="just">
              <a:lnSpc>
                <a:spcPct val="120000"/>
              </a:lnSpc>
              <a:spcBef>
                <a:spcPct val="20000"/>
              </a:spcBef>
              <a:buClr>
                <a:schemeClr val="folHlink"/>
              </a:buClr>
              <a:buSzPct val="60000"/>
            </a:pPr>
            <a:r>
              <a:rPr lang="zh-CN" altLang="en-US" sz="2400" dirty="0" smtClean="0">
                <a:solidFill>
                  <a:srgbClr val="333300"/>
                </a:solidFill>
                <a:latin typeface="Times New Roman" pitchFamily="18" charset="0"/>
                <a:ea typeface="楷体" pitchFamily="49" charset="-122"/>
              </a:rPr>
              <a:t>取</a:t>
            </a:r>
            <a:r>
              <a:rPr lang="en-US" altLang="zh-CN" sz="2400" dirty="0" smtClean="0">
                <a:solidFill>
                  <a:srgbClr val="333300"/>
                </a:solidFill>
                <a:latin typeface="Times New Roman" pitchFamily="18" charset="0"/>
                <a:ea typeface="楷体" pitchFamily="49" charset="-122"/>
              </a:rPr>
              <a:t>g(</a:t>
            </a:r>
            <a:r>
              <a:rPr lang="en-US" altLang="zh-CN" sz="2400" dirty="0" err="1" smtClean="0">
                <a:solidFill>
                  <a:srgbClr val="333300"/>
                </a:solidFill>
                <a:latin typeface="Times New Roman" pitchFamily="18" charset="0"/>
                <a:ea typeface="楷体" pitchFamily="49" charset="-122"/>
              </a:rPr>
              <a:t>u,v</a:t>
            </a:r>
            <a:r>
              <a:rPr lang="en-US" altLang="zh-CN" sz="2400" dirty="0" smtClean="0">
                <a:solidFill>
                  <a:srgbClr val="333300"/>
                </a:solidFill>
                <a:latin typeface="Times New Roman" pitchFamily="18" charset="0"/>
                <a:ea typeface="楷体" pitchFamily="49" charset="-122"/>
              </a:rPr>
              <a:t>)</a:t>
            </a:r>
            <a:r>
              <a:rPr lang="zh-CN" altLang="en-US" sz="2400" dirty="0" smtClean="0">
                <a:solidFill>
                  <a:srgbClr val="333300"/>
                </a:solidFill>
                <a:latin typeface="Times New Roman" pitchFamily="18" charset="0"/>
                <a:ea typeface="楷体" pitchFamily="49" charset="-122"/>
              </a:rPr>
              <a:t>为均匀分布：</a:t>
            </a:r>
            <a:endParaRPr lang="en-US" altLang="zh-CN" sz="2400" dirty="0" smtClean="0">
              <a:solidFill>
                <a:srgbClr val="333300"/>
              </a:solidFill>
              <a:latin typeface="Times New Roman" pitchFamily="18" charset="0"/>
              <a:ea typeface="楷体" pitchFamily="49" charset="-122"/>
            </a:endParaRPr>
          </a:p>
          <a:p>
            <a:pPr algn="just">
              <a:lnSpc>
                <a:spcPct val="120000"/>
              </a:lnSpc>
              <a:spcBef>
                <a:spcPct val="20000"/>
              </a:spcBef>
              <a:buClr>
                <a:schemeClr val="folHlink"/>
              </a:buClr>
              <a:buSzPct val="60000"/>
            </a:pPr>
            <a:endParaRPr lang="en-US" altLang="zh-CN" sz="800" dirty="0" smtClean="0">
              <a:solidFill>
                <a:srgbClr val="333300"/>
              </a:solidFill>
              <a:latin typeface="Times New Roman" pitchFamily="18" charset="0"/>
              <a:ea typeface="楷体" pitchFamily="49" charset="-122"/>
            </a:endParaRPr>
          </a:p>
          <a:p>
            <a:pPr algn="just">
              <a:lnSpc>
                <a:spcPct val="120000"/>
              </a:lnSpc>
              <a:spcBef>
                <a:spcPct val="20000"/>
              </a:spcBef>
              <a:buClr>
                <a:schemeClr val="folHlink"/>
              </a:buClr>
              <a:buSzPct val="60000"/>
            </a:pPr>
            <a:endParaRPr lang="en-US" altLang="zh-CN" sz="800" dirty="0" smtClean="0">
              <a:solidFill>
                <a:srgbClr val="333300"/>
              </a:solidFill>
              <a:latin typeface="Times New Roman" pitchFamily="18" charset="0"/>
              <a:ea typeface="楷体" pitchFamily="49" charset="-122"/>
            </a:endParaRPr>
          </a:p>
          <a:p>
            <a:pPr algn="just">
              <a:lnSpc>
                <a:spcPct val="120000"/>
              </a:lnSpc>
              <a:spcBef>
                <a:spcPct val="20000"/>
              </a:spcBef>
              <a:buClr>
                <a:schemeClr val="folHlink"/>
              </a:buClr>
              <a:buSzPct val="60000"/>
            </a:pPr>
            <a:endParaRPr lang="en-US" altLang="zh-CN" sz="800" dirty="0" smtClean="0">
              <a:solidFill>
                <a:srgbClr val="333300"/>
              </a:solidFill>
              <a:latin typeface="Times New Roman" pitchFamily="18" charset="0"/>
              <a:ea typeface="楷体" pitchFamily="49" charset="-122"/>
            </a:endParaRPr>
          </a:p>
          <a:p>
            <a:pPr algn="just">
              <a:lnSpc>
                <a:spcPct val="120000"/>
              </a:lnSpc>
              <a:spcBef>
                <a:spcPct val="20000"/>
              </a:spcBef>
              <a:buClr>
                <a:schemeClr val="folHlink"/>
              </a:buClr>
              <a:buSzPct val="60000"/>
            </a:pPr>
            <a:r>
              <a:rPr lang="zh-CN" altLang="en-US" sz="2400" dirty="0" smtClean="0">
                <a:solidFill>
                  <a:srgbClr val="333300"/>
                </a:solidFill>
                <a:latin typeface="Times New Roman" pitchFamily="18" charset="0"/>
                <a:ea typeface="楷体" pitchFamily="49" charset="-122"/>
              </a:rPr>
              <a:t>则只要寻找变换式                                         以使</a:t>
            </a:r>
            <a:endParaRPr lang="en-US" altLang="zh-CN" sz="2400" dirty="0" smtClean="0">
              <a:solidFill>
                <a:srgbClr val="333300"/>
              </a:solidFill>
              <a:latin typeface="Times New Roman" pitchFamily="18" charset="0"/>
              <a:ea typeface="楷体" pitchFamily="49" charset="-122"/>
            </a:endParaRPr>
          </a:p>
          <a:p>
            <a:pPr algn="just">
              <a:lnSpc>
                <a:spcPct val="120000"/>
              </a:lnSpc>
              <a:spcBef>
                <a:spcPct val="20000"/>
              </a:spcBef>
              <a:buClr>
                <a:schemeClr val="folHlink"/>
              </a:buClr>
              <a:buSzPct val="60000"/>
            </a:pPr>
            <a:endParaRPr lang="en-US" altLang="zh-CN" sz="2400" dirty="0" smtClean="0">
              <a:solidFill>
                <a:srgbClr val="333300"/>
              </a:solidFill>
              <a:latin typeface="Times New Roman" pitchFamily="18" charset="0"/>
              <a:ea typeface="楷体" pitchFamily="49" charset="-122"/>
            </a:endParaRPr>
          </a:p>
          <a:p>
            <a:pPr algn="just">
              <a:lnSpc>
                <a:spcPct val="120000"/>
              </a:lnSpc>
              <a:spcBef>
                <a:spcPct val="20000"/>
              </a:spcBef>
              <a:buClr>
                <a:schemeClr val="folHlink"/>
              </a:buClr>
              <a:buSzPct val="60000"/>
            </a:pPr>
            <a:endParaRPr lang="en-US" altLang="zh-CN" sz="800" dirty="0" smtClean="0">
              <a:solidFill>
                <a:srgbClr val="333300"/>
              </a:solidFill>
              <a:latin typeface="Times New Roman" pitchFamily="18" charset="0"/>
              <a:ea typeface="楷体" pitchFamily="49" charset="-122"/>
            </a:endParaRPr>
          </a:p>
          <a:p>
            <a:pPr algn="just">
              <a:lnSpc>
                <a:spcPct val="120000"/>
              </a:lnSpc>
              <a:spcBef>
                <a:spcPct val="20000"/>
              </a:spcBef>
              <a:buClr>
                <a:schemeClr val="folHlink"/>
              </a:buClr>
              <a:buSzPct val="60000"/>
            </a:pPr>
            <a:endParaRPr lang="en-US" altLang="zh-CN" sz="800" dirty="0" smtClean="0">
              <a:solidFill>
                <a:srgbClr val="333300"/>
              </a:solidFill>
              <a:latin typeface="Times New Roman" pitchFamily="18" charset="0"/>
              <a:ea typeface="楷体" pitchFamily="49" charset="-122"/>
            </a:endParaRPr>
          </a:p>
          <a:p>
            <a:pPr algn="just">
              <a:lnSpc>
                <a:spcPct val="120000"/>
              </a:lnSpc>
              <a:spcBef>
                <a:spcPct val="20000"/>
              </a:spcBef>
              <a:buClr>
                <a:schemeClr val="folHlink"/>
              </a:buClr>
              <a:buSzPct val="60000"/>
            </a:pPr>
            <a:r>
              <a:rPr lang="zh-CN" altLang="en-US" sz="2400" dirty="0" smtClean="0">
                <a:solidFill>
                  <a:srgbClr val="333300"/>
                </a:solidFill>
                <a:latin typeface="Times New Roman" pitchFamily="18" charset="0"/>
                <a:ea typeface="楷体" pitchFamily="49" charset="-122"/>
              </a:rPr>
              <a:t>对均匀随机变量</a:t>
            </a:r>
            <a:r>
              <a:rPr lang="en-US" altLang="zh-CN" sz="2400" dirty="0" smtClean="0">
                <a:solidFill>
                  <a:srgbClr val="333300"/>
                </a:solidFill>
                <a:latin typeface="Times New Roman" pitchFamily="18" charset="0"/>
                <a:ea typeface="楷体" pitchFamily="49" charset="-122"/>
              </a:rPr>
              <a:t>(</a:t>
            </a:r>
            <a:r>
              <a:rPr lang="en-US" altLang="zh-CN" sz="2400" i="1" dirty="0" err="1" smtClean="0">
                <a:solidFill>
                  <a:srgbClr val="333300"/>
                </a:solidFill>
                <a:latin typeface="Times New Roman" pitchFamily="18" charset="0"/>
                <a:ea typeface="楷体" pitchFamily="49" charset="-122"/>
              </a:rPr>
              <a:t>u</a:t>
            </a:r>
            <a:r>
              <a:rPr lang="en-US" altLang="zh-CN" sz="2400" dirty="0" err="1" smtClean="0">
                <a:solidFill>
                  <a:srgbClr val="333300"/>
                </a:solidFill>
                <a:latin typeface="Times New Roman" pitchFamily="18" charset="0"/>
                <a:ea typeface="楷体" pitchFamily="49" charset="-122"/>
              </a:rPr>
              <a:t>,</a:t>
            </a:r>
            <a:r>
              <a:rPr lang="en-US" altLang="zh-CN" sz="2400" i="1" dirty="0" err="1" smtClean="0">
                <a:solidFill>
                  <a:srgbClr val="333300"/>
                </a:solidFill>
                <a:latin typeface="Times New Roman" pitchFamily="18" charset="0"/>
                <a:ea typeface="楷体" pitchFamily="49" charset="-122"/>
              </a:rPr>
              <a:t>v</a:t>
            </a:r>
            <a:r>
              <a:rPr lang="en-US" altLang="zh-CN" sz="2400" dirty="0" smtClean="0">
                <a:solidFill>
                  <a:srgbClr val="333300"/>
                </a:solidFill>
                <a:latin typeface="Times New Roman" pitchFamily="18" charset="0"/>
                <a:ea typeface="楷体" pitchFamily="49" charset="-122"/>
              </a:rPr>
              <a:t>)</a:t>
            </a:r>
            <a:r>
              <a:rPr lang="zh-CN" altLang="en-US" sz="2400" dirty="0" smtClean="0">
                <a:solidFill>
                  <a:srgbClr val="333300"/>
                </a:solidFill>
                <a:latin typeface="Times New Roman" pitchFamily="18" charset="0"/>
                <a:ea typeface="楷体" pitchFamily="49" charset="-122"/>
              </a:rPr>
              <a:t>进行抽样，代入变换式得</a:t>
            </a:r>
            <a:r>
              <a:rPr lang="en-US" altLang="zh-CN" sz="2400" i="1" dirty="0" smtClean="0">
                <a:solidFill>
                  <a:srgbClr val="333300"/>
                </a:solidFill>
                <a:latin typeface="Times New Roman" pitchFamily="18" charset="0"/>
                <a:ea typeface="楷体" pitchFamily="49" charset="-122"/>
              </a:rPr>
              <a:t>x</a:t>
            </a:r>
            <a:r>
              <a:rPr lang="zh-CN" altLang="en-US" sz="2400" dirty="0" smtClean="0">
                <a:solidFill>
                  <a:srgbClr val="333300"/>
                </a:solidFill>
                <a:latin typeface="Times New Roman" pitchFamily="18" charset="0"/>
                <a:ea typeface="楷体" pitchFamily="49" charset="-122"/>
              </a:rPr>
              <a:t>和</a:t>
            </a:r>
            <a:r>
              <a:rPr lang="en-US" altLang="zh-CN" sz="2400" i="1" dirty="0" smtClean="0">
                <a:solidFill>
                  <a:srgbClr val="333300"/>
                </a:solidFill>
                <a:latin typeface="Times New Roman" pitchFamily="18" charset="0"/>
                <a:ea typeface="楷体" pitchFamily="49" charset="-122"/>
              </a:rPr>
              <a:t>y</a:t>
            </a:r>
            <a:r>
              <a:rPr lang="zh-CN" altLang="en-US" sz="2400" dirty="0" smtClean="0">
                <a:solidFill>
                  <a:srgbClr val="333300"/>
                </a:solidFill>
                <a:latin typeface="Times New Roman" pitchFamily="18" charset="0"/>
                <a:ea typeface="楷体" pitchFamily="49" charset="-122"/>
              </a:rPr>
              <a:t>的抽样。</a:t>
            </a:r>
            <a:endParaRPr lang="en-US" altLang="zh-CN" sz="2400" dirty="0" smtClean="0">
              <a:solidFill>
                <a:srgbClr val="333300"/>
              </a:solidFill>
              <a:latin typeface="Times New Roman" pitchFamily="18" charset="0"/>
              <a:ea typeface="楷体" pitchFamily="49" charset="-122"/>
            </a:endParaRPr>
          </a:p>
        </p:txBody>
      </p:sp>
      <p:sp>
        <p:nvSpPr>
          <p:cNvPr id="16" name="矩形 15"/>
          <p:cNvSpPr/>
          <p:nvPr/>
        </p:nvSpPr>
        <p:spPr>
          <a:xfrm>
            <a:off x="457200" y="838200"/>
            <a:ext cx="3278462" cy="535531"/>
          </a:xfrm>
          <a:prstGeom prst="rect">
            <a:avLst/>
          </a:prstGeom>
        </p:spPr>
        <p:txBody>
          <a:bodyPr wrap="none">
            <a:spAutoFit/>
          </a:bodyPr>
          <a:lstStyle/>
          <a:p>
            <a:pPr algn="just">
              <a:lnSpc>
                <a:spcPct val="120000"/>
              </a:lnSpc>
              <a:spcBef>
                <a:spcPct val="20000"/>
              </a:spcBef>
              <a:buClr>
                <a:schemeClr val="folHlink"/>
              </a:buClr>
              <a:buSzPct val="60000"/>
            </a:pPr>
            <a:r>
              <a:rPr lang="zh-CN" altLang="en-US" sz="2400" b="1" dirty="0" smtClean="0">
                <a:solidFill>
                  <a:srgbClr val="333300"/>
                </a:solidFill>
                <a:latin typeface="Times New Roman" pitchFamily="18" charset="0"/>
                <a:ea typeface="楷体" pitchFamily="49" charset="-122"/>
              </a:rPr>
              <a:t>连续型变量变换抽样法</a:t>
            </a:r>
            <a:endParaRPr lang="en-US" altLang="zh-CN" sz="2400" b="1" dirty="0" smtClean="0">
              <a:solidFill>
                <a:srgbClr val="333300"/>
              </a:solidFill>
              <a:latin typeface="Times New Roman" pitchFamily="18" charset="0"/>
              <a:ea typeface="楷体" pitchFamily="49" charset="-122"/>
            </a:endParaRPr>
          </a:p>
        </p:txBody>
      </p:sp>
      <p:graphicFrame>
        <p:nvGraphicFramePr>
          <p:cNvPr id="240644" name="Object 4"/>
          <p:cNvGraphicFramePr>
            <a:graphicFrameLocks noChangeAspect="1"/>
          </p:cNvGraphicFramePr>
          <p:nvPr/>
        </p:nvGraphicFramePr>
        <p:xfrm>
          <a:off x="1219200" y="2133600"/>
          <a:ext cx="6045200" cy="914400"/>
        </p:xfrm>
        <a:graphic>
          <a:graphicData uri="http://schemas.openxmlformats.org/presentationml/2006/ole">
            <p:oleObj spid="_x0000_s240644" name="Equation" r:id="rId3" imgW="3022560" imgH="457200" progId="Equation.DSMT4">
              <p:embed/>
            </p:oleObj>
          </a:graphicData>
        </a:graphic>
      </p:graphicFrame>
      <p:graphicFrame>
        <p:nvGraphicFramePr>
          <p:cNvPr id="240645" name="Object 5"/>
          <p:cNvGraphicFramePr>
            <a:graphicFrameLocks noChangeAspect="1"/>
          </p:cNvGraphicFramePr>
          <p:nvPr/>
        </p:nvGraphicFramePr>
        <p:xfrm>
          <a:off x="2362200" y="2895600"/>
          <a:ext cx="3644900" cy="1066800"/>
        </p:xfrm>
        <a:graphic>
          <a:graphicData uri="http://schemas.openxmlformats.org/presentationml/2006/ole">
            <p:oleObj spid="_x0000_s240645" name="Equation" r:id="rId4" imgW="1562040" imgH="457200" progId="Equation.DSMT4">
              <p:embed/>
            </p:oleObj>
          </a:graphicData>
        </a:graphic>
      </p:graphicFrame>
      <p:graphicFrame>
        <p:nvGraphicFramePr>
          <p:cNvPr id="240646" name="Object 6"/>
          <p:cNvGraphicFramePr>
            <a:graphicFrameLocks noChangeAspect="1"/>
          </p:cNvGraphicFramePr>
          <p:nvPr/>
        </p:nvGraphicFramePr>
        <p:xfrm>
          <a:off x="3276600" y="3962400"/>
          <a:ext cx="3962400" cy="944678"/>
        </p:xfrm>
        <a:graphic>
          <a:graphicData uri="http://schemas.openxmlformats.org/presentationml/2006/ole">
            <p:oleObj spid="_x0000_s240646" name="Equation" r:id="rId5" imgW="1917360" imgH="457200" progId="Equation.DSMT4">
              <p:embed/>
            </p:oleObj>
          </a:graphicData>
        </a:graphic>
      </p:graphicFrame>
      <p:graphicFrame>
        <p:nvGraphicFramePr>
          <p:cNvPr id="240647" name="Object 7"/>
          <p:cNvGraphicFramePr>
            <a:graphicFrameLocks noChangeAspect="1"/>
          </p:cNvGraphicFramePr>
          <p:nvPr/>
        </p:nvGraphicFramePr>
        <p:xfrm>
          <a:off x="2971800" y="4953000"/>
          <a:ext cx="3028950" cy="457200"/>
        </p:xfrm>
        <a:graphic>
          <a:graphicData uri="http://schemas.openxmlformats.org/presentationml/2006/ole">
            <p:oleObj spid="_x0000_s240647" name="Equation" r:id="rId6" imgW="1346040" imgH="203040" progId="Equation.DSMT4">
              <p:embed/>
            </p:oleObj>
          </a:graphicData>
        </a:graphic>
      </p:graphicFrame>
      <p:graphicFrame>
        <p:nvGraphicFramePr>
          <p:cNvPr id="240648" name="Object 8"/>
          <p:cNvGraphicFramePr>
            <a:graphicFrameLocks noChangeAspect="1"/>
          </p:cNvGraphicFramePr>
          <p:nvPr/>
        </p:nvGraphicFramePr>
        <p:xfrm>
          <a:off x="1974850" y="5410200"/>
          <a:ext cx="5035550" cy="990600"/>
        </p:xfrm>
        <a:graphic>
          <a:graphicData uri="http://schemas.openxmlformats.org/presentationml/2006/ole">
            <p:oleObj spid="_x0000_s240648" name="Equation" r:id="rId7" imgW="2323800" imgH="457200" progId="Equation.DSMT4">
              <p:embed/>
            </p:oleObj>
          </a:graphicData>
        </a:graphic>
      </p:graphicFrame>
      <p:sp>
        <p:nvSpPr>
          <p:cNvPr id="4" name="灯片编号占位符 3"/>
          <p:cNvSpPr>
            <a:spLocks noGrp="1"/>
          </p:cNvSpPr>
          <p:nvPr>
            <p:ph type="sldNum" sz="quarter" idx="12"/>
          </p:nvPr>
        </p:nvSpPr>
        <p:spPr/>
        <p:txBody>
          <a:bodyPr/>
          <a:lstStyle/>
          <a:p>
            <a:pPr>
              <a:defRPr/>
            </a:pPr>
            <a:fld id="{5DC504E5-A123-4CBD-9114-30DB8252F44B}" type="slidenum">
              <a:rPr lang="zh-CN" altLang="zh-CN" smtClean="0"/>
              <a:pPr>
                <a:defRPr/>
              </a:pPr>
              <a:t>45</a:t>
            </a:fld>
            <a:endParaRPr lang="zh-CN" altLang="zh-CN" dirty="0"/>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381001" y="1295400"/>
            <a:ext cx="9220200" cy="461665"/>
          </a:xfrm>
          <a:prstGeom prst="rect">
            <a:avLst/>
          </a:prstGeom>
        </p:spPr>
        <p:txBody>
          <a:bodyPr wrap="square">
            <a:spAutoFit/>
          </a:bodyPr>
          <a:lstStyle/>
          <a:p>
            <a:r>
              <a:rPr lang="en-US" altLang="zh-CN" sz="2400" dirty="0" smtClean="0">
                <a:solidFill>
                  <a:srgbClr val="333300"/>
                </a:solidFill>
                <a:latin typeface="Times New Roman" pitchFamily="18" charset="0"/>
                <a:ea typeface="楷体" pitchFamily="49" charset="-122"/>
              </a:rPr>
              <a:t> </a:t>
            </a:r>
            <a:r>
              <a:rPr lang="zh-CN" altLang="en-US" sz="2400" dirty="0" smtClean="0">
                <a:solidFill>
                  <a:srgbClr val="333300"/>
                </a:solidFill>
                <a:latin typeface="Times New Roman" pitchFamily="18" charset="0"/>
                <a:ea typeface="楷体" pitchFamily="49" charset="-122"/>
              </a:rPr>
              <a:t>例如，</a:t>
            </a:r>
            <a:r>
              <a:rPr lang="en-US" altLang="zh-CN" sz="2400" dirty="0" smtClean="0">
                <a:solidFill>
                  <a:srgbClr val="333300"/>
                </a:solidFill>
                <a:latin typeface="Times New Roman" pitchFamily="18" charset="0"/>
                <a:ea typeface="楷体" pitchFamily="49" charset="-122"/>
              </a:rPr>
              <a:t>Gauss</a:t>
            </a:r>
            <a:r>
              <a:rPr lang="zh-CN" altLang="en-US" sz="2400" dirty="0" smtClean="0">
                <a:solidFill>
                  <a:srgbClr val="333300"/>
                </a:solidFill>
                <a:latin typeface="Times New Roman" pitchFamily="18" charset="0"/>
                <a:ea typeface="楷体" pitchFamily="49" charset="-122"/>
              </a:rPr>
              <a:t>正态分布</a:t>
            </a:r>
            <a:r>
              <a:rPr lang="en-US" altLang="zh-CN" sz="2400" dirty="0" smtClean="0">
                <a:solidFill>
                  <a:srgbClr val="333300"/>
                </a:solidFill>
                <a:latin typeface="Times New Roman" pitchFamily="18" charset="0"/>
                <a:ea typeface="楷体" pitchFamily="49" charset="-122"/>
              </a:rPr>
              <a:t>N(</a:t>
            </a:r>
            <a:r>
              <a:rPr lang="en-US" altLang="zh-CN" sz="2400" dirty="0" smtClean="0">
                <a:solidFill>
                  <a:srgbClr val="333300"/>
                </a:solidFill>
                <a:latin typeface="Times New Roman" pitchFamily="18" charset="0"/>
                <a:ea typeface="楷体" pitchFamily="49" charset="-122"/>
                <a:sym typeface="Symbol"/>
              </a:rPr>
              <a:t>,</a:t>
            </a:r>
            <a:r>
              <a:rPr lang="en-US" altLang="zh-CN" sz="2400" baseline="30000" dirty="0" smtClean="0">
                <a:solidFill>
                  <a:srgbClr val="333300"/>
                </a:solidFill>
                <a:latin typeface="Times New Roman" pitchFamily="18" charset="0"/>
                <a:ea typeface="楷体" pitchFamily="49" charset="-122"/>
                <a:sym typeface="Symbol"/>
              </a:rPr>
              <a:t>2</a:t>
            </a:r>
            <a:r>
              <a:rPr lang="en-US" altLang="zh-CN" sz="2400" dirty="0" smtClean="0">
                <a:solidFill>
                  <a:srgbClr val="333300"/>
                </a:solidFill>
                <a:latin typeface="Times New Roman" pitchFamily="18" charset="0"/>
                <a:ea typeface="楷体" pitchFamily="49" charset="-122"/>
                <a:sym typeface="Symbol"/>
              </a:rPr>
              <a:t>), N(0,1)</a:t>
            </a:r>
            <a:r>
              <a:rPr lang="zh-CN" altLang="en-US" sz="2400" dirty="0" smtClean="0">
                <a:solidFill>
                  <a:srgbClr val="333300"/>
                </a:solidFill>
                <a:latin typeface="Times New Roman" pitchFamily="18" charset="0"/>
                <a:ea typeface="楷体" pitchFamily="49" charset="-122"/>
                <a:sym typeface="Symbol"/>
              </a:rPr>
              <a:t>抽样 </a:t>
            </a:r>
            <a:endParaRPr lang="zh-CN" altLang="en-US" sz="2400" dirty="0"/>
          </a:p>
        </p:txBody>
      </p:sp>
      <p:sp>
        <p:nvSpPr>
          <p:cNvPr id="4" name="灯片编号占位符 3"/>
          <p:cNvSpPr>
            <a:spLocks noGrp="1"/>
          </p:cNvSpPr>
          <p:nvPr>
            <p:ph type="sldNum" sz="quarter" idx="12"/>
          </p:nvPr>
        </p:nvSpPr>
        <p:spPr/>
        <p:txBody>
          <a:bodyPr/>
          <a:lstStyle/>
          <a:p>
            <a:pPr>
              <a:defRPr/>
            </a:pPr>
            <a:fld id="{5DC504E5-A123-4CBD-9114-30DB8252F44B}" type="slidenum">
              <a:rPr lang="zh-CN" altLang="zh-CN" smtClean="0"/>
              <a:pPr>
                <a:defRPr/>
              </a:pPr>
              <a:t>46</a:t>
            </a:fld>
            <a:endParaRPr lang="zh-CN" altLang="zh-CN" dirty="0"/>
          </a:p>
        </p:txBody>
      </p:sp>
      <p:sp>
        <p:nvSpPr>
          <p:cNvPr id="58371" name="Line 5"/>
          <p:cNvSpPr>
            <a:spLocks noChangeShapeType="1"/>
          </p:cNvSpPr>
          <p:nvPr/>
        </p:nvSpPr>
        <p:spPr bwMode="auto">
          <a:xfrm>
            <a:off x="0" y="762000"/>
            <a:ext cx="7916863" cy="0"/>
          </a:xfrm>
          <a:prstGeom prst="line">
            <a:avLst/>
          </a:prstGeom>
          <a:noFill/>
          <a:ln w="12700">
            <a:solidFill>
              <a:srgbClr val="FF9900"/>
            </a:solidFill>
            <a:miter lim="800000"/>
            <a:headEnd/>
            <a:tailEnd/>
          </a:ln>
          <a:effectLst>
            <a:prstShdw prst="shdw17" dist="17961" dir="2700000">
              <a:srgbClr val="995C00"/>
            </a:prstShdw>
          </a:effectLst>
        </p:spPr>
        <p:txBody>
          <a:bodyPr lIns="90000" tIns="46800" rIns="90000" bIns="46800"/>
          <a:lstStyle/>
          <a:p>
            <a:endParaRPr lang="zh-CN" altLang="en-US"/>
          </a:p>
        </p:txBody>
      </p:sp>
      <p:sp>
        <p:nvSpPr>
          <p:cNvPr id="58372" name="矩形 9"/>
          <p:cNvSpPr>
            <a:spLocks noChangeArrowheads="1"/>
          </p:cNvSpPr>
          <p:nvPr/>
        </p:nvSpPr>
        <p:spPr bwMode="auto">
          <a:xfrm>
            <a:off x="228600" y="228600"/>
            <a:ext cx="2887329" cy="523220"/>
          </a:xfrm>
          <a:prstGeom prst="rect">
            <a:avLst/>
          </a:prstGeom>
          <a:noFill/>
          <a:ln w="9525">
            <a:noFill/>
            <a:miter lim="800000"/>
            <a:headEnd/>
            <a:tailEnd/>
          </a:ln>
        </p:spPr>
        <p:txBody>
          <a:bodyPr wrap="none">
            <a:spAutoFit/>
          </a:bodyPr>
          <a:lstStyle/>
          <a:p>
            <a:r>
              <a:rPr lang="en-US" altLang="zh-CN" sz="2800" b="1" dirty="0" smtClean="0">
                <a:solidFill>
                  <a:srgbClr val="333300"/>
                </a:solidFill>
                <a:latin typeface="Times New Roman" pitchFamily="18" charset="0"/>
                <a:ea typeface="楷体" pitchFamily="49" charset="-122"/>
              </a:rPr>
              <a:t>2.3 </a:t>
            </a:r>
            <a:r>
              <a:rPr lang="zh-CN" altLang="en-US" sz="2800" b="1" dirty="0" smtClean="0">
                <a:solidFill>
                  <a:srgbClr val="333300"/>
                </a:solidFill>
                <a:latin typeface="Times New Roman" pitchFamily="18" charset="0"/>
                <a:ea typeface="楷体" pitchFamily="49" charset="-122"/>
              </a:rPr>
              <a:t>随机变量抽样</a:t>
            </a:r>
            <a:endParaRPr lang="zh-CN" altLang="en-US" sz="2800" dirty="0"/>
          </a:p>
        </p:txBody>
      </p:sp>
      <p:sp>
        <p:nvSpPr>
          <p:cNvPr id="12" name="矩形 11"/>
          <p:cNvSpPr/>
          <p:nvPr/>
        </p:nvSpPr>
        <p:spPr>
          <a:xfrm>
            <a:off x="457200" y="838200"/>
            <a:ext cx="3278462" cy="535531"/>
          </a:xfrm>
          <a:prstGeom prst="rect">
            <a:avLst/>
          </a:prstGeom>
        </p:spPr>
        <p:txBody>
          <a:bodyPr wrap="none">
            <a:spAutoFit/>
          </a:bodyPr>
          <a:lstStyle/>
          <a:p>
            <a:pPr algn="just">
              <a:lnSpc>
                <a:spcPct val="120000"/>
              </a:lnSpc>
              <a:spcBef>
                <a:spcPct val="20000"/>
              </a:spcBef>
              <a:buClr>
                <a:schemeClr val="folHlink"/>
              </a:buClr>
              <a:buSzPct val="60000"/>
            </a:pPr>
            <a:r>
              <a:rPr lang="zh-CN" altLang="en-US" sz="2400" b="1" dirty="0" smtClean="0">
                <a:solidFill>
                  <a:srgbClr val="333300"/>
                </a:solidFill>
                <a:latin typeface="Times New Roman" pitchFamily="18" charset="0"/>
                <a:ea typeface="楷体" pitchFamily="49" charset="-122"/>
              </a:rPr>
              <a:t>连续型变量变换抽样法</a:t>
            </a:r>
            <a:endParaRPr lang="en-US" altLang="zh-CN" sz="2400" b="1" dirty="0" smtClean="0">
              <a:solidFill>
                <a:srgbClr val="333300"/>
              </a:solidFill>
              <a:latin typeface="Times New Roman" pitchFamily="18" charset="0"/>
              <a:ea typeface="楷体" pitchFamily="49" charset="-122"/>
            </a:endParaRPr>
          </a:p>
        </p:txBody>
      </p:sp>
      <p:graphicFrame>
        <p:nvGraphicFramePr>
          <p:cNvPr id="13" name="Object 2"/>
          <p:cNvGraphicFramePr>
            <a:graphicFrameLocks noChangeAspect="1"/>
          </p:cNvGraphicFramePr>
          <p:nvPr/>
        </p:nvGraphicFramePr>
        <p:xfrm>
          <a:off x="2971800" y="1676400"/>
          <a:ext cx="3486355" cy="939800"/>
        </p:xfrm>
        <a:graphic>
          <a:graphicData uri="http://schemas.openxmlformats.org/presentationml/2006/ole">
            <p:oleObj spid="_x0000_s87046" name="Equation" r:id="rId3" imgW="1790640" imgH="482400" progId="Equation.DSMT4">
              <p:embed/>
            </p:oleObj>
          </a:graphicData>
        </a:graphic>
      </p:graphicFrame>
      <p:graphicFrame>
        <p:nvGraphicFramePr>
          <p:cNvPr id="15" name="Object 3"/>
          <p:cNvGraphicFramePr>
            <a:graphicFrameLocks noChangeAspect="1"/>
          </p:cNvGraphicFramePr>
          <p:nvPr/>
        </p:nvGraphicFramePr>
        <p:xfrm>
          <a:off x="2971800" y="2590800"/>
          <a:ext cx="3238499" cy="1066800"/>
        </p:xfrm>
        <a:graphic>
          <a:graphicData uri="http://schemas.openxmlformats.org/presentationml/2006/ole">
            <p:oleObj spid="_x0000_s87047" name="Equation" r:id="rId4" imgW="1473120" imgH="482400" progId="Equation.DSMT4">
              <p:embed/>
            </p:oleObj>
          </a:graphicData>
        </a:graphic>
      </p:graphicFrame>
      <p:sp>
        <p:nvSpPr>
          <p:cNvPr id="17" name="矩形 16"/>
          <p:cNvSpPr/>
          <p:nvPr/>
        </p:nvSpPr>
        <p:spPr>
          <a:xfrm>
            <a:off x="533606" y="3424535"/>
            <a:ext cx="2323072" cy="461665"/>
          </a:xfrm>
          <a:prstGeom prst="rect">
            <a:avLst/>
          </a:prstGeom>
        </p:spPr>
        <p:txBody>
          <a:bodyPr wrap="none">
            <a:spAutoFit/>
          </a:bodyPr>
          <a:lstStyle/>
          <a:p>
            <a:r>
              <a:rPr lang="en-US" altLang="zh-CN" sz="2400" b="1" dirty="0" smtClean="0">
                <a:solidFill>
                  <a:srgbClr val="333300"/>
                </a:solidFill>
                <a:latin typeface="Times New Roman" pitchFamily="18" charset="0"/>
                <a:ea typeface="楷体" pitchFamily="49" charset="-122"/>
              </a:rPr>
              <a:t>Box-Muller</a:t>
            </a:r>
            <a:r>
              <a:rPr lang="zh-CN" altLang="en-US" sz="2400" b="1" dirty="0" smtClean="0">
                <a:solidFill>
                  <a:srgbClr val="333300"/>
                </a:solidFill>
                <a:latin typeface="Times New Roman" pitchFamily="18" charset="0"/>
                <a:ea typeface="楷体" pitchFamily="49" charset="-122"/>
              </a:rPr>
              <a:t>法：</a:t>
            </a:r>
            <a:endParaRPr lang="zh-CN" altLang="en-US" sz="2400" b="1" dirty="0"/>
          </a:p>
        </p:txBody>
      </p:sp>
      <p:sp>
        <p:nvSpPr>
          <p:cNvPr id="21" name="矩形 20"/>
          <p:cNvSpPr/>
          <p:nvPr/>
        </p:nvSpPr>
        <p:spPr>
          <a:xfrm>
            <a:off x="533606" y="3881735"/>
            <a:ext cx="5724644" cy="461665"/>
          </a:xfrm>
          <a:prstGeom prst="rect">
            <a:avLst/>
          </a:prstGeom>
        </p:spPr>
        <p:txBody>
          <a:bodyPr wrap="none">
            <a:spAutoFit/>
          </a:bodyPr>
          <a:lstStyle/>
          <a:p>
            <a:r>
              <a:rPr lang="zh-CN" altLang="en-US" sz="2400" dirty="0" smtClean="0">
                <a:solidFill>
                  <a:srgbClr val="333300"/>
                </a:solidFill>
                <a:latin typeface="Times New Roman" pitchFamily="18" charset="0"/>
                <a:ea typeface="楷体" pitchFamily="49" charset="-122"/>
              </a:rPr>
              <a:t>通过一个对均匀分布函数的简单抽样获得</a:t>
            </a:r>
            <a:endParaRPr lang="zh-CN" altLang="en-US" sz="2400" dirty="0"/>
          </a:p>
        </p:txBody>
      </p:sp>
      <p:sp>
        <p:nvSpPr>
          <p:cNvPr id="24" name="矩形 23"/>
          <p:cNvSpPr/>
          <p:nvPr/>
        </p:nvSpPr>
        <p:spPr>
          <a:xfrm>
            <a:off x="533606" y="4415135"/>
            <a:ext cx="8468985" cy="830997"/>
          </a:xfrm>
          <a:prstGeom prst="rect">
            <a:avLst/>
          </a:prstGeom>
        </p:spPr>
        <p:txBody>
          <a:bodyPr wrap="none">
            <a:spAutoFit/>
          </a:bodyPr>
          <a:lstStyle/>
          <a:p>
            <a:r>
              <a:rPr lang="zh-CN" altLang="en-US" sz="2400" dirty="0" smtClean="0">
                <a:solidFill>
                  <a:srgbClr val="333300"/>
                </a:solidFill>
                <a:latin typeface="Times New Roman" pitchFamily="18" charset="0"/>
                <a:ea typeface="楷体" pitchFamily="49" charset="-122"/>
                <a:sym typeface="Symbol"/>
              </a:rPr>
              <a:t>令极坐标系下的角度为</a:t>
            </a:r>
            <a:r>
              <a:rPr lang="en-US" altLang="zh-CN" sz="2400" dirty="0" smtClean="0">
                <a:solidFill>
                  <a:srgbClr val="333300"/>
                </a:solidFill>
                <a:latin typeface="Times New Roman" pitchFamily="18" charset="0"/>
                <a:ea typeface="楷体" pitchFamily="49" charset="-122"/>
                <a:sym typeface="Symbol"/>
              </a:rPr>
              <a:t>2v,</a:t>
            </a:r>
            <a:r>
              <a:rPr lang="zh-CN" altLang="en-US" sz="2400" dirty="0" smtClean="0">
                <a:solidFill>
                  <a:srgbClr val="333300"/>
                </a:solidFill>
                <a:latin typeface="Times New Roman" pitchFamily="18" charset="0"/>
                <a:ea typeface="楷体" pitchFamily="49" charset="-122"/>
                <a:sym typeface="Symbol"/>
              </a:rPr>
              <a:t>半径为：</a:t>
            </a:r>
            <a:endParaRPr lang="en-US" altLang="zh-CN" sz="2400" dirty="0" smtClean="0">
              <a:solidFill>
                <a:srgbClr val="333300"/>
              </a:solidFill>
              <a:latin typeface="Times New Roman" pitchFamily="18" charset="0"/>
              <a:ea typeface="楷体" pitchFamily="49" charset="-122"/>
              <a:sym typeface="Symbol"/>
            </a:endParaRPr>
          </a:p>
          <a:p>
            <a:r>
              <a:rPr lang="en-US" altLang="zh-CN" sz="2400" dirty="0" smtClean="0">
                <a:solidFill>
                  <a:srgbClr val="333300"/>
                </a:solidFill>
                <a:latin typeface="Times New Roman" pitchFamily="18" charset="0"/>
                <a:ea typeface="楷体" pitchFamily="49" charset="-122"/>
                <a:sym typeface="Symbol"/>
              </a:rPr>
              <a:t>u</a:t>
            </a:r>
            <a:r>
              <a:rPr lang="zh-CN" altLang="en-US" sz="2400" dirty="0" smtClean="0">
                <a:solidFill>
                  <a:srgbClr val="333300"/>
                </a:solidFill>
                <a:latin typeface="Times New Roman" pitchFamily="18" charset="0"/>
                <a:ea typeface="楷体" pitchFamily="49" charset="-122"/>
                <a:sym typeface="Symbol"/>
              </a:rPr>
              <a:t>和</a:t>
            </a:r>
            <a:r>
              <a:rPr lang="en-US" altLang="zh-CN" sz="2400" dirty="0" smtClean="0">
                <a:solidFill>
                  <a:srgbClr val="333300"/>
                </a:solidFill>
                <a:latin typeface="Times New Roman" pitchFamily="18" charset="0"/>
                <a:ea typeface="楷体" pitchFamily="49" charset="-122"/>
                <a:sym typeface="Symbol"/>
              </a:rPr>
              <a:t>v</a:t>
            </a:r>
            <a:r>
              <a:rPr lang="zh-CN" altLang="en-US" sz="2400" dirty="0" smtClean="0">
                <a:solidFill>
                  <a:srgbClr val="333300"/>
                </a:solidFill>
                <a:latin typeface="Times New Roman" pitchFamily="18" charset="0"/>
                <a:ea typeface="楷体" pitchFamily="49" charset="-122"/>
                <a:sym typeface="Symbol"/>
              </a:rPr>
              <a:t>都是</a:t>
            </a:r>
            <a:r>
              <a:rPr lang="en-US" altLang="zh-CN" sz="2400" dirty="0" smtClean="0">
                <a:solidFill>
                  <a:srgbClr val="333300"/>
                </a:solidFill>
                <a:latin typeface="Times New Roman" pitchFamily="18" charset="0"/>
                <a:ea typeface="楷体" pitchFamily="49" charset="-122"/>
                <a:sym typeface="Symbol"/>
              </a:rPr>
              <a:t>[0,1]</a:t>
            </a:r>
            <a:r>
              <a:rPr lang="zh-CN" altLang="en-US" sz="2400" dirty="0" smtClean="0">
                <a:solidFill>
                  <a:srgbClr val="333300"/>
                </a:solidFill>
                <a:latin typeface="Times New Roman" pitchFamily="18" charset="0"/>
                <a:ea typeface="楷体" pitchFamily="49" charset="-122"/>
                <a:sym typeface="Symbol"/>
              </a:rPr>
              <a:t>区间中的均匀分布的随机抽样，则变换关系式为</a:t>
            </a:r>
          </a:p>
        </p:txBody>
      </p:sp>
      <p:grpSp>
        <p:nvGrpSpPr>
          <p:cNvPr id="30" name="组合 29"/>
          <p:cNvGrpSpPr/>
          <p:nvPr/>
        </p:nvGrpSpPr>
        <p:grpSpPr>
          <a:xfrm>
            <a:off x="457200" y="2445567"/>
            <a:ext cx="2230098" cy="526233"/>
            <a:chOff x="533606" y="2221468"/>
            <a:chExt cx="2230098" cy="526233"/>
          </a:xfrm>
        </p:grpSpPr>
        <p:sp>
          <p:nvSpPr>
            <p:cNvPr id="16" name="矩形 15"/>
            <p:cNvSpPr/>
            <p:nvPr/>
          </p:nvSpPr>
          <p:spPr>
            <a:xfrm>
              <a:off x="533606" y="2286036"/>
              <a:ext cx="2230098" cy="461665"/>
            </a:xfrm>
            <a:prstGeom prst="rect">
              <a:avLst/>
            </a:prstGeom>
          </p:spPr>
          <p:txBody>
            <a:bodyPr wrap="none">
              <a:spAutoFit/>
            </a:bodyPr>
            <a:lstStyle/>
            <a:p>
              <a:r>
                <a:rPr lang="zh-CN" altLang="en-US" sz="2400" dirty="0" smtClean="0">
                  <a:solidFill>
                    <a:srgbClr val="333300"/>
                  </a:solidFill>
                  <a:latin typeface="Times New Roman" pitchFamily="18" charset="0"/>
                  <a:ea typeface="楷体" pitchFamily="49" charset="-122"/>
                </a:rPr>
                <a:t>代换</a:t>
              </a:r>
              <a:r>
                <a:rPr lang="en-US" altLang="zh-CN" sz="2400" i="1" dirty="0" smtClean="0">
                  <a:solidFill>
                    <a:srgbClr val="333300"/>
                  </a:solidFill>
                  <a:latin typeface="Times New Roman" pitchFamily="18" charset="0"/>
                  <a:ea typeface="楷体" pitchFamily="49" charset="-122"/>
                </a:rPr>
                <a:t>x</a:t>
              </a:r>
              <a:r>
                <a:rPr lang="en-US" altLang="zh-CN" sz="2400" dirty="0" smtClean="0">
                  <a:solidFill>
                    <a:srgbClr val="333300"/>
                  </a:solidFill>
                  <a:latin typeface="Times New Roman" pitchFamily="18" charset="0"/>
                  <a:ea typeface="楷体" pitchFamily="49" charset="-122"/>
                  <a:sym typeface="Wingdings" pitchFamily="2" charset="2"/>
                </a:rPr>
                <a:t></a:t>
              </a:r>
              <a:r>
                <a:rPr lang="en-US" altLang="zh-CN" sz="2400" dirty="0" smtClean="0">
                  <a:solidFill>
                    <a:srgbClr val="333300"/>
                  </a:solidFill>
                  <a:latin typeface="Times New Roman" pitchFamily="18" charset="0"/>
                  <a:ea typeface="楷体" pitchFamily="49" charset="-122"/>
                  <a:sym typeface="Symbol"/>
                </a:rPr>
                <a:t></a:t>
              </a:r>
              <a:r>
                <a:rPr lang="en-US" altLang="zh-CN" sz="2400" i="1" dirty="0" err="1" smtClean="0">
                  <a:solidFill>
                    <a:srgbClr val="333300"/>
                  </a:solidFill>
                  <a:latin typeface="Times New Roman" pitchFamily="18" charset="0"/>
                  <a:ea typeface="楷体" pitchFamily="49" charset="-122"/>
                  <a:sym typeface="Symbol"/>
                </a:rPr>
                <a:t>x</a:t>
              </a:r>
              <a:r>
                <a:rPr lang="en-US" altLang="zh-CN" sz="2400" dirty="0" err="1" smtClean="0">
                  <a:solidFill>
                    <a:srgbClr val="333300"/>
                  </a:solidFill>
                  <a:latin typeface="Times New Roman" pitchFamily="18" charset="0"/>
                  <a:ea typeface="楷体" pitchFamily="49" charset="-122"/>
                  <a:sym typeface="Symbol"/>
                </a:rPr>
                <a:t>+</a:t>
              </a:r>
              <a:r>
                <a:rPr lang="en-US" altLang="zh-CN" sz="2400" i="1" dirty="0" err="1" smtClean="0">
                  <a:solidFill>
                    <a:srgbClr val="333300"/>
                  </a:solidFill>
                  <a:latin typeface="Times New Roman" pitchFamily="18" charset="0"/>
                  <a:ea typeface="楷体" pitchFamily="49" charset="-122"/>
                  <a:sym typeface="Symbol"/>
                </a:rPr>
                <a:t>x</a:t>
              </a:r>
              <a:r>
                <a:rPr lang="zh-CN" altLang="en-US" sz="2400" dirty="0" smtClean="0">
                  <a:solidFill>
                    <a:srgbClr val="333300"/>
                  </a:solidFill>
                  <a:latin typeface="Times New Roman" pitchFamily="18" charset="0"/>
                  <a:ea typeface="楷体" pitchFamily="49" charset="-122"/>
                </a:rPr>
                <a:t>：</a:t>
              </a:r>
              <a:endParaRPr lang="zh-CN" altLang="en-US" sz="2400" dirty="0"/>
            </a:p>
          </p:txBody>
        </p:sp>
        <p:sp>
          <p:nvSpPr>
            <p:cNvPr id="29" name="TextBox 28"/>
            <p:cNvSpPr txBox="1"/>
            <p:nvPr/>
          </p:nvSpPr>
          <p:spPr>
            <a:xfrm>
              <a:off x="2088000" y="2221468"/>
              <a:ext cx="311304" cy="369332"/>
            </a:xfrm>
            <a:prstGeom prst="rect">
              <a:avLst/>
            </a:prstGeom>
            <a:noFill/>
          </p:spPr>
          <p:txBody>
            <a:bodyPr wrap="none" rtlCol="0">
              <a:spAutoFit/>
            </a:bodyPr>
            <a:lstStyle/>
            <a:p>
              <a:r>
                <a:rPr lang="zh-CN" altLang="en-US" dirty="0" smtClean="0">
                  <a:sym typeface="Symbol"/>
                </a:rPr>
                <a:t></a:t>
              </a:r>
            </a:p>
          </p:txBody>
        </p:sp>
      </p:grpSp>
      <p:graphicFrame>
        <p:nvGraphicFramePr>
          <p:cNvPr id="87054" name="Object 14"/>
          <p:cNvGraphicFramePr>
            <a:graphicFrameLocks noChangeAspect="1"/>
          </p:cNvGraphicFramePr>
          <p:nvPr/>
        </p:nvGraphicFramePr>
        <p:xfrm>
          <a:off x="5257800" y="4343400"/>
          <a:ext cx="1397000" cy="571500"/>
        </p:xfrm>
        <a:graphic>
          <a:graphicData uri="http://schemas.openxmlformats.org/presentationml/2006/ole">
            <p:oleObj spid="_x0000_s87054" name="Equation" r:id="rId5" imgW="558720" imgH="228600" progId="Equation.DSMT4">
              <p:embed/>
            </p:oleObj>
          </a:graphicData>
        </a:graphic>
      </p:graphicFrame>
      <p:graphicFrame>
        <p:nvGraphicFramePr>
          <p:cNvPr id="87055" name="Object 15"/>
          <p:cNvGraphicFramePr>
            <a:graphicFrameLocks noChangeAspect="1"/>
          </p:cNvGraphicFramePr>
          <p:nvPr/>
        </p:nvGraphicFramePr>
        <p:xfrm>
          <a:off x="1066800" y="5486400"/>
          <a:ext cx="7467600" cy="720225"/>
        </p:xfrm>
        <a:graphic>
          <a:graphicData uri="http://schemas.openxmlformats.org/presentationml/2006/ole">
            <p:oleObj spid="_x0000_s87055" name="Equation" r:id="rId6" imgW="2501640" imgH="241200" progId="Equation.DSMT4">
              <p:embed/>
            </p:oleObj>
          </a:graphicData>
        </a:graphic>
      </p:graphicFrame>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2EB97F26-A8B8-44D5-B438-A24E3BDCB5E3}" type="slidenum">
              <a:rPr lang="zh-CN" altLang="zh-CN" smtClean="0"/>
              <a:pPr>
                <a:defRPr/>
              </a:pPr>
              <a:t>47</a:t>
            </a:fld>
            <a:endParaRPr lang="zh-CN" altLang="zh-CN" dirty="0"/>
          </a:p>
        </p:txBody>
      </p:sp>
      <p:sp>
        <p:nvSpPr>
          <p:cNvPr id="6" name="Line 5"/>
          <p:cNvSpPr>
            <a:spLocks noChangeShapeType="1"/>
          </p:cNvSpPr>
          <p:nvPr/>
        </p:nvSpPr>
        <p:spPr bwMode="auto">
          <a:xfrm>
            <a:off x="0" y="762000"/>
            <a:ext cx="7916863" cy="0"/>
          </a:xfrm>
          <a:prstGeom prst="line">
            <a:avLst/>
          </a:prstGeom>
          <a:noFill/>
          <a:ln w="12700">
            <a:solidFill>
              <a:srgbClr val="FF9900"/>
            </a:solidFill>
            <a:miter lim="800000"/>
            <a:headEnd/>
            <a:tailEnd/>
          </a:ln>
          <a:effectLst>
            <a:prstShdw prst="shdw17" dist="17961" dir="2700000">
              <a:srgbClr val="995C00"/>
            </a:prstShdw>
          </a:effectLst>
        </p:spPr>
        <p:txBody>
          <a:bodyPr lIns="90000" tIns="46800" rIns="90000" bIns="46800"/>
          <a:lstStyle/>
          <a:p>
            <a:endParaRPr lang="zh-CN" altLang="en-US"/>
          </a:p>
        </p:txBody>
      </p:sp>
      <p:sp>
        <p:nvSpPr>
          <p:cNvPr id="7" name="矩形 9"/>
          <p:cNvSpPr>
            <a:spLocks noChangeArrowheads="1"/>
          </p:cNvSpPr>
          <p:nvPr/>
        </p:nvSpPr>
        <p:spPr bwMode="auto">
          <a:xfrm>
            <a:off x="228600" y="228600"/>
            <a:ext cx="2887329" cy="523220"/>
          </a:xfrm>
          <a:prstGeom prst="rect">
            <a:avLst/>
          </a:prstGeom>
          <a:noFill/>
          <a:ln w="9525">
            <a:noFill/>
            <a:miter lim="800000"/>
            <a:headEnd/>
            <a:tailEnd/>
          </a:ln>
        </p:spPr>
        <p:txBody>
          <a:bodyPr wrap="none">
            <a:spAutoFit/>
          </a:bodyPr>
          <a:lstStyle/>
          <a:p>
            <a:r>
              <a:rPr lang="en-US" altLang="zh-CN" sz="2800" b="1" dirty="0" smtClean="0">
                <a:solidFill>
                  <a:srgbClr val="333300"/>
                </a:solidFill>
                <a:latin typeface="Times New Roman" pitchFamily="18" charset="0"/>
                <a:ea typeface="楷体" pitchFamily="49" charset="-122"/>
              </a:rPr>
              <a:t>2.3 </a:t>
            </a:r>
            <a:r>
              <a:rPr lang="zh-CN" altLang="en-US" sz="2800" b="1" dirty="0" smtClean="0">
                <a:solidFill>
                  <a:srgbClr val="333300"/>
                </a:solidFill>
                <a:latin typeface="Times New Roman" pitchFamily="18" charset="0"/>
                <a:ea typeface="楷体" pitchFamily="49" charset="-122"/>
              </a:rPr>
              <a:t>随机变量抽样</a:t>
            </a:r>
            <a:endParaRPr lang="zh-CN" altLang="en-US" sz="2800" dirty="0"/>
          </a:p>
        </p:txBody>
      </p:sp>
      <p:sp>
        <p:nvSpPr>
          <p:cNvPr id="79876" name="Rectangle 4"/>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22" name="矩形 21"/>
          <p:cNvSpPr/>
          <p:nvPr/>
        </p:nvSpPr>
        <p:spPr>
          <a:xfrm>
            <a:off x="457200" y="838200"/>
            <a:ext cx="3278462" cy="535531"/>
          </a:xfrm>
          <a:prstGeom prst="rect">
            <a:avLst/>
          </a:prstGeom>
        </p:spPr>
        <p:txBody>
          <a:bodyPr wrap="none">
            <a:spAutoFit/>
          </a:bodyPr>
          <a:lstStyle/>
          <a:p>
            <a:pPr algn="just">
              <a:lnSpc>
                <a:spcPct val="120000"/>
              </a:lnSpc>
              <a:spcBef>
                <a:spcPct val="20000"/>
              </a:spcBef>
              <a:buClr>
                <a:schemeClr val="folHlink"/>
              </a:buClr>
              <a:buSzPct val="60000"/>
            </a:pPr>
            <a:r>
              <a:rPr lang="zh-CN" altLang="en-US" sz="2400" b="1" dirty="0" smtClean="0">
                <a:solidFill>
                  <a:srgbClr val="333300"/>
                </a:solidFill>
                <a:latin typeface="Times New Roman" pitchFamily="18" charset="0"/>
                <a:ea typeface="楷体" pitchFamily="49" charset="-122"/>
              </a:rPr>
              <a:t>连续型变量变换抽样法</a:t>
            </a:r>
            <a:endParaRPr lang="en-US" altLang="zh-CN" sz="2400" b="1" dirty="0" smtClean="0">
              <a:solidFill>
                <a:srgbClr val="333300"/>
              </a:solidFill>
              <a:latin typeface="Times New Roman" pitchFamily="18" charset="0"/>
              <a:ea typeface="楷体" pitchFamily="49" charset="-122"/>
            </a:endParaRPr>
          </a:p>
        </p:txBody>
      </p:sp>
      <p:graphicFrame>
        <p:nvGraphicFramePr>
          <p:cNvPr id="88074" name="Object 10"/>
          <p:cNvGraphicFramePr>
            <a:graphicFrameLocks noChangeAspect="1"/>
          </p:cNvGraphicFramePr>
          <p:nvPr/>
        </p:nvGraphicFramePr>
        <p:xfrm>
          <a:off x="685800" y="1295400"/>
          <a:ext cx="7467600" cy="720725"/>
        </p:xfrm>
        <a:graphic>
          <a:graphicData uri="http://schemas.openxmlformats.org/presentationml/2006/ole">
            <p:oleObj spid="_x0000_s88074" name="Equation" r:id="rId3" imgW="2501640" imgH="241200" progId="Equation.DSMT4">
              <p:embed/>
            </p:oleObj>
          </a:graphicData>
        </a:graphic>
      </p:graphicFrame>
      <p:sp>
        <p:nvSpPr>
          <p:cNvPr id="23" name="矩形 22"/>
          <p:cNvSpPr/>
          <p:nvPr/>
        </p:nvSpPr>
        <p:spPr>
          <a:xfrm>
            <a:off x="533606" y="2133600"/>
            <a:ext cx="2339102" cy="461665"/>
          </a:xfrm>
          <a:prstGeom prst="rect">
            <a:avLst/>
          </a:prstGeom>
        </p:spPr>
        <p:txBody>
          <a:bodyPr wrap="none">
            <a:spAutoFit/>
          </a:bodyPr>
          <a:lstStyle/>
          <a:p>
            <a:r>
              <a:rPr lang="zh-CN" altLang="en-US" sz="2400" dirty="0" smtClean="0">
                <a:solidFill>
                  <a:srgbClr val="333300"/>
                </a:solidFill>
                <a:latin typeface="Times New Roman" pitchFamily="18" charset="0"/>
                <a:ea typeface="楷体" pitchFamily="49" charset="-122"/>
              </a:rPr>
              <a:t>可以得到反函数</a:t>
            </a:r>
            <a:endParaRPr lang="zh-CN" altLang="en-US" sz="2400" dirty="0">
              <a:solidFill>
                <a:srgbClr val="333300"/>
              </a:solidFill>
              <a:latin typeface="Times New Roman" pitchFamily="18" charset="0"/>
              <a:ea typeface="楷体" pitchFamily="49" charset="-122"/>
            </a:endParaRPr>
          </a:p>
        </p:txBody>
      </p:sp>
      <p:graphicFrame>
        <p:nvGraphicFramePr>
          <p:cNvPr id="88075" name="Object 11"/>
          <p:cNvGraphicFramePr>
            <a:graphicFrameLocks noChangeAspect="1"/>
          </p:cNvGraphicFramePr>
          <p:nvPr/>
        </p:nvGraphicFramePr>
        <p:xfrm>
          <a:off x="762000" y="2667000"/>
          <a:ext cx="2508250" cy="1003300"/>
        </p:xfrm>
        <a:graphic>
          <a:graphicData uri="http://schemas.openxmlformats.org/presentationml/2006/ole">
            <p:oleObj spid="_x0000_s88075" name="Equation" r:id="rId4" imgW="1206360" imgH="482400" progId="Equation.DSMT4">
              <p:embed/>
            </p:oleObj>
          </a:graphicData>
        </a:graphic>
      </p:graphicFrame>
      <p:graphicFrame>
        <p:nvGraphicFramePr>
          <p:cNvPr id="88076" name="Object 12"/>
          <p:cNvGraphicFramePr>
            <a:graphicFrameLocks noChangeAspect="1"/>
          </p:cNvGraphicFramePr>
          <p:nvPr/>
        </p:nvGraphicFramePr>
        <p:xfrm>
          <a:off x="3886200" y="2743200"/>
          <a:ext cx="2552701" cy="964354"/>
        </p:xfrm>
        <a:graphic>
          <a:graphicData uri="http://schemas.openxmlformats.org/presentationml/2006/ole">
            <p:oleObj spid="_x0000_s88076" name="Equation" r:id="rId5" imgW="1143000" imgH="431640" progId="Equation.DSMT4">
              <p:embed/>
            </p:oleObj>
          </a:graphicData>
        </a:graphic>
      </p:graphicFrame>
      <p:sp>
        <p:nvSpPr>
          <p:cNvPr id="26" name="矩形 25"/>
          <p:cNvSpPr/>
          <p:nvPr/>
        </p:nvSpPr>
        <p:spPr>
          <a:xfrm>
            <a:off x="533400" y="3729335"/>
            <a:ext cx="8305800" cy="2677656"/>
          </a:xfrm>
          <a:prstGeom prst="rect">
            <a:avLst/>
          </a:prstGeom>
          <a:solidFill>
            <a:schemeClr val="bg1"/>
          </a:solidFill>
        </p:spPr>
        <p:txBody>
          <a:bodyPr wrap="square">
            <a:spAutoFit/>
          </a:bodyPr>
          <a:lstStyle/>
          <a:p>
            <a:r>
              <a:rPr lang="en-US" altLang="zh-CN" sz="2400" dirty="0" err="1" smtClean="0">
                <a:solidFill>
                  <a:srgbClr val="333300"/>
                </a:solidFill>
                <a:latin typeface="Times New Roman" pitchFamily="18" charset="0"/>
                <a:ea typeface="楷体" pitchFamily="49" charset="-122"/>
              </a:rPr>
              <a:t>Jacobian</a:t>
            </a:r>
            <a:endParaRPr lang="en-US" altLang="zh-CN" sz="2400" dirty="0" smtClean="0">
              <a:solidFill>
                <a:srgbClr val="333300"/>
              </a:solidFill>
              <a:latin typeface="Times New Roman" pitchFamily="18" charset="0"/>
              <a:ea typeface="楷体" pitchFamily="49" charset="-122"/>
            </a:endParaRPr>
          </a:p>
          <a:p>
            <a:endParaRPr lang="en-US" altLang="zh-CN" sz="2400" dirty="0" smtClean="0">
              <a:solidFill>
                <a:srgbClr val="333300"/>
              </a:solidFill>
              <a:latin typeface="Times New Roman" pitchFamily="18" charset="0"/>
              <a:ea typeface="楷体" pitchFamily="49" charset="-122"/>
            </a:endParaRPr>
          </a:p>
          <a:p>
            <a:endParaRPr lang="en-US" altLang="zh-CN" sz="2400" dirty="0" smtClean="0">
              <a:solidFill>
                <a:srgbClr val="333300"/>
              </a:solidFill>
              <a:latin typeface="Times New Roman" pitchFamily="18" charset="0"/>
              <a:ea typeface="楷体" pitchFamily="49" charset="-122"/>
            </a:endParaRPr>
          </a:p>
          <a:p>
            <a:endParaRPr lang="en-US" altLang="zh-CN" sz="2400" dirty="0" smtClean="0">
              <a:solidFill>
                <a:srgbClr val="333300"/>
              </a:solidFill>
              <a:latin typeface="Times New Roman" pitchFamily="18" charset="0"/>
              <a:ea typeface="楷体" pitchFamily="49" charset="-122"/>
            </a:endParaRPr>
          </a:p>
          <a:p>
            <a:r>
              <a:rPr lang="zh-CN" altLang="en-US" sz="2400" dirty="0" smtClean="0">
                <a:solidFill>
                  <a:srgbClr val="333300"/>
                </a:solidFill>
                <a:latin typeface="Times New Roman" pitchFamily="18" charset="0"/>
                <a:ea typeface="楷体" pitchFamily="49" charset="-122"/>
              </a:rPr>
              <a:t>显然抽样</a:t>
            </a:r>
            <a:r>
              <a:rPr lang="en-US" altLang="zh-CN" sz="2400" dirty="0" smtClean="0">
                <a:solidFill>
                  <a:srgbClr val="333300"/>
                </a:solidFill>
                <a:latin typeface="Times New Roman" pitchFamily="18" charset="0"/>
                <a:ea typeface="楷体" pitchFamily="49" charset="-122"/>
              </a:rPr>
              <a:t>x</a:t>
            </a:r>
            <a:r>
              <a:rPr lang="zh-CN" altLang="en-US" sz="2400" dirty="0" smtClean="0">
                <a:solidFill>
                  <a:srgbClr val="333300"/>
                </a:solidFill>
                <a:latin typeface="Times New Roman" pitchFamily="18" charset="0"/>
                <a:ea typeface="楷体" pitchFamily="49" charset="-122"/>
              </a:rPr>
              <a:t>后者</a:t>
            </a:r>
            <a:r>
              <a:rPr lang="en-US" altLang="zh-CN" sz="2400" dirty="0" smtClean="0">
                <a:solidFill>
                  <a:srgbClr val="333300"/>
                </a:solidFill>
                <a:latin typeface="Times New Roman" pitchFamily="18" charset="0"/>
                <a:ea typeface="楷体" pitchFamily="49" charset="-122"/>
              </a:rPr>
              <a:t>y</a:t>
            </a:r>
            <a:r>
              <a:rPr lang="zh-CN" altLang="en-US" sz="2400" dirty="0" smtClean="0">
                <a:solidFill>
                  <a:srgbClr val="333300"/>
                </a:solidFill>
                <a:latin typeface="Times New Roman" pitchFamily="18" charset="0"/>
                <a:ea typeface="楷体" pitchFamily="49" charset="-122"/>
              </a:rPr>
              <a:t>都满足标准正态分布。</a:t>
            </a:r>
            <a:endParaRPr lang="en-US" altLang="zh-CN" sz="2400" dirty="0" smtClean="0">
              <a:solidFill>
                <a:srgbClr val="333300"/>
              </a:solidFill>
              <a:latin typeface="Times New Roman" pitchFamily="18" charset="0"/>
              <a:ea typeface="楷体" pitchFamily="49" charset="-122"/>
            </a:endParaRPr>
          </a:p>
          <a:p>
            <a:r>
              <a:rPr lang="zh-CN" altLang="en-US" sz="2400" dirty="0" smtClean="0">
                <a:solidFill>
                  <a:srgbClr val="333300"/>
                </a:solidFill>
                <a:latin typeface="Times New Roman" pitchFamily="18" charset="0"/>
                <a:ea typeface="楷体" pitchFamily="49" charset="-122"/>
              </a:rPr>
              <a:t>可见，为了得到满足一个复杂分布的随机抽样，可以用两个满足简单分布的随机数</a:t>
            </a:r>
            <a:r>
              <a:rPr lang="en-US" altLang="zh-CN" sz="2400" dirty="0" smtClean="0">
                <a:solidFill>
                  <a:srgbClr val="333300"/>
                </a:solidFill>
                <a:latin typeface="Times New Roman" pitchFamily="18" charset="0"/>
                <a:ea typeface="楷体" pitchFamily="49" charset="-122"/>
              </a:rPr>
              <a:t>u</a:t>
            </a:r>
            <a:r>
              <a:rPr lang="zh-CN" altLang="en-US" sz="2400" dirty="0" smtClean="0">
                <a:solidFill>
                  <a:srgbClr val="333300"/>
                </a:solidFill>
                <a:latin typeface="Times New Roman" pitchFamily="18" charset="0"/>
                <a:ea typeface="楷体" pitchFamily="49" charset="-122"/>
              </a:rPr>
              <a:t>和</a:t>
            </a:r>
            <a:r>
              <a:rPr lang="en-US" altLang="zh-CN" sz="2400" dirty="0" smtClean="0">
                <a:solidFill>
                  <a:srgbClr val="333300"/>
                </a:solidFill>
                <a:latin typeface="Times New Roman" pitchFamily="18" charset="0"/>
                <a:ea typeface="楷体" pitchFamily="49" charset="-122"/>
              </a:rPr>
              <a:t>v</a:t>
            </a:r>
            <a:r>
              <a:rPr lang="zh-CN" altLang="en-US" sz="2400" dirty="0" smtClean="0">
                <a:solidFill>
                  <a:srgbClr val="333300"/>
                </a:solidFill>
                <a:latin typeface="Times New Roman" pitchFamily="18" charset="0"/>
                <a:ea typeface="楷体" pitchFamily="49" charset="-122"/>
              </a:rPr>
              <a:t>抽样实现。</a:t>
            </a:r>
            <a:endParaRPr lang="zh-CN" altLang="en-US" sz="2400" dirty="0">
              <a:solidFill>
                <a:srgbClr val="333300"/>
              </a:solidFill>
              <a:latin typeface="Times New Roman" pitchFamily="18" charset="0"/>
              <a:ea typeface="楷体" pitchFamily="49" charset="-122"/>
            </a:endParaRPr>
          </a:p>
        </p:txBody>
      </p:sp>
      <p:graphicFrame>
        <p:nvGraphicFramePr>
          <p:cNvPr id="88077" name="Object 13"/>
          <p:cNvGraphicFramePr>
            <a:graphicFrameLocks noChangeAspect="1"/>
          </p:cNvGraphicFramePr>
          <p:nvPr/>
        </p:nvGraphicFramePr>
        <p:xfrm>
          <a:off x="1447800" y="4114800"/>
          <a:ext cx="6461126" cy="1066800"/>
        </p:xfrm>
        <a:graphic>
          <a:graphicData uri="http://schemas.openxmlformats.org/presentationml/2006/ole">
            <p:oleObj spid="_x0000_s88077" name="Equation" r:id="rId6" imgW="2768400" imgH="457200" progId="Equation.DSMT4">
              <p:embed/>
            </p:oleObj>
          </a:graphicData>
        </a:graphic>
      </p:graphicFrame>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3"/>
          <p:cNvSpPr>
            <a:spLocks noChangeArrowheads="1"/>
          </p:cNvSpPr>
          <p:nvPr/>
        </p:nvSpPr>
        <p:spPr bwMode="auto">
          <a:xfrm>
            <a:off x="76200" y="3657600"/>
            <a:ext cx="8839200" cy="2487540"/>
          </a:xfrm>
          <a:prstGeom prst="rect">
            <a:avLst/>
          </a:prstGeom>
          <a:noFill/>
          <a:ln w="9525">
            <a:noFill/>
            <a:miter lim="800000"/>
            <a:headEnd/>
            <a:tailEnd/>
          </a:ln>
        </p:spPr>
        <p:txBody>
          <a:bodyPr wrap="square">
            <a:spAutoFit/>
          </a:bodyPr>
          <a:lstStyle/>
          <a:p>
            <a:pPr algn="just">
              <a:lnSpc>
                <a:spcPct val="120000"/>
              </a:lnSpc>
              <a:spcBef>
                <a:spcPct val="20000"/>
              </a:spcBef>
              <a:buClr>
                <a:schemeClr val="folHlink"/>
              </a:buClr>
              <a:buSzPct val="60000"/>
            </a:pPr>
            <a:r>
              <a:rPr lang="zh-CN" altLang="en-US" sz="2400" dirty="0" smtClean="0">
                <a:solidFill>
                  <a:srgbClr val="333300"/>
                </a:solidFill>
                <a:latin typeface="Times New Roman" pitchFamily="18" charset="0"/>
                <a:ea typeface="楷体" pitchFamily="49" charset="-122"/>
                <a:sym typeface="Symbol"/>
              </a:rPr>
              <a:t>如果</a:t>
            </a:r>
            <a:r>
              <a:rPr lang="en-US" altLang="en-US" sz="2400" dirty="0" smtClean="0">
                <a:solidFill>
                  <a:srgbClr val="333300"/>
                </a:solidFill>
                <a:latin typeface="Times New Roman" pitchFamily="18" charset="0"/>
                <a:ea typeface="楷体" pitchFamily="49" charset="-122"/>
                <a:sym typeface="Symbol"/>
              </a:rPr>
              <a:t>G</a:t>
            </a:r>
            <a:r>
              <a:rPr lang="zh-CN" altLang="en-US" sz="2400" dirty="0" smtClean="0">
                <a:solidFill>
                  <a:srgbClr val="333300"/>
                </a:solidFill>
                <a:latin typeface="Times New Roman" pitchFamily="18" charset="0"/>
                <a:ea typeface="楷体" pitchFamily="49" charset="-122"/>
                <a:sym typeface="Symbol"/>
              </a:rPr>
              <a:t>点落在曲线</a:t>
            </a:r>
            <a:r>
              <a:rPr lang="en-US" altLang="en-US" sz="2400" dirty="0" smtClean="0">
                <a:solidFill>
                  <a:srgbClr val="333300"/>
                </a:solidFill>
                <a:latin typeface="Times New Roman" pitchFamily="18" charset="0"/>
                <a:ea typeface="楷体" pitchFamily="49" charset="-122"/>
                <a:sym typeface="Symbol"/>
              </a:rPr>
              <a:t>y=f(x)</a:t>
            </a:r>
            <a:r>
              <a:rPr lang="zh-CN" altLang="en-US" sz="2400" dirty="0" smtClean="0">
                <a:solidFill>
                  <a:srgbClr val="333300"/>
                </a:solidFill>
                <a:latin typeface="Times New Roman" pitchFamily="18" charset="0"/>
                <a:ea typeface="楷体" pitchFamily="49" charset="-122"/>
                <a:sym typeface="Symbol"/>
              </a:rPr>
              <a:t>的下面，则得到随机变量</a:t>
            </a:r>
            <a:r>
              <a:rPr lang="en-US" altLang="en-US" sz="2400" dirty="0" smtClean="0">
                <a:solidFill>
                  <a:srgbClr val="333300"/>
                </a:solidFill>
                <a:latin typeface="Times New Roman" pitchFamily="18" charset="0"/>
                <a:ea typeface="楷体" pitchFamily="49" charset="-122"/>
                <a:sym typeface="Symbol"/>
              </a:rPr>
              <a:t></a:t>
            </a:r>
            <a:r>
              <a:rPr lang="zh-CN" altLang="en-US" sz="2400" dirty="0" smtClean="0">
                <a:solidFill>
                  <a:srgbClr val="333300"/>
                </a:solidFill>
                <a:latin typeface="Times New Roman" pitchFamily="18" charset="0"/>
                <a:ea typeface="楷体" pitchFamily="49" charset="-122"/>
                <a:sym typeface="Symbol"/>
              </a:rPr>
              <a:t>的一次抽样</a:t>
            </a:r>
            <a:endParaRPr lang="en-US" altLang="zh-CN" sz="2400" dirty="0" smtClean="0">
              <a:solidFill>
                <a:srgbClr val="333300"/>
              </a:solidFill>
              <a:latin typeface="Times New Roman" pitchFamily="18" charset="0"/>
              <a:ea typeface="楷体" pitchFamily="49" charset="-122"/>
              <a:sym typeface="Symbol"/>
            </a:endParaRPr>
          </a:p>
          <a:p>
            <a:pPr algn="just">
              <a:lnSpc>
                <a:spcPct val="120000"/>
              </a:lnSpc>
              <a:spcBef>
                <a:spcPct val="20000"/>
              </a:spcBef>
              <a:buClr>
                <a:schemeClr val="folHlink"/>
              </a:buClr>
              <a:buSzPct val="60000"/>
            </a:pPr>
            <a:endParaRPr lang="en-US" altLang="zh-CN" sz="2400" dirty="0" smtClean="0">
              <a:solidFill>
                <a:srgbClr val="333300"/>
              </a:solidFill>
              <a:latin typeface="Times New Roman" pitchFamily="18" charset="0"/>
              <a:ea typeface="楷体" pitchFamily="49" charset="-122"/>
              <a:sym typeface="Symbol"/>
            </a:endParaRPr>
          </a:p>
          <a:p>
            <a:pPr algn="just">
              <a:lnSpc>
                <a:spcPct val="120000"/>
              </a:lnSpc>
              <a:spcBef>
                <a:spcPct val="20000"/>
              </a:spcBef>
              <a:buClr>
                <a:schemeClr val="folHlink"/>
              </a:buClr>
              <a:buSzPct val="60000"/>
            </a:pPr>
            <a:endParaRPr lang="en-US" altLang="zh-CN" sz="2400" dirty="0" smtClean="0">
              <a:solidFill>
                <a:srgbClr val="333300"/>
              </a:solidFill>
              <a:latin typeface="Times New Roman" pitchFamily="18" charset="0"/>
              <a:ea typeface="楷体" pitchFamily="49" charset="-122"/>
              <a:sym typeface="Symbol"/>
            </a:endParaRPr>
          </a:p>
          <a:p>
            <a:pPr algn="just">
              <a:lnSpc>
                <a:spcPct val="120000"/>
              </a:lnSpc>
              <a:spcBef>
                <a:spcPct val="20000"/>
              </a:spcBef>
              <a:buClr>
                <a:schemeClr val="folHlink"/>
              </a:buClr>
              <a:buSzPct val="60000"/>
            </a:pPr>
            <a:r>
              <a:rPr lang="zh-CN" altLang="en-US" sz="2400" dirty="0" smtClean="0">
                <a:solidFill>
                  <a:srgbClr val="333300"/>
                </a:solidFill>
                <a:latin typeface="Times New Roman" pitchFamily="18" charset="0"/>
                <a:ea typeface="楷体" pitchFamily="49" charset="-122"/>
                <a:sym typeface="Symbol"/>
              </a:rPr>
              <a:t>如果</a:t>
            </a:r>
            <a:r>
              <a:rPr lang="en-US" altLang="en-US" sz="2400" dirty="0" smtClean="0">
                <a:solidFill>
                  <a:srgbClr val="333300"/>
                </a:solidFill>
                <a:latin typeface="Times New Roman" pitchFamily="18" charset="0"/>
                <a:ea typeface="楷体" pitchFamily="49" charset="-122"/>
                <a:sym typeface="Symbol"/>
              </a:rPr>
              <a:t>G</a:t>
            </a:r>
            <a:r>
              <a:rPr lang="zh-CN" altLang="en-US" sz="2400" dirty="0" smtClean="0">
                <a:solidFill>
                  <a:srgbClr val="333300"/>
                </a:solidFill>
                <a:latin typeface="Times New Roman" pitchFamily="18" charset="0"/>
                <a:ea typeface="楷体" pitchFamily="49" charset="-122"/>
                <a:sym typeface="Symbol"/>
              </a:rPr>
              <a:t>点落在曲线上面，则再通过产生两个随机数重新产生一个新的投点。</a:t>
            </a:r>
          </a:p>
        </p:txBody>
      </p:sp>
      <p:sp>
        <p:nvSpPr>
          <p:cNvPr id="4" name="灯片编号占位符 3"/>
          <p:cNvSpPr>
            <a:spLocks noGrp="1"/>
          </p:cNvSpPr>
          <p:nvPr>
            <p:ph type="sldNum" sz="quarter" idx="12"/>
          </p:nvPr>
        </p:nvSpPr>
        <p:spPr/>
        <p:txBody>
          <a:bodyPr/>
          <a:lstStyle/>
          <a:p>
            <a:pPr>
              <a:defRPr/>
            </a:pPr>
            <a:fld id="{2EB97F26-A8B8-44D5-B438-A24E3BDCB5E3}" type="slidenum">
              <a:rPr lang="zh-CN" altLang="zh-CN" smtClean="0"/>
              <a:pPr>
                <a:defRPr/>
              </a:pPr>
              <a:t>48</a:t>
            </a:fld>
            <a:endParaRPr lang="zh-CN" altLang="zh-CN" dirty="0"/>
          </a:p>
        </p:txBody>
      </p:sp>
      <p:sp>
        <p:nvSpPr>
          <p:cNvPr id="5" name="Line 5"/>
          <p:cNvSpPr>
            <a:spLocks noChangeShapeType="1"/>
          </p:cNvSpPr>
          <p:nvPr/>
        </p:nvSpPr>
        <p:spPr bwMode="auto">
          <a:xfrm>
            <a:off x="0" y="762000"/>
            <a:ext cx="7916863" cy="0"/>
          </a:xfrm>
          <a:prstGeom prst="line">
            <a:avLst/>
          </a:prstGeom>
          <a:noFill/>
          <a:ln w="12700">
            <a:solidFill>
              <a:srgbClr val="FF9900"/>
            </a:solidFill>
            <a:miter lim="800000"/>
            <a:headEnd/>
            <a:tailEnd/>
          </a:ln>
          <a:effectLst>
            <a:prstShdw prst="shdw17" dist="17961" dir="2700000">
              <a:srgbClr val="995C00"/>
            </a:prstShdw>
          </a:effectLst>
        </p:spPr>
        <p:txBody>
          <a:bodyPr lIns="90000" tIns="46800" rIns="90000" bIns="46800"/>
          <a:lstStyle/>
          <a:p>
            <a:endParaRPr lang="zh-CN" altLang="en-US"/>
          </a:p>
        </p:txBody>
      </p:sp>
      <p:sp>
        <p:nvSpPr>
          <p:cNvPr id="6" name="矩形 9"/>
          <p:cNvSpPr>
            <a:spLocks noChangeArrowheads="1"/>
          </p:cNvSpPr>
          <p:nvPr/>
        </p:nvSpPr>
        <p:spPr bwMode="auto">
          <a:xfrm>
            <a:off x="228600" y="228600"/>
            <a:ext cx="2887329" cy="523220"/>
          </a:xfrm>
          <a:prstGeom prst="rect">
            <a:avLst/>
          </a:prstGeom>
          <a:noFill/>
          <a:ln w="9525">
            <a:noFill/>
            <a:miter lim="800000"/>
            <a:headEnd/>
            <a:tailEnd/>
          </a:ln>
        </p:spPr>
        <p:txBody>
          <a:bodyPr wrap="none">
            <a:spAutoFit/>
          </a:bodyPr>
          <a:lstStyle/>
          <a:p>
            <a:r>
              <a:rPr lang="en-US" altLang="zh-CN" sz="2800" b="1" dirty="0" smtClean="0">
                <a:solidFill>
                  <a:srgbClr val="333300"/>
                </a:solidFill>
                <a:latin typeface="Times New Roman" pitchFamily="18" charset="0"/>
                <a:ea typeface="楷体" pitchFamily="49" charset="-122"/>
              </a:rPr>
              <a:t>2.3 </a:t>
            </a:r>
            <a:r>
              <a:rPr lang="zh-CN" altLang="en-US" sz="2800" b="1" dirty="0" smtClean="0">
                <a:solidFill>
                  <a:srgbClr val="333300"/>
                </a:solidFill>
                <a:latin typeface="Times New Roman" pitchFamily="18" charset="0"/>
                <a:ea typeface="楷体" pitchFamily="49" charset="-122"/>
              </a:rPr>
              <a:t>随机变量抽样</a:t>
            </a:r>
            <a:endParaRPr lang="zh-CN" altLang="en-US" sz="2800" dirty="0"/>
          </a:p>
        </p:txBody>
      </p:sp>
      <p:sp>
        <p:nvSpPr>
          <p:cNvPr id="8" name="Rectangle 3"/>
          <p:cNvSpPr>
            <a:spLocks noChangeArrowheads="1"/>
          </p:cNvSpPr>
          <p:nvPr/>
        </p:nvSpPr>
        <p:spPr bwMode="auto">
          <a:xfrm>
            <a:off x="76200" y="1600200"/>
            <a:ext cx="8839200" cy="1379545"/>
          </a:xfrm>
          <a:prstGeom prst="rect">
            <a:avLst/>
          </a:prstGeom>
          <a:noFill/>
          <a:ln w="9525">
            <a:noFill/>
            <a:miter lim="800000"/>
            <a:headEnd/>
            <a:tailEnd/>
          </a:ln>
        </p:spPr>
        <p:txBody>
          <a:bodyPr wrap="square">
            <a:spAutoFit/>
          </a:bodyPr>
          <a:lstStyle/>
          <a:p>
            <a:pPr algn="just">
              <a:lnSpc>
                <a:spcPct val="120000"/>
              </a:lnSpc>
              <a:spcBef>
                <a:spcPct val="20000"/>
              </a:spcBef>
              <a:buClr>
                <a:schemeClr val="folHlink"/>
              </a:buClr>
              <a:buSzPct val="60000"/>
            </a:pPr>
            <a:r>
              <a:rPr lang="en-US" altLang="zh-CN" sz="2400" dirty="0" smtClean="0">
                <a:solidFill>
                  <a:srgbClr val="333300"/>
                </a:solidFill>
                <a:latin typeface="Times New Roman" pitchFamily="18" charset="0"/>
                <a:ea typeface="楷体" pitchFamily="49" charset="-122"/>
              </a:rPr>
              <a:t> </a:t>
            </a:r>
            <a:r>
              <a:rPr lang="zh-CN" altLang="en-US" sz="2400" dirty="0" smtClean="0">
                <a:solidFill>
                  <a:srgbClr val="333300"/>
                </a:solidFill>
                <a:latin typeface="Times New Roman" pitchFamily="18" charset="0"/>
                <a:ea typeface="楷体" pitchFamily="49" charset="-122"/>
              </a:rPr>
              <a:t>如果随机变量</a:t>
            </a:r>
            <a:r>
              <a:rPr lang="zh-CN" altLang="en-US" sz="2400" dirty="0" smtClean="0">
                <a:solidFill>
                  <a:srgbClr val="333300"/>
                </a:solidFill>
                <a:latin typeface="Times New Roman" pitchFamily="18" charset="0"/>
                <a:ea typeface="楷体" pitchFamily="49" charset="-122"/>
                <a:sym typeface="Symbol"/>
              </a:rPr>
              <a:t>的分布密度函数为</a:t>
            </a:r>
            <a:r>
              <a:rPr lang="en-US" altLang="zh-CN" sz="2400" dirty="0" smtClean="0">
                <a:solidFill>
                  <a:srgbClr val="333300"/>
                </a:solidFill>
                <a:latin typeface="Times New Roman" pitchFamily="18" charset="0"/>
                <a:ea typeface="楷体" pitchFamily="49" charset="-122"/>
                <a:sym typeface="Symbol"/>
              </a:rPr>
              <a:t>f(x)</a:t>
            </a:r>
            <a:r>
              <a:rPr lang="zh-CN" altLang="en-US" sz="2400" dirty="0" smtClean="0">
                <a:solidFill>
                  <a:srgbClr val="333300"/>
                </a:solidFill>
                <a:latin typeface="Times New Roman" pitchFamily="18" charset="0"/>
                <a:ea typeface="楷体" pitchFamily="49" charset="-122"/>
                <a:sym typeface="Symbol"/>
              </a:rPr>
              <a:t>，</a:t>
            </a:r>
            <a:r>
              <a:rPr lang="en-US" altLang="zh-CN" sz="2400" dirty="0" smtClean="0">
                <a:solidFill>
                  <a:srgbClr val="333300"/>
                </a:solidFill>
                <a:latin typeface="Times New Roman" pitchFamily="18" charset="0"/>
                <a:ea typeface="楷体" pitchFamily="49" charset="-122"/>
                <a:sym typeface="Symbol"/>
              </a:rPr>
              <a:t>f(x)</a:t>
            </a:r>
            <a:r>
              <a:rPr lang="zh-CN" altLang="en-US" sz="2400" dirty="0" smtClean="0">
                <a:solidFill>
                  <a:srgbClr val="333300"/>
                </a:solidFill>
                <a:latin typeface="Times New Roman" pitchFamily="18" charset="0"/>
                <a:ea typeface="楷体" pitchFamily="49" charset="-122"/>
                <a:sym typeface="Symbol"/>
              </a:rPr>
              <a:t>有限，有上确界</a:t>
            </a:r>
            <a:r>
              <a:rPr lang="en-US" altLang="zh-CN" sz="2400" dirty="0" smtClean="0">
                <a:solidFill>
                  <a:srgbClr val="333300"/>
                </a:solidFill>
                <a:latin typeface="Times New Roman" pitchFamily="18" charset="0"/>
                <a:ea typeface="楷体" pitchFamily="49" charset="-122"/>
                <a:sym typeface="Symbol"/>
              </a:rPr>
              <a:t>M</a:t>
            </a:r>
            <a:r>
              <a:rPr lang="zh-CN" altLang="en-US" sz="2400" dirty="0" smtClean="0">
                <a:solidFill>
                  <a:srgbClr val="333300"/>
                </a:solidFill>
                <a:latin typeface="Times New Roman" pitchFamily="18" charset="0"/>
                <a:ea typeface="楷体" pitchFamily="49" charset="-122"/>
                <a:sym typeface="Symbol"/>
              </a:rPr>
              <a:t>，产生两个随机数</a:t>
            </a:r>
            <a:r>
              <a:rPr lang="en-US" altLang="zh-CN" sz="2400" dirty="0" smtClean="0">
                <a:solidFill>
                  <a:srgbClr val="333300"/>
                </a:solidFill>
                <a:latin typeface="Times New Roman" pitchFamily="18" charset="0"/>
                <a:ea typeface="楷体" pitchFamily="49" charset="-122"/>
                <a:sym typeface="Symbol"/>
              </a:rPr>
              <a:t>r</a:t>
            </a:r>
            <a:r>
              <a:rPr lang="en-US" altLang="zh-CN" sz="2400" baseline="-25000" dirty="0" smtClean="0">
                <a:solidFill>
                  <a:srgbClr val="333300"/>
                </a:solidFill>
                <a:latin typeface="Times New Roman" pitchFamily="18" charset="0"/>
                <a:ea typeface="楷体" pitchFamily="49" charset="-122"/>
                <a:sym typeface="Symbol"/>
              </a:rPr>
              <a:t>1</a:t>
            </a:r>
            <a:r>
              <a:rPr lang="en-US" altLang="zh-CN" sz="2400" dirty="0" smtClean="0">
                <a:solidFill>
                  <a:srgbClr val="333300"/>
                </a:solidFill>
                <a:latin typeface="Times New Roman" pitchFamily="18" charset="0"/>
                <a:ea typeface="楷体" pitchFamily="49" charset="-122"/>
                <a:sym typeface="Symbol"/>
              </a:rPr>
              <a:t>,r</a:t>
            </a:r>
            <a:r>
              <a:rPr lang="en-US" altLang="zh-CN" sz="2400" baseline="-25000" dirty="0" smtClean="0">
                <a:solidFill>
                  <a:srgbClr val="333300"/>
                </a:solidFill>
                <a:latin typeface="Times New Roman" pitchFamily="18" charset="0"/>
                <a:ea typeface="楷体" pitchFamily="49" charset="-122"/>
                <a:sym typeface="Symbol"/>
              </a:rPr>
              <a:t>2</a:t>
            </a:r>
            <a:r>
              <a:rPr lang="en-US" altLang="zh-CN" sz="2400" dirty="0" smtClean="0">
                <a:solidFill>
                  <a:srgbClr val="333300"/>
                </a:solidFill>
                <a:latin typeface="Times New Roman" pitchFamily="18" charset="0"/>
                <a:ea typeface="楷体" pitchFamily="49" charset="-122"/>
                <a:sym typeface="Symbol"/>
              </a:rPr>
              <a:t>, </a:t>
            </a:r>
            <a:r>
              <a:rPr lang="zh-CN" altLang="en-US" sz="2400" dirty="0" smtClean="0">
                <a:solidFill>
                  <a:srgbClr val="333300"/>
                </a:solidFill>
                <a:latin typeface="Times New Roman" pitchFamily="18" charset="0"/>
                <a:ea typeface="楷体" pitchFamily="49" charset="-122"/>
                <a:sym typeface="Symbol"/>
              </a:rPr>
              <a:t>就产生一个在矩形</a:t>
            </a:r>
            <a:r>
              <a:rPr lang="en-US" altLang="zh-CN" sz="2400" dirty="0" err="1" smtClean="0">
                <a:solidFill>
                  <a:srgbClr val="333300"/>
                </a:solidFill>
                <a:latin typeface="Times New Roman" pitchFamily="18" charset="0"/>
                <a:ea typeface="楷体" pitchFamily="49" charset="-122"/>
                <a:sym typeface="Symbol"/>
              </a:rPr>
              <a:t>abcd</a:t>
            </a:r>
            <a:r>
              <a:rPr lang="zh-CN" altLang="en-US" sz="2400" dirty="0" smtClean="0">
                <a:solidFill>
                  <a:srgbClr val="333300"/>
                </a:solidFill>
                <a:latin typeface="Times New Roman" pitchFamily="18" charset="0"/>
                <a:ea typeface="楷体" pitchFamily="49" charset="-122"/>
                <a:sym typeface="Symbol"/>
              </a:rPr>
              <a:t>内的均匀投点</a:t>
            </a:r>
            <a:r>
              <a:rPr lang="en-US" altLang="zh-CN" sz="2400" dirty="0" smtClean="0">
                <a:solidFill>
                  <a:srgbClr val="333300"/>
                </a:solidFill>
                <a:latin typeface="Times New Roman" pitchFamily="18" charset="0"/>
                <a:ea typeface="楷体" pitchFamily="49" charset="-122"/>
                <a:sym typeface="Symbol"/>
              </a:rPr>
              <a:t>G(</a:t>
            </a:r>
            <a:r>
              <a:rPr lang="en-US" altLang="zh-CN" sz="2400" baseline="-25000" dirty="0" smtClean="0">
                <a:solidFill>
                  <a:srgbClr val="333300"/>
                </a:solidFill>
                <a:latin typeface="Times New Roman" pitchFamily="18" charset="0"/>
                <a:ea typeface="楷体" pitchFamily="49" charset="-122"/>
                <a:sym typeface="Symbol"/>
              </a:rPr>
              <a:t>1</a:t>
            </a:r>
            <a:r>
              <a:rPr lang="en-US" altLang="zh-CN" sz="2400" dirty="0" smtClean="0">
                <a:solidFill>
                  <a:srgbClr val="333300"/>
                </a:solidFill>
                <a:latin typeface="Times New Roman" pitchFamily="18" charset="0"/>
                <a:ea typeface="楷体" pitchFamily="49" charset="-122"/>
                <a:sym typeface="Symbol"/>
              </a:rPr>
              <a:t>,</a:t>
            </a:r>
            <a:r>
              <a:rPr lang="en-US" altLang="zh-CN" sz="2400" baseline="-25000" dirty="0" smtClean="0">
                <a:solidFill>
                  <a:srgbClr val="333300"/>
                </a:solidFill>
                <a:latin typeface="Times New Roman" pitchFamily="18" charset="0"/>
                <a:ea typeface="楷体" pitchFamily="49" charset="-122"/>
                <a:sym typeface="Symbol"/>
              </a:rPr>
              <a:t>2</a:t>
            </a:r>
            <a:r>
              <a:rPr lang="en-US" altLang="zh-CN" sz="2400" dirty="0" smtClean="0">
                <a:solidFill>
                  <a:srgbClr val="333300"/>
                </a:solidFill>
                <a:latin typeface="Times New Roman" pitchFamily="18" charset="0"/>
                <a:ea typeface="楷体" pitchFamily="49" charset="-122"/>
                <a:sym typeface="Symbol"/>
              </a:rPr>
              <a:t>), </a:t>
            </a:r>
            <a:r>
              <a:rPr lang="zh-CN" altLang="en-US" sz="2400" dirty="0" smtClean="0">
                <a:solidFill>
                  <a:srgbClr val="333300"/>
                </a:solidFill>
                <a:latin typeface="Times New Roman" pitchFamily="18" charset="0"/>
                <a:ea typeface="楷体" pitchFamily="49" charset="-122"/>
                <a:sym typeface="Symbol"/>
              </a:rPr>
              <a:t>假设</a:t>
            </a:r>
            <a:endParaRPr lang="zh-CN" altLang="en-US" sz="2400" b="1" dirty="0">
              <a:solidFill>
                <a:srgbClr val="333300"/>
              </a:solidFill>
              <a:latin typeface="Times New Roman" pitchFamily="18" charset="0"/>
              <a:ea typeface="楷体" pitchFamily="49" charset="-122"/>
            </a:endParaRPr>
          </a:p>
        </p:txBody>
      </p:sp>
      <p:graphicFrame>
        <p:nvGraphicFramePr>
          <p:cNvPr id="80898" name="Object 2"/>
          <p:cNvGraphicFramePr>
            <a:graphicFrameLocks noChangeAspect="1"/>
          </p:cNvGraphicFramePr>
          <p:nvPr/>
        </p:nvGraphicFramePr>
        <p:xfrm>
          <a:off x="2971800" y="2659797"/>
          <a:ext cx="2222500" cy="1066800"/>
        </p:xfrm>
        <a:graphic>
          <a:graphicData uri="http://schemas.openxmlformats.org/presentationml/2006/ole">
            <p:oleObj spid="_x0000_s89090" name="Equation" r:id="rId3" imgW="952200" imgH="457200" progId="Equation.DSMT4">
              <p:embed/>
            </p:oleObj>
          </a:graphicData>
        </a:graphic>
      </p:graphicFrame>
      <p:graphicFrame>
        <p:nvGraphicFramePr>
          <p:cNvPr id="80899" name="Object 3"/>
          <p:cNvGraphicFramePr>
            <a:graphicFrameLocks noChangeAspect="1"/>
          </p:cNvGraphicFramePr>
          <p:nvPr/>
        </p:nvGraphicFramePr>
        <p:xfrm>
          <a:off x="2667000" y="4343400"/>
          <a:ext cx="3200400" cy="624469"/>
        </p:xfrm>
        <a:graphic>
          <a:graphicData uri="http://schemas.openxmlformats.org/presentationml/2006/ole">
            <p:oleObj spid="_x0000_s89091" name="Equation" r:id="rId4" imgW="1168400" imgH="228600" progId="Equation.DSMT4">
              <p:embed/>
            </p:oleObj>
          </a:graphicData>
        </a:graphic>
      </p:graphicFrame>
      <p:sp>
        <p:nvSpPr>
          <p:cNvPr id="10" name="矩形 9"/>
          <p:cNvSpPr/>
          <p:nvPr/>
        </p:nvSpPr>
        <p:spPr>
          <a:xfrm>
            <a:off x="457200" y="838200"/>
            <a:ext cx="4102405" cy="535531"/>
          </a:xfrm>
          <a:prstGeom prst="rect">
            <a:avLst/>
          </a:prstGeom>
        </p:spPr>
        <p:txBody>
          <a:bodyPr wrap="none">
            <a:spAutoFit/>
          </a:bodyPr>
          <a:lstStyle/>
          <a:p>
            <a:pPr algn="just">
              <a:lnSpc>
                <a:spcPct val="120000"/>
              </a:lnSpc>
              <a:spcBef>
                <a:spcPct val="20000"/>
              </a:spcBef>
              <a:buClr>
                <a:schemeClr val="folHlink"/>
              </a:buClr>
              <a:buSzPct val="60000"/>
            </a:pPr>
            <a:r>
              <a:rPr lang="zh-CN" altLang="en-US" sz="2400" b="1" dirty="0" smtClean="0">
                <a:solidFill>
                  <a:srgbClr val="333300"/>
                </a:solidFill>
                <a:latin typeface="Times New Roman" pitchFamily="18" charset="0"/>
                <a:ea typeface="楷体" pitchFamily="49" charset="-122"/>
              </a:rPr>
              <a:t>连续型变量挑选</a:t>
            </a:r>
            <a:r>
              <a:rPr lang="en-US" altLang="zh-CN" sz="2400" b="1" dirty="0" smtClean="0">
                <a:solidFill>
                  <a:srgbClr val="333300"/>
                </a:solidFill>
                <a:latin typeface="Times New Roman" pitchFamily="18" charset="0"/>
                <a:ea typeface="楷体" pitchFamily="49" charset="-122"/>
              </a:rPr>
              <a:t>(</a:t>
            </a:r>
            <a:r>
              <a:rPr lang="zh-CN" altLang="en-US" sz="2400" b="1" dirty="0" smtClean="0">
                <a:solidFill>
                  <a:srgbClr val="333300"/>
                </a:solidFill>
                <a:latin typeface="Times New Roman" pitchFamily="18" charset="0"/>
                <a:ea typeface="楷体" pitchFamily="49" charset="-122"/>
              </a:rPr>
              <a:t>舍选</a:t>
            </a:r>
            <a:r>
              <a:rPr lang="en-US" altLang="zh-CN" sz="2400" b="1" dirty="0" smtClean="0">
                <a:solidFill>
                  <a:srgbClr val="333300"/>
                </a:solidFill>
                <a:latin typeface="Times New Roman" pitchFamily="18" charset="0"/>
                <a:ea typeface="楷体" pitchFamily="49" charset="-122"/>
              </a:rPr>
              <a:t>)</a:t>
            </a:r>
            <a:r>
              <a:rPr lang="zh-CN" altLang="en-US" sz="2400" b="1" dirty="0" smtClean="0">
                <a:solidFill>
                  <a:srgbClr val="333300"/>
                </a:solidFill>
                <a:latin typeface="Times New Roman" pitchFamily="18" charset="0"/>
                <a:ea typeface="楷体" pitchFamily="49" charset="-122"/>
              </a:rPr>
              <a:t>抽样法</a:t>
            </a:r>
            <a:endParaRPr lang="en-US" altLang="zh-CN" sz="2400" b="1" dirty="0" smtClean="0">
              <a:solidFill>
                <a:srgbClr val="333300"/>
              </a:solidFill>
              <a:latin typeface="Times New Roman" pitchFamily="18" charset="0"/>
              <a:ea typeface="楷体" pitchFamily="49" charset="-122"/>
            </a:endParaRPr>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2EB97F26-A8B8-44D5-B438-A24E3BDCB5E3}" type="slidenum">
              <a:rPr lang="zh-CN" altLang="zh-CN" smtClean="0"/>
              <a:pPr>
                <a:defRPr/>
              </a:pPr>
              <a:t>49</a:t>
            </a:fld>
            <a:endParaRPr lang="zh-CN" altLang="zh-CN" dirty="0"/>
          </a:p>
        </p:txBody>
      </p:sp>
      <p:sp>
        <p:nvSpPr>
          <p:cNvPr id="5" name="Line 5"/>
          <p:cNvSpPr>
            <a:spLocks noChangeShapeType="1"/>
          </p:cNvSpPr>
          <p:nvPr/>
        </p:nvSpPr>
        <p:spPr bwMode="auto">
          <a:xfrm>
            <a:off x="0" y="762000"/>
            <a:ext cx="7916863" cy="0"/>
          </a:xfrm>
          <a:prstGeom prst="line">
            <a:avLst/>
          </a:prstGeom>
          <a:noFill/>
          <a:ln w="12700">
            <a:solidFill>
              <a:srgbClr val="FF9900"/>
            </a:solidFill>
            <a:miter lim="800000"/>
            <a:headEnd/>
            <a:tailEnd/>
          </a:ln>
          <a:effectLst>
            <a:prstShdw prst="shdw17" dist="17961" dir="2700000">
              <a:srgbClr val="995C00"/>
            </a:prstShdw>
          </a:effectLst>
        </p:spPr>
        <p:txBody>
          <a:bodyPr lIns="90000" tIns="46800" rIns="90000" bIns="46800"/>
          <a:lstStyle/>
          <a:p>
            <a:endParaRPr lang="zh-CN" altLang="en-US"/>
          </a:p>
        </p:txBody>
      </p:sp>
      <p:sp>
        <p:nvSpPr>
          <p:cNvPr id="6" name="矩形 9"/>
          <p:cNvSpPr>
            <a:spLocks noChangeArrowheads="1"/>
          </p:cNvSpPr>
          <p:nvPr/>
        </p:nvSpPr>
        <p:spPr bwMode="auto">
          <a:xfrm>
            <a:off x="228600" y="228600"/>
            <a:ext cx="2887329" cy="523220"/>
          </a:xfrm>
          <a:prstGeom prst="rect">
            <a:avLst/>
          </a:prstGeom>
          <a:noFill/>
          <a:ln w="9525">
            <a:noFill/>
            <a:miter lim="800000"/>
            <a:headEnd/>
            <a:tailEnd/>
          </a:ln>
        </p:spPr>
        <p:txBody>
          <a:bodyPr wrap="none">
            <a:spAutoFit/>
          </a:bodyPr>
          <a:lstStyle/>
          <a:p>
            <a:r>
              <a:rPr lang="en-US" altLang="zh-CN" sz="2800" b="1" dirty="0" smtClean="0">
                <a:solidFill>
                  <a:srgbClr val="333300"/>
                </a:solidFill>
                <a:latin typeface="Times New Roman" pitchFamily="18" charset="0"/>
                <a:ea typeface="楷体" pitchFamily="49" charset="-122"/>
              </a:rPr>
              <a:t>2.3 </a:t>
            </a:r>
            <a:r>
              <a:rPr lang="zh-CN" altLang="en-US" sz="2800" b="1" dirty="0" smtClean="0">
                <a:solidFill>
                  <a:srgbClr val="333300"/>
                </a:solidFill>
                <a:latin typeface="Times New Roman" pitchFamily="18" charset="0"/>
                <a:ea typeface="楷体" pitchFamily="49" charset="-122"/>
              </a:rPr>
              <a:t>随机变量抽样</a:t>
            </a:r>
            <a:endParaRPr lang="zh-CN" altLang="en-US" sz="2800" dirty="0"/>
          </a:p>
        </p:txBody>
      </p:sp>
      <p:sp>
        <p:nvSpPr>
          <p:cNvPr id="8" name="矩形 7"/>
          <p:cNvSpPr/>
          <p:nvPr/>
        </p:nvSpPr>
        <p:spPr bwMode="auto">
          <a:xfrm>
            <a:off x="381000" y="2209800"/>
            <a:ext cx="3657600" cy="2438400"/>
          </a:xfrm>
          <a:prstGeom prst="rect">
            <a:avLst/>
          </a:prstGeom>
          <a:noFill/>
          <a:ln w="25400">
            <a:solidFill>
              <a:srgbClr val="080808"/>
            </a:solidFill>
            <a:miter lim="800000"/>
            <a:headEnd/>
            <a:tailEnd type="stealth" w="med" len="lg"/>
          </a:ln>
        </p:spPr>
        <p:txBody>
          <a:bodyPr wrap="none" rtlCol="0" anchor="ctr"/>
          <a:lstStyle/>
          <a:p>
            <a:pPr algn="ctr"/>
            <a:endParaRPr lang="zh-CN" altLang="en-US"/>
          </a:p>
        </p:txBody>
      </p:sp>
      <p:cxnSp>
        <p:nvCxnSpPr>
          <p:cNvPr id="10" name="直接连接符 9"/>
          <p:cNvCxnSpPr/>
          <p:nvPr/>
        </p:nvCxnSpPr>
        <p:spPr>
          <a:xfrm rot="5400000">
            <a:off x="0" y="3429000"/>
            <a:ext cx="2438400" cy="1588"/>
          </a:xfrm>
          <a:prstGeom prst="line">
            <a:avLst/>
          </a:prstGeom>
          <a:ln w="25400">
            <a:solidFill>
              <a:srgbClr val="060606"/>
            </a:solidFill>
          </a:ln>
        </p:spPr>
        <p:style>
          <a:lnRef idx="1">
            <a:schemeClr val="accent1"/>
          </a:lnRef>
          <a:fillRef idx="0">
            <a:schemeClr val="accent1"/>
          </a:fillRef>
          <a:effectRef idx="0">
            <a:schemeClr val="accent1"/>
          </a:effectRef>
          <a:fontRef idx="minor">
            <a:schemeClr val="tx1"/>
          </a:fontRef>
        </p:style>
      </p:cxnSp>
      <p:sp>
        <p:nvSpPr>
          <p:cNvPr id="12" name="任意多边形 11"/>
          <p:cNvSpPr/>
          <p:nvPr/>
        </p:nvSpPr>
        <p:spPr>
          <a:xfrm>
            <a:off x="1213338" y="2211754"/>
            <a:ext cx="2825262" cy="1434123"/>
          </a:xfrm>
          <a:custGeom>
            <a:avLst/>
            <a:gdLst>
              <a:gd name="connsiteX0" fmla="*/ 0 w 2825262"/>
              <a:gd name="connsiteY0" fmla="*/ 1434123 h 1434123"/>
              <a:gd name="connsiteX1" fmla="*/ 726831 w 2825262"/>
              <a:gd name="connsiteY1" fmla="*/ 941754 h 1434123"/>
              <a:gd name="connsiteX2" fmla="*/ 1582616 w 2825262"/>
              <a:gd name="connsiteY2" fmla="*/ 1199661 h 1434123"/>
              <a:gd name="connsiteX3" fmla="*/ 2016370 w 2825262"/>
              <a:gd name="connsiteY3" fmla="*/ 695569 h 1434123"/>
              <a:gd name="connsiteX4" fmla="*/ 2250831 w 2825262"/>
              <a:gd name="connsiteY4" fmla="*/ 214923 h 1434123"/>
              <a:gd name="connsiteX5" fmla="*/ 2438400 w 2825262"/>
              <a:gd name="connsiteY5" fmla="*/ 15631 h 1434123"/>
              <a:gd name="connsiteX6" fmla="*/ 2825262 w 2825262"/>
              <a:gd name="connsiteY6" fmla="*/ 308708 h 1434123"/>
              <a:gd name="connsiteX7" fmla="*/ 2825262 w 2825262"/>
              <a:gd name="connsiteY7" fmla="*/ 308708 h 1434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25262" h="1434123">
                <a:moveTo>
                  <a:pt x="0" y="1434123"/>
                </a:moveTo>
                <a:cubicBezTo>
                  <a:pt x="231531" y="1207477"/>
                  <a:pt x="463062" y="980831"/>
                  <a:pt x="726831" y="941754"/>
                </a:cubicBezTo>
                <a:cubicBezTo>
                  <a:pt x="990600" y="902677"/>
                  <a:pt x="1367693" y="1240692"/>
                  <a:pt x="1582616" y="1199661"/>
                </a:cubicBezTo>
                <a:cubicBezTo>
                  <a:pt x="1797539" y="1158630"/>
                  <a:pt x="1905001" y="859692"/>
                  <a:pt x="2016370" y="695569"/>
                </a:cubicBezTo>
                <a:cubicBezTo>
                  <a:pt x="2127739" y="531446"/>
                  <a:pt x="2180493" y="328246"/>
                  <a:pt x="2250831" y="214923"/>
                </a:cubicBezTo>
                <a:cubicBezTo>
                  <a:pt x="2321169" y="101600"/>
                  <a:pt x="2342662" y="0"/>
                  <a:pt x="2438400" y="15631"/>
                </a:cubicBezTo>
                <a:cubicBezTo>
                  <a:pt x="2534139" y="31262"/>
                  <a:pt x="2825262" y="308708"/>
                  <a:pt x="2825262" y="308708"/>
                </a:cubicBezTo>
                <a:lnTo>
                  <a:pt x="2825262" y="308708"/>
                </a:lnTo>
              </a:path>
            </a:pathLst>
          </a:custGeom>
          <a:ln w="25400">
            <a:solidFill>
              <a:srgbClr val="06060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14" name="直接连接符 13"/>
          <p:cNvCxnSpPr/>
          <p:nvPr/>
        </p:nvCxnSpPr>
        <p:spPr>
          <a:xfrm rot="5400000">
            <a:off x="2057400" y="4038600"/>
            <a:ext cx="1219200" cy="1588"/>
          </a:xfrm>
          <a:prstGeom prst="line">
            <a:avLst/>
          </a:prstGeom>
          <a:ln w="25400">
            <a:solidFill>
              <a:srgbClr val="060606"/>
            </a:solidFill>
            <a:prstDash val="solid"/>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rot="5400000">
            <a:off x="2209800" y="4037806"/>
            <a:ext cx="1219200" cy="1588"/>
          </a:xfrm>
          <a:prstGeom prst="line">
            <a:avLst/>
          </a:prstGeom>
          <a:ln w="25400">
            <a:solidFill>
              <a:srgbClr val="060606"/>
            </a:solidFill>
            <a:prstDash val="solid"/>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rot="5400000" flipH="1" flipV="1">
            <a:off x="2476500" y="3848100"/>
            <a:ext cx="1600200" cy="1588"/>
          </a:xfrm>
          <a:prstGeom prst="line">
            <a:avLst/>
          </a:prstGeom>
          <a:ln w="25400">
            <a:solidFill>
              <a:srgbClr val="060606"/>
            </a:solidFill>
            <a:prstDash val="sysDash"/>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rot="10800000">
            <a:off x="381000" y="3048000"/>
            <a:ext cx="2895600" cy="1588"/>
          </a:xfrm>
          <a:prstGeom prst="line">
            <a:avLst/>
          </a:prstGeom>
          <a:ln w="25400">
            <a:solidFill>
              <a:srgbClr val="060606"/>
            </a:solidFill>
            <a:prstDash val="sysDash"/>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152400" y="4572000"/>
            <a:ext cx="364202" cy="369332"/>
          </a:xfrm>
          <a:prstGeom prst="rect">
            <a:avLst/>
          </a:prstGeom>
          <a:noFill/>
        </p:spPr>
        <p:txBody>
          <a:bodyPr wrap="none" rtlCol="0">
            <a:spAutoFit/>
          </a:bodyPr>
          <a:lstStyle/>
          <a:p>
            <a:r>
              <a:rPr lang="en-US" altLang="zh-CN" b="1" i="1" dirty="0" smtClean="0">
                <a:solidFill>
                  <a:srgbClr val="060606"/>
                </a:solidFill>
                <a:latin typeface="Times New Roman" pitchFamily="18" charset="0"/>
                <a:cs typeface="Times New Roman" pitchFamily="18" charset="0"/>
              </a:rPr>
              <a:t>O</a:t>
            </a:r>
            <a:endParaRPr lang="zh-CN" altLang="en-US" b="1" i="1" dirty="0">
              <a:solidFill>
                <a:srgbClr val="060606"/>
              </a:solidFill>
              <a:latin typeface="Times New Roman" pitchFamily="18" charset="0"/>
              <a:cs typeface="Times New Roman" pitchFamily="18" charset="0"/>
            </a:endParaRPr>
          </a:p>
        </p:txBody>
      </p:sp>
      <p:sp>
        <p:nvSpPr>
          <p:cNvPr id="21" name="TextBox 20"/>
          <p:cNvSpPr txBox="1"/>
          <p:nvPr/>
        </p:nvSpPr>
        <p:spPr>
          <a:xfrm>
            <a:off x="76200" y="1905000"/>
            <a:ext cx="389850" cy="369332"/>
          </a:xfrm>
          <a:prstGeom prst="rect">
            <a:avLst/>
          </a:prstGeom>
          <a:noFill/>
        </p:spPr>
        <p:txBody>
          <a:bodyPr wrap="none" rtlCol="0">
            <a:spAutoFit/>
          </a:bodyPr>
          <a:lstStyle/>
          <a:p>
            <a:r>
              <a:rPr lang="en-US" altLang="zh-CN" b="1" i="1" dirty="0" smtClean="0">
                <a:solidFill>
                  <a:srgbClr val="060606"/>
                </a:solidFill>
                <a:latin typeface="Times New Roman" pitchFamily="18" charset="0"/>
                <a:cs typeface="Times New Roman" pitchFamily="18" charset="0"/>
              </a:rPr>
              <a:t>M</a:t>
            </a:r>
            <a:endParaRPr lang="zh-CN" altLang="en-US" b="1" i="1" dirty="0">
              <a:solidFill>
                <a:srgbClr val="060606"/>
              </a:solidFill>
              <a:latin typeface="Times New Roman" pitchFamily="18" charset="0"/>
              <a:cs typeface="Times New Roman" pitchFamily="18" charset="0"/>
            </a:endParaRPr>
          </a:p>
        </p:txBody>
      </p:sp>
      <p:sp>
        <p:nvSpPr>
          <p:cNvPr id="22" name="TextBox 21"/>
          <p:cNvSpPr txBox="1"/>
          <p:nvPr/>
        </p:nvSpPr>
        <p:spPr>
          <a:xfrm>
            <a:off x="1071518" y="4572000"/>
            <a:ext cx="300082" cy="369332"/>
          </a:xfrm>
          <a:prstGeom prst="rect">
            <a:avLst/>
          </a:prstGeom>
          <a:noFill/>
        </p:spPr>
        <p:txBody>
          <a:bodyPr wrap="none" rtlCol="0">
            <a:spAutoFit/>
          </a:bodyPr>
          <a:lstStyle/>
          <a:p>
            <a:r>
              <a:rPr lang="en-US" altLang="zh-CN" b="1" i="1" dirty="0" smtClean="0">
                <a:solidFill>
                  <a:srgbClr val="060606"/>
                </a:solidFill>
                <a:latin typeface="Times New Roman" pitchFamily="18" charset="0"/>
                <a:cs typeface="Times New Roman" pitchFamily="18" charset="0"/>
              </a:rPr>
              <a:t>a</a:t>
            </a:r>
            <a:endParaRPr lang="zh-CN" altLang="en-US" b="1" i="1" dirty="0">
              <a:solidFill>
                <a:srgbClr val="060606"/>
              </a:solidFill>
              <a:latin typeface="Times New Roman" pitchFamily="18" charset="0"/>
              <a:cs typeface="Times New Roman" pitchFamily="18" charset="0"/>
            </a:endParaRPr>
          </a:p>
        </p:txBody>
      </p:sp>
      <p:sp>
        <p:nvSpPr>
          <p:cNvPr id="23" name="TextBox 22"/>
          <p:cNvSpPr txBox="1"/>
          <p:nvPr/>
        </p:nvSpPr>
        <p:spPr>
          <a:xfrm>
            <a:off x="2443118" y="4572000"/>
            <a:ext cx="377026" cy="369332"/>
          </a:xfrm>
          <a:prstGeom prst="rect">
            <a:avLst/>
          </a:prstGeom>
          <a:noFill/>
        </p:spPr>
        <p:txBody>
          <a:bodyPr wrap="none" rtlCol="0">
            <a:spAutoFit/>
          </a:bodyPr>
          <a:lstStyle/>
          <a:p>
            <a:r>
              <a:rPr lang="en-US" altLang="zh-CN" b="1" i="1" dirty="0" smtClean="0">
                <a:solidFill>
                  <a:srgbClr val="060606"/>
                </a:solidFill>
                <a:latin typeface="Times New Roman" pitchFamily="18" charset="0"/>
                <a:cs typeface="Times New Roman" pitchFamily="18" charset="0"/>
              </a:rPr>
              <a:t>a’</a:t>
            </a:r>
            <a:endParaRPr lang="zh-CN" altLang="en-US" b="1" i="1" dirty="0">
              <a:solidFill>
                <a:srgbClr val="060606"/>
              </a:solidFill>
              <a:latin typeface="Times New Roman" pitchFamily="18" charset="0"/>
              <a:cs typeface="Times New Roman" pitchFamily="18" charset="0"/>
            </a:endParaRPr>
          </a:p>
        </p:txBody>
      </p:sp>
      <p:sp>
        <p:nvSpPr>
          <p:cNvPr id="24" name="TextBox 23"/>
          <p:cNvSpPr txBox="1"/>
          <p:nvPr/>
        </p:nvSpPr>
        <p:spPr>
          <a:xfrm>
            <a:off x="2670974" y="4572000"/>
            <a:ext cx="377026" cy="369332"/>
          </a:xfrm>
          <a:prstGeom prst="rect">
            <a:avLst/>
          </a:prstGeom>
          <a:noFill/>
        </p:spPr>
        <p:txBody>
          <a:bodyPr wrap="none" rtlCol="0">
            <a:spAutoFit/>
          </a:bodyPr>
          <a:lstStyle/>
          <a:p>
            <a:r>
              <a:rPr lang="en-US" altLang="zh-CN" b="1" i="1" dirty="0" smtClean="0">
                <a:solidFill>
                  <a:srgbClr val="060606"/>
                </a:solidFill>
                <a:latin typeface="Times New Roman" pitchFamily="18" charset="0"/>
                <a:cs typeface="Times New Roman" pitchFamily="18" charset="0"/>
              </a:rPr>
              <a:t>b’</a:t>
            </a:r>
            <a:endParaRPr lang="zh-CN" altLang="en-US" b="1" i="1" dirty="0">
              <a:solidFill>
                <a:srgbClr val="060606"/>
              </a:solidFill>
              <a:latin typeface="Times New Roman" pitchFamily="18" charset="0"/>
              <a:cs typeface="Times New Roman" pitchFamily="18" charset="0"/>
            </a:endParaRPr>
          </a:p>
        </p:txBody>
      </p:sp>
      <p:sp>
        <p:nvSpPr>
          <p:cNvPr id="25" name="TextBox 24"/>
          <p:cNvSpPr txBox="1"/>
          <p:nvPr/>
        </p:nvSpPr>
        <p:spPr>
          <a:xfrm>
            <a:off x="3128918" y="4572000"/>
            <a:ext cx="375424" cy="369332"/>
          </a:xfrm>
          <a:prstGeom prst="rect">
            <a:avLst/>
          </a:prstGeom>
          <a:noFill/>
        </p:spPr>
        <p:txBody>
          <a:bodyPr wrap="none" rtlCol="0">
            <a:spAutoFit/>
          </a:bodyPr>
          <a:lstStyle/>
          <a:p>
            <a:r>
              <a:rPr lang="en-US" altLang="zh-CN" b="1" i="1" dirty="0" smtClean="0">
                <a:solidFill>
                  <a:srgbClr val="060606"/>
                </a:solidFill>
                <a:latin typeface="Times New Roman" pitchFamily="18" charset="0"/>
                <a:cs typeface="Times New Roman" pitchFamily="18" charset="0"/>
                <a:sym typeface="Symbol"/>
              </a:rPr>
              <a:t></a:t>
            </a:r>
            <a:r>
              <a:rPr lang="en-US" altLang="zh-CN" b="1" i="1" baseline="-25000" dirty="0" smtClean="0">
                <a:solidFill>
                  <a:srgbClr val="060606"/>
                </a:solidFill>
                <a:latin typeface="Times New Roman" pitchFamily="18" charset="0"/>
                <a:cs typeface="Times New Roman" pitchFamily="18" charset="0"/>
                <a:sym typeface="Symbol"/>
              </a:rPr>
              <a:t>1</a:t>
            </a:r>
            <a:endParaRPr lang="zh-CN" altLang="en-US" b="1" i="1" baseline="-25000" dirty="0">
              <a:solidFill>
                <a:srgbClr val="060606"/>
              </a:solidFill>
              <a:latin typeface="Times New Roman" pitchFamily="18" charset="0"/>
              <a:cs typeface="Times New Roman" pitchFamily="18" charset="0"/>
            </a:endParaRPr>
          </a:p>
        </p:txBody>
      </p:sp>
      <p:sp>
        <p:nvSpPr>
          <p:cNvPr id="26" name="TextBox 25"/>
          <p:cNvSpPr txBox="1"/>
          <p:nvPr/>
        </p:nvSpPr>
        <p:spPr>
          <a:xfrm>
            <a:off x="3890918" y="4572000"/>
            <a:ext cx="300082" cy="369332"/>
          </a:xfrm>
          <a:prstGeom prst="rect">
            <a:avLst/>
          </a:prstGeom>
          <a:noFill/>
        </p:spPr>
        <p:txBody>
          <a:bodyPr wrap="none" rtlCol="0">
            <a:spAutoFit/>
          </a:bodyPr>
          <a:lstStyle/>
          <a:p>
            <a:r>
              <a:rPr lang="en-US" altLang="zh-CN" b="1" i="1" dirty="0" smtClean="0">
                <a:solidFill>
                  <a:srgbClr val="060606"/>
                </a:solidFill>
                <a:latin typeface="Times New Roman" pitchFamily="18" charset="0"/>
                <a:cs typeface="Times New Roman" pitchFamily="18" charset="0"/>
              </a:rPr>
              <a:t>b</a:t>
            </a:r>
            <a:endParaRPr lang="zh-CN" altLang="en-US" b="1" i="1" dirty="0">
              <a:solidFill>
                <a:srgbClr val="060606"/>
              </a:solidFill>
              <a:latin typeface="Times New Roman" pitchFamily="18" charset="0"/>
              <a:cs typeface="Times New Roman" pitchFamily="18" charset="0"/>
            </a:endParaRPr>
          </a:p>
        </p:txBody>
      </p:sp>
      <p:sp>
        <p:nvSpPr>
          <p:cNvPr id="27" name="TextBox 26"/>
          <p:cNvSpPr txBox="1"/>
          <p:nvPr/>
        </p:nvSpPr>
        <p:spPr>
          <a:xfrm>
            <a:off x="3200400" y="2831068"/>
            <a:ext cx="351378" cy="369332"/>
          </a:xfrm>
          <a:prstGeom prst="rect">
            <a:avLst/>
          </a:prstGeom>
          <a:noFill/>
        </p:spPr>
        <p:txBody>
          <a:bodyPr wrap="none" rtlCol="0">
            <a:spAutoFit/>
          </a:bodyPr>
          <a:lstStyle/>
          <a:p>
            <a:r>
              <a:rPr lang="en-US" altLang="zh-CN" b="1" i="1" dirty="0" smtClean="0">
                <a:solidFill>
                  <a:srgbClr val="060606"/>
                </a:solidFill>
                <a:latin typeface="Times New Roman" pitchFamily="18" charset="0"/>
                <a:cs typeface="Times New Roman" pitchFamily="18" charset="0"/>
              </a:rPr>
              <a:t>G</a:t>
            </a:r>
            <a:endParaRPr lang="zh-CN" altLang="en-US" b="1" i="1" dirty="0">
              <a:solidFill>
                <a:srgbClr val="060606"/>
              </a:solidFill>
              <a:latin typeface="Times New Roman" pitchFamily="18" charset="0"/>
              <a:cs typeface="Times New Roman" pitchFamily="18" charset="0"/>
            </a:endParaRPr>
          </a:p>
        </p:txBody>
      </p:sp>
      <p:sp>
        <p:nvSpPr>
          <p:cNvPr id="28" name="TextBox 27"/>
          <p:cNvSpPr txBox="1"/>
          <p:nvPr/>
        </p:nvSpPr>
        <p:spPr>
          <a:xfrm>
            <a:off x="0" y="2819400"/>
            <a:ext cx="375424" cy="369332"/>
          </a:xfrm>
          <a:prstGeom prst="rect">
            <a:avLst/>
          </a:prstGeom>
          <a:noFill/>
        </p:spPr>
        <p:txBody>
          <a:bodyPr wrap="none" rtlCol="0">
            <a:spAutoFit/>
          </a:bodyPr>
          <a:lstStyle/>
          <a:p>
            <a:r>
              <a:rPr lang="en-US" altLang="zh-CN" b="1" i="1" dirty="0" smtClean="0">
                <a:solidFill>
                  <a:srgbClr val="060606"/>
                </a:solidFill>
                <a:latin typeface="Times New Roman" pitchFamily="18" charset="0"/>
                <a:cs typeface="Times New Roman" pitchFamily="18" charset="0"/>
                <a:sym typeface="Symbol"/>
              </a:rPr>
              <a:t></a:t>
            </a:r>
            <a:r>
              <a:rPr lang="en-US" altLang="zh-CN" b="1" i="1" baseline="-25000" dirty="0" smtClean="0">
                <a:solidFill>
                  <a:srgbClr val="060606"/>
                </a:solidFill>
                <a:latin typeface="Times New Roman" pitchFamily="18" charset="0"/>
                <a:cs typeface="Times New Roman" pitchFamily="18" charset="0"/>
                <a:sym typeface="Symbol"/>
              </a:rPr>
              <a:t>2</a:t>
            </a:r>
            <a:endParaRPr lang="zh-CN" altLang="en-US" b="1" i="1" baseline="-25000" dirty="0">
              <a:solidFill>
                <a:srgbClr val="060606"/>
              </a:solidFill>
              <a:latin typeface="Times New Roman" pitchFamily="18" charset="0"/>
              <a:cs typeface="Times New Roman" pitchFamily="18" charset="0"/>
            </a:endParaRPr>
          </a:p>
        </p:txBody>
      </p:sp>
      <p:sp>
        <p:nvSpPr>
          <p:cNvPr id="29" name="Rectangle 3"/>
          <p:cNvSpPr>
            <a:spLocks noChangeArrowheads="1"/>
          </p:cNvSpPr>
          <p:nvPr/>
        </p:nvSpPr>
        <p:spPr bwMode="auto">
          <a:xfrm>
            <a:off x="4114800" y="1371600"/>
            <a:ext cx="4800600" cy="795667"/>
          </a:xfrm>
          <a:prstGeom prst="rect">
            <a:avLst/>
          </a:prstGeom>
          <a:noFill/>
          <a:ln w="9525">
            <a:noFill/>
            <a:miter lim="800000"/>
            <a:headEnd/>
            <a:tailEnd/>
          </a:ln>
        </p:spPr>
        <p:txBody>
          <a:bodyPr wrap="square">
            <a:spAutoFit/>
          </a:bodyPr>
          <a:lstStyle/>
          <a:p>
            <a:pPr algn="just">
              <a:lnSpc>
                <a:spcPct val="120000"/>
              </a:lnSpc>
              <a:spcBef>
                <a:spcPct val="20000"/>
              </a:spcBef>
              <a:buClr>
                <a:schemeClr val="folHlink"/>
              </a:buClr>
              <a:buSzPct val="60000"/>
            </a:pPr>
            <a:r>
              <a:rPr lang="zh-CN" altLang="en-US" sz="2000" dirty="0" smtClean="0">
                <a:solidFill>
                  <a:srgbClr val="333300"/>
                </a:solidFill>
                <a:latin typeface="Times New Roman" pitchFamily="18" charset="0"/>
                <a:ea typeface="楷体" pitchFamily="49" charset="-122"/>
                <a:sym typeface="Symbol"/>
              </a:rPr>
              <a:t>投点</a:t>
            </a:r>
            <a:r>
              <a:rPr lang="en-US" altLang="zh-CN" sz="2000" dirty="0" smtClean="0">
                <a:solidFill>
                  <a:srgbClr val="333300"/>
                </a:solidFill>
                <a:latin typeface="Times New Roman" pitchFamily="18" charset="0"/>
                <a:ea typeface="楷体" pitchFamily="49" charset="-122"/>
                <a:sym typeface="Symbol"/>
              </a:rPr>
              <a:t>G</a:t>
            </a:r>
            <a:r>
              <a:rPr lang="zh-CN" altLang="en-US" sz="2000" dirty="0" smtClean="0">
                <a:solidFill>
                  <a:srgbClr val="333300"/>
                </a:solidFill>
                <a:latin typeface="Times New Roman" pitchFamily="18" charset="0"/>
                <a:ea typeface="楷体" pitchFamily="49" charset="-122"/>
                <a:sym typeface="Symbol"/>
              </a:rPr>
              <a:t>落在曲线下面的概率为曲线下的面积与矩形</a:t>
            </a:r>
            <a:r>
              <a:rPr lang="en-US" altLang="zh-CN" sz="2000" dirty="0" err="1" smtClean="0">
                <a:solidFill>
                  <a:srgbClr val="333300"/>
                </a:solidFill>
                <a:latin typeface="Times New Roman" pitchFamily="18" charset="0"/>
                <a:ea typeface="楷体" pitchFamily="49" charset="-122"/>
                <a:sym typeface="Symbol"/>
              </a:rPr>
              <a:t>abcd</a:t>
            </a:r>
            <a:r>
              <a:rPr lang="zh-CN" altLang="en-US" sz="2000" dirty="0" smtClean="0">
                <a:solidFill>
                  <a:srgbClr val="333300"/>
                </a:solidFill>
                <a:latin typeface="Times New Roman" pitchFamily="18" charset="0"/>
                <a:ea typeface="楷体" pitchFamily="49" charset="-122"/>
                <a:sym typeface="Symbol"/>
              </a:rPr>
              <a:t>面积之比：</a:t>
            </a:r>
            <a:endParaRPr lang="en-US" altLang="zh-CN" sz="2000" dirty="0" smtClean="0">
              <a:solidFill>
                <a:srgbClr val="333300"/>
              </a:solidFill>
              <a:latin typeface="Times New Roman" pitchFamily="18" charset="0"/>
              <a:ea typeface="楷体" pitchFamily="49" charset="-122"/>
              <a:sym typeface="Symbol"/>
            </a:endParaRPr>
          </a:p>
        </p:txBody>
      </p:sp>
      <p:graphicFrame>
        <p:nvGraphicFramePr>
          <p:cNvPr id="84994" name="Object 2"/>
          <p:cNvGraphicFramePr>
            <a:graphicFrameLocks noChangeAspect="1"/>
          </p:cNvGraphicFramePr>
          <p:nvPr/>
        </p:nvGraphicFramePr>
        <p:xfrm>
          <a:off x="5126038" y="2209800"/>
          <a:ext cx="2352675" cy="906463"/>
        </p:xfrm>
        <a:graphic>
          <a:graphicData uri="http://schemas.openxmlformats.org/presentationml/2006/ole">
            <p:oleObj spid="_x0000_s90114" name="Equation" r:id="rId3" imgW="1384200" imgH="533160" progId="Equation.DSMT4">
              <p:embed/>
            </p:oleObj>
          </a:graphicData>
        </a:graphic>
      </p:graphicFrame>
      <p:sp>
        <p:nvSpPr>
          <p:cNvPr id="31" name="Rectangle 3"/>
          <p:cNvSpPr>
            <a:spLocks noChangeArrowheads="1"/>
          </p:cNvSpPr>
          <p:nvPr/>
        </p:nvSpPr>
        <p:spPr bwMode="auto">
          <a:xfrm>
            <a:off x="4114800" y="3166733"/>
            <a:ext cx="4800600" cy="830997"/>
          </a:xfrm>
          <a:prstGeom prst="rect">
            <a:avLst/>
          </a:prstGeom>
          <a:noFill/>
          <a:ln w="9525">
            <a:noFill/>
            <a:miter lim="800000"/>
            <a:headEnd/>
            <a:tailEnd/>
          </a:ln>
        </p:spPr>
        <p:txBody>
          <a:bodyPr wrap="square">
            <a:spAutoFit/>
          </a:bodyPr>
          <a:lstStyle/>
          <a:p>
            <a:pPr algn="just">
              <a:lnSpc>
                <a:spcPct val="120000"/>
              </a:lnSpc>
              <a:spcBef>
                <a:spcPct val="20000"/>
              </a:spcBef>
              <a:buClr>
                <a:schemeClr val="folHlink"/>
              </a:buClr>
              <a:buSzPct val="60000"/>
            </a:pPr>
            <a:r>
              <a:rPr lang="zh-CN" altLang="en-US" sz="2000" dirty="0" smtClean="0">
                <a:solidFill>
                  <a:srgbClr val="333300"/>
                </a:solidFill>
                <a:latin typeface="Times New Roman" pitchFamily="18" charset="0"/>
                <a:ea typeface="楷体" pitchFamily="49" charset="-122"/>
                <a:sym typeface="Symbol"/>
              </a:rPr>
              <a:t>当</a:t>
            </a:r>
            <a:r>
              <a:rPr lang="en-US" altLang="zh-CN" sz="2000" dirty="0" smtClean="0">
                <a:solidFill>
                  <a:srgbClr val="333300"/>
                </a:solidFill>
                <a:latin typeface="Times New Roman" pitchFamily="18" charset="0"/>
                <a:ea typeface="楷体" pitchFamily="49" charset="-122"/>
                <a:sym typeface="Symbol"/>
              </a:rPr>
              <a:t>x</a:t>
            </a:r>
            <a:r>
              <a:rPr lang="zh-CN" altLang="en-US" sz="2000" dirty="0" smtClean="0">
                <a:solidFill>
                  <a:srgbClr val="333300"/>
                </a:solidFill>
                <a:latin typeface="Times New Roman" pitchFamily="18" charset="0"/>
                <a:ea typeface="楷体" pitchFamily="49" charset="-122"/>
                <a:sym typeface="Symbol"/>
              </a:rPr>
              <a:t>在任意小区间</a:t>
            </a:r>
            <a:r>
              <a:rPr lang="en-US" altLang="zh-CN" sz="2000" dirty="0" smtClean="0">
                <a:solidFill>
                  <a:srgbClr val="333300"/>
                </a:solidFill>
                <a:latin typeface="Times New Roman" pitchFamily="18" charset="0"/>
                <a:ea typeface="楷体" pitchFamily="49" charset="-122"/>
                <a:sym typeface="Symbol"/>
              </a:rPr>
              <a:t>(</a:t>
            </a:r>
            <a:r>
              <a:rPr lang="en-US" altLang="zh-CN" sz="2000" dirty="0" err="1" smtClean="0">
                <a:solidFill>
                  <a:srgbClr val="333300"/>
                </a:solidFill>
                <a:latin typeface="Times New Roman" pitchFamily="18" charset="0"/>
                <a:ea typeface="楷体" pitchFamily="49" charset="-122"/>
                <a:sym typeface="Symbol"/>
              </a:rPr>
              <a:t>a’,b</a:t>
            </a:r>
            <a:r>
              <a:rPr lang="en-US" altLang="zh-CN" sz="2000" dirty="0" smtClean="0">
                <a:solidFill>
                  <a:srgbClr val="333300"/>
                </a:solidFill>
                <a:latin typeface="Times New Roman" pitchFamily="18" charset="0"/>
                <a:ea typeface="楷体" pitchFamily="49" charset="-122"/>
                <a:sym typeface="Symbol"/>
              </a:rPr>
              <a:t>’)</a:t>
            </a:r>
            <a:r>
              <a:rPr lang="zh-CN" altLang="en-US" sz="2000" dirty="0" smtClean="0">
                <a:solidFill>
                  <a:srgbClr val="333300"/>
                </a:solidFill>
                <a:latin typeface="Times New Roman" pitchFamily="18" charset="0"/>
                <a:ea typeface="楷体" pitchFamily="49" charset="-122"/>
                <a:sym typeface="Symbol"/>
              </a:rPr>
              <a:t>内时，投点</a:t>
            </a:r>
            <a:r>
              <a:rPr lang="en-US" altLang="zh-CN" sz="2000" dirty="0" smtClean="0">
                <a:solidFill>
                  <a:srgbClr val="333300"/>
                </a:solidFill>
                <a:latin typeface="Times New Roman" pitchFamily="18" charset="0"/>
                <a:ea typeface="楷体" pitchFamily="49" charset="-122"/>
                <a:sym typeface="Symbol"/>
              </a:rPr>
              <a:t>G</a:t>
            </a:r>
            <a:r>
              <a:rPr lang="zh-CN" altLang="en-US" sz="2000" dirty="0" smtClean="0">
                <a:solidFill>
                  <a:srgbClr val="333300"/>
                </a:solidFill>
                <a:latin typeface="Times New Roman" pitchFamily="18" charset="0"/>
                <a:ea typeface="楷体" pitchFamily="49" charset="-122"/>
                <a:sym typeface="Symbol"/>
              </a:rPr>
              <a:t>落在曲线下的概率为：</a:t>
            </a:r>
            <a:endParaRPr lang="en-US" altLang="zh-CN" sz="2000" dirty="0" smtClean="0">
              <a:solidFill>
                <a:srgbClr val="333300"/>
              </a:solidFill>
              <a:latin typeface="Times New Roman" pitchFamily="18" charset="0"/>
              <a:ea typeface="楷体" pitchFamily="49" charset="-122"/>
              <a:sym typeface="Symbol"/>
            </a:endParaRPr>
          </a:p>
        </p:txBody>
      </p:sp>
      <p:graphicFrame>
        <p:nvGraphicFramePr>
          <p:cNvPr id="84995" name="Object 3"/>
          <p:cNvGraphicFramePr>
            <a:graphicFrameLocks noChangeAspect="1"/>
          </p:cNvGraphicFramePr>
          <p:nvPr/>
        </p:nvGraphicFramePr>
        <p:xfrm>
          <a:off x="5562600" y="3908778"/>
          <a:ext cx="1219200" cy="993422"/>
        </p:xfrm>
        <a:graphic>
          <a:graphicData uri="http://schemas.openxmlformats.org/presentationml/2006/ole">
            <p:oleObj spid="_x0000_s90115" name="Equation" r:id="rId4" imgW="685800" imgH="558720" progId="Equation.DSMT4">
              <p:embed/>
            </p:oleObj>
          </a:graphicData>
        </a:graphic>
      </p:graphicFrame>
      <p:sp>
        <p:nvSpPr>
          <p:cNvPr id="34" name="Rectangle 3"/>
          <p:cNvSpPr>
            <a:spLocks noChangeArrowheads="1"/>
          </p:cNvSpPr>
          <p:nvPr/>
        </p:nvSpPr>
        <p:spPr bwMode="auto">
          <a:xfrm>
            <a:off x="4114800" y="4884003"/>
            <a:ext cx="4800600" cy="830997"/>
          </a:xfrm>
          <a:prstGeom prst="rect">
            <a:avLst/>
          </a:prstGeom>
          <a:noFill/>
          <a:ln w="9525">
            <a:noFill/>
            <a:miter lim="800000"/>
            <a:headEnd/>
            <a:tailEnd/>
          </a:ln>
        </p:spPr>
        <p:txBody>
          <a:bodyPr wrap="square">
            <a:spAutoFit/>
          </a:bodyPr>
          <a:lstStyle/>
          <a:p>
            <a:pPr algn="just">
              <a:lnSpc>
                <a:spcPct val="120000"/>
              </a:lnSpc>
              <a:spcBef>
                <a:spcPct val="20000"/>
              </a:spcBef>
              <a:buClr>
                <a:schemeClr val="folHlink"/>
              </a:buClr>
              <a:buSzPct val="60000"/>
            </a:pPr>
            <a:r>
              <a:rPr lang="zh-CN" altLang="en-US" sz="2000" dirty="0" smtClean="0">
                <a:solidFill>
                  <a:srgbClr val="333300"/>
                </a:solidFill>
                <a:latin typeface="Times New Roman" pitchFamily="18" charset="0"/>
                <a:ea typeface="楷体" pitchFamily="49" charset="-122"/>
                <a:sym typeface="Symbol"/>
              </a:rPr>
              <a:t>所以在所有选取的随机变量值中，在</a:t>
            </a:r>
            <a:r>
              <a:rPr lang="en-US" altLang="zh-CN" sz="2000" dirty="0" smtClean="0">
                <a:solidFill>
                  <a:srgbClr val="333300"/>
                </a:solidFill>
                <a:latin typeface="Times New Roman" pitchFamily="18" charset="0"/>
                <a:ea typeface="楷体" pitchFamily="49" charset="-122"/>
                <a:sym typeface="Symbol"/>
              </a:rPr>
              <a:t>(</a:t>
            </a:r>
            <a:r>
              <a:rPr lang="en-US" altLang="zh-CN" sz="2000" dirty="0" err="1" smtClean="0">
                <a:solidFill>
                  <a:srgbClr val="333300"/>
                </a:solidFill>
                <a:latin typeface="Times New Roman" pitchFamily="18" charset="0"/>
                <a:ea typeface="楷体" pitchFamily="49" charset="-122"/>
                <a:sym typeface="Symbol"/>
              </a:rPr>
              <a:t>a’,b</a:t>
            </a:r>
            <a:r>
              <a:rPr lang="en-US" altLang="zh-CN" sz="2000" dirty="0" smtClean="0">
                <a:solidFill>
                  <a:srgbClr val="333300"/>
                </a:solidFill>
                <a:latin typeface="Times New Roman" pitchFamily="18" charset="0"/>
                <a:ea typeface="楷体" pitchFamily="49" charset="-122"/>
                <a:sym typeface="Symbol"/>
              </a:rPr>
              <a:t>’)</a:t>
            </a:r>
            <a:r>
              <a:rPr lang="zh-CN" altLang="en-US" sz="2000" dirty="0" smtClean="0">
                <a:solidFill>
                  <a:srgbClr val="333300"/>
                </a:solidFill>
                <a:latin typeface="Times New Roman" pitchFamily="18" charset="0"/>
                <a:ea typeface="楷体" pitchFamily="49" charset="-122"/>
                <a:sym typeface="Symbol"/>
              </a:rPr>
              <a:t>内的比例为：</a:t>
            </a:r>
            <a:endParaRPr lang="en-US" altLang="zh-CN" sz="2000" dirty="0" smtClean="0">
              <a:solidFill>
                <a:srgbClr val="333300"/>
              </a:solidFill>
              <a:latin typeface="Times New Roman" pitchFamily="18" charset="0"/>
              <a:ea typeface="楷体" pitchFamily="49" charset="-122"/>
              <a:sym typeface="Symbol"/>
            </a:endParaRPr>
          </a:p>
        </p:txBody>
      </p:sp>
      <p:graphicFrame>
        <p:nvGraphicFramePr>
          <p:cNvPr id="84997" name="Object 5"/>
          <p:cNvGraphicFramePr>
            <a:graphicFrameLocks noChangeAspect="1"/>
          </p:cNvGraphicFramePr>
          <p:nvPr/>
        </p:nvGraphicFramePr>
        <p:xfrm>
          <a:off x="4665518" y="5715000"/>
          <a:ext cx="3545609" cy="939800"/>
        </p:xfrm>
        <a:graphic>
          <a:graphicData uri="http://schemas.openxmlformats.org/presentationml/2006/ole">
            <p:oleObj spid="_x0000_s90116" name="Equation" r:id="rId5" imgW="2108160" imgH="558720" progId="Equation.DSMT4">
              <p:embed/>
            </p:oleObj>
          </a:graphicData>
        </a:graphic>
      </p:graphicFrame>
      <p:sp>
        <p:nvSpPr>
          <p:cNvPr id="36" name="矩形 35"/>
          <p:cNvSpPr/>
          <p:nvPr/>
        </p:nvSpPr>
        <p:spPr bwMode="auto">
          <a:xfrm>
            <a:off x="7086600" y="5943600"/>
            <a:ext cx="1143000" cy="609600"/>
          </a:xfrm>
          <a:prstGeom prst="rect">
            <a:avLst/>
          </a:prstGeom>
          <a:noFill/>
          <a:ln w="25400">
            <a:solidFill>
              <a:srgbClr val="080808"/>
            </a:solidFill>
            <a:miter lim="800000"/>
            <a:headEnd/>
            <a:tailEnd type="stealth" w="med" len="lg"/>
          </a:ln>
        </p:spPr>
        <p:txBody>
          <a:bodyPr wrap="none" rtlCol="0" anchor="ctr"/>
          <a:lstStyle/>
          <a:p>
            <a:pPr algn="ctr"/>
            <a:endParaRPr lang="zh-CN" altLang="en-US"/>
          </a:p>
        </p:txBody>
      </p:sp>
      <p:sp>
        <p:nvSpPr>
          <p:cNvPr id="30" name="矩形 29"/>
          <p:cNvSpPr/>
          <p:nvPr/>
        </p:nvSpPr>
        <p:spPr>
          <a:xfrm>
            <a:off x="457200" y="838200"/>
            <a:ext cx="4102405" cy="535531"/>
          </a:xfrm>
          <a:prstGeom prst="rect">
            <a:avLst/>
          </a:prstGeom>
        </p:spPr>
        <p:txBody>
          <a:bodyPr wrap="none">
            <a:spAutoFit/>
          </a:bodyPr>
          <a:lstStyle/>
          <a:p>
            <a:pPr algn="just">
              <a:lnSpc>
                <a:spcPct val="120000"/>
              </a:lnSpc>
              <a:spcBef>
                <a:spcPct val="20000"/>
              </a:spcBef>
              <a:buClr>
                <a:schemeClr val="folHlink"/>
              </a:buClr>
              <a:buSzPct val="60000"/>
            </a:pPr>
            <a:r>
              <a:rPr lang="zh-CN" altLang="en-US" sz="2400" b="1" dirty="0" smtClean="0">
                <a:solidFill>
                  <a:srgbClr val="333300"/>
                </a:solidFill>
                <a:latin typeface="Times New Roman" pitchFamily="18" charset="0"/>
                <a:ea typeface="楷体" pitchFamily="49" charset="-122"/>
              </a:rPr>
              <a:t>连续型变量挑选</a:t>
            </a:r>
            <a:r>
              <a:rPr lang="en-US" altLang="zh-CN" sz="2400" b="1" dirty="0" smtClean="0">
                <a:solidFill>
                  <a:srgbClr val="333300"/>
                </a:solidFill>
                <a:latin typeface="Times New Roman" pitchFamily="18" charset="0"/>
                <a:ea typeface="楷体" pitchFamily="49" charset="-122"/>
              </a:rPr>
              <a:t>(</a:t>
            </a:r>
            <a:r>
              <a:rPr lang="zh-CN" altLang="en-US" sz="2400" b="1" dirty="0" smtClean="0">
                <a:solidFill>
                  <a:srgbClr val="333300"/>
                </a:solidFill>
                <a:latin typeface="Times New Roman" pitchFamily="18" charset="0"/>
                <a:ea typeface="楷体" pitchFamily="49" charset="-122"/>
              </a:rPr>
              <a:t>舍选</a:t>
            </a:r>
            <a:r>
              <a:rPr lang="en-US" altLang="zh-CN" sz="2400" b="1" dirty="0" smtClean="0">
                <a:solidFill>
                  <a:srgbClr val="333300"/>
                </a:solidFill>
                <a:latin typeface="Times New Roman" pitchFamily="18" charset="0"/>
                <a:ea typeface="楷体" pitchFamily="49" charset="-122"/>
              </a:rPr>
              <a:t>)</a:t>
            </a:r>
            <a:r>
              <a:rPr lang="zh-CN" altLang="en-US" sz="2400" b="1" dirty="0" smtClean="0">
                <a:solidFill>
                  <a:srgbClr val="333300"/>
                </a:solidFill>
                <a:latin typeface="Times New Roman" pitchFamily="18" charset="0"/>
                <a:ea typeface="楷体" pitchFamily="49" charset="-122"/>
              </a:rPr>
              <a:t>抽样法</a:t>
            </a:r>
            <a:endParaRPr lang="en-US" altLang="zh-CN" sz="2400" b="1" dirty="0" smtClean="0">
              <a:solidFill>
                <a:srgbClr val="333300"/>
              </a:solidFill>
              <a:latin typeface="Times New Roman" pitchFamily="18" charset="0"/>
              <a:ea typeface="楷体" pitchFamily="49" charset="-122"/>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5F0A54DA-B87C-4C90-8ACF-931AC6225BDA}" type="slidenum">
              <a:rPr lang="zh-CN" altLang="zh-CN" smtClean="0"/>
              <a:pPr>
                <a:defRPr/>
              </a:pPr>
              <a:t>5</a:t>
            </a:fld>
            <a:endParaRPr lang="zh-CN" altLang="zh-CN" dirty="0"/>
          </a:p>
        </p:txBody>
      </p:sp>
      <p:sp>
        <p:nvSpPr>
          <p:cNvPr id="41987" name="Line 5"/>
          <p:cNvSpPr>
            <a:spLocks noChangeShapeType="1"/>
          </p:cNvSpPr>
          <p:nvPr/>
        </p:nvSpPr>
        <p:spPr bwMode="auto">
          <a:xfrm>
            <a:off x="0" y="762000"/>
            <a:ext cx="7916863" cy="0"/>
          </a:xfrm>
          <a:prstGeom prst="line">
            <a:avLst/>
          </a:prstGeom>
          <a:noFill/>
          <a:ln w="12700">
            <a:solidFill>
              <a:srgbClr val="FF9900"/>
            </a:solidFill>
            <a:miter lim="800000"/>
            <a:headEnd/>
            <a:tailEnd/>
          </a:ln>
          <a:effectLst>
            <a:prstShdw prst="shdw17" dist="17961" dir="2700000">
              <a:srgbClr val="995C00"/>
            </a:prstShdw>
          </a:effectLst>
        </p:spPr>
        <p:txBody>
          <a:bodyPr lIns="90000" tIns="46800" rIns="90000" bIns="46800"/>
          <a:lstStyle/>
          <a:p>
            <a:endParaRPr lang="zh-CN" altLang="en-US"/>
          </a:p>
        </p:txBody>
      </p:sp>
      <p:sp>
        <p:nvSpPr>
          <p:cNvPr id="41990" name="矩形 5"/>
          <p:cNvSpPr>
            <a:spLocks noChangeArrowheads="1"/>
          </p:cNvSpPr>
          <p:nvPr/>
        </p:nvSpPr>
        <p:spPr bwMode="auto">
          <a:xfrm>
            <a:off x="457200" y="838200"/>
            <a:ext cx="8153400" cy="5632311"/>
          </a:xfrm>
          <a:prstGeom prst="rect">
            <a:avLst/>
          </a:prstGeom>
          <a:noFill/>
          <a:ln w="9525">
            <a:noFill/>
            <a:miter lim="800000"/>
            <a:headEnd/>
            <a:tailEnd/>
          </a:ln>
        </p:spPr>
        <p:txBody>
          <a:bodyPr>
            <a:spAutoFit/>
          </a:bodyPr>
          <a:lstStyle/>
          <a:p>
            <a:r>
              <a:rPr lang="zh-CN" altLang="en-US" sz="2000" b="1" dirty="0">
                <a:solidFill>
                  <a:srgbClr val="333300"/>
                </a:solidFill>
                <a:latin typeface="Times New Roman" pitchFamily="18" charset="0"/>
                <a:ea typeface="楷体" pitchFamily="49" charset="-122"/>
              </a:rPr>
              <a:t>基本思想</a:t>
            </a:r>
            <a:r>
              <a:rPr lang="zh-CN" altLang="en-US" sz="2000" dirty="0" smtClean="0">
                <a:solidFill>
                  <a:srgbClr val="333300"/>
                </a:solidFill>
                <a:latin typeface="Times New Roman" pitchFamily="18" charset="0"/>
                <a:ea typeface="楷体" pitchFamily="49" charset="-122"/>
              </a:rPr>
              <a:t>：</a:t>
            </a:r>
            <a:endParaRPr lang="en-US" altLang="zh-CN" sz="2000" dirty="0">
              <a:solidFill>
                <a:srgbClr val="333300"/>
              </a:solidFill>
              <a:latin typeface="Times New Roman" pitchFamily="18" charset="0"/>
              <a:ea typeface="楷体" pitchFamily="49" charset="-122"/>
            </a:endParaRPr>
          </a:p>
          <a:p>
            <a:r>
              <a:rPr lang="en-US" altLang="zh-CN" sz="2000" dirty="0" smtClean="0">
                <a:solidFill>
                  <a:srgbClr val="333300"/>
                </a:solidFill>
                <a:latin typeface="Times New Roman" pitchFamily="18" charset="0"/>
                <a:ea typeface="楷体" pitchFamily="49" charset="-122"/>
              </a:rPr>
              <a:t>	</a:t>
            </a:r>
            <a:r>
              <a:rPr lang="zh-CN" altLang="zh-CN" sz="2000" dirty="0" smtClean="0">
                <a:solidFill>
                  <a:srgbClr val="333300"/>
                </a:solidFill>
                <a:latin typeface="Times New Roman" pitchFamily="18" charset="0"/>
                <a:ea typeface="楷体" pitchFamily="49" charset="-122"/>
              </a:rPr>
              <a:t>针对待求问题，根据</a:t>
            </a:r>
            <a:r>
              <a:rPr lang="zh-CN" altLang="zh-CN" sz="2000" dirty="0" smtClean="0">
                <a:solidFill>
                  <a:srgbClr val="FF0000"/>
                </a:solidFill>
                <a:latin typeface="Times New Roman" pitchFamily="18" charset="0"/>
                <a:ea typeface="楷体" pitchFamily="49" charset="-122"/>
              </a:rPr>
              <a:t>物理现象本身的统计规律</a:t>
            </a:r>
            <a:r>
              <a:rPr lang="zh-CN" altLang="zh-CN" sz="2000" dirty="0" smtClean="0">
                <a:solidFill>
                  <a:srgbClr val="333300"/>
                </a:solidFill>
                <a:latin typeface="Times New Roman" pitchFamily="18" charset="0"/>
                <a:ea typeface="楷体" pitchFamily="49" charset="-122"/>
              </a:rPr>
              <a:t>，或者</a:t>
            </a:r>
            <a:r>
              <a:rPr lang="zh-CN" altLang="zh-CN" sz="2000" dirty="0" smtClean="0">
                <a:solidFill>
                  <a:srgbClr val="FF0000"/>
                </a:solidFill>
                <a:latin typeface="Times New Roman" pitchFamily="18" charset="0"/>
                <a:ea typeface="楷体" pitchFamily="49" charset="-122"/>
              </a:rPr>
              <a:t>人为构造一合适的依赖随机变量的概率模型</a:t>
            </a:r>
            <a:r>
              <a:rPr lang="zh-CN" altLang="zh-CN" sz="2000" dirty="0" smtClean="0">
                <a:solidFill>
                  <a:srgbClr val="333300"/>
                </a:solidFill>
                <a:latin typeface="Times New Roman" pitchFamily="18" charset="0"/>
                <a:ea typeface="楷体" pitchFamily="49" charset="-122"/>
              </a:rPr>
              <a:t>，使某些随机变量的统计量为待求问题的解，进行大量统计的统计实验方法或者计算机随机模拟方法。</a:t>
            </a:r>
            <a:endParaRPr lang="en-US" altLang="zh-CN" sz="2000" dirty="0" smtClean="0">
              <a:solidFill>
                <a:srgbClr val="333300"/>
              </a:solidFill>
              <a:latin typeface="Times New Roman" pitchFamily="18" charset="0"/>
              <a:ea typeface="楷体" pitchFamily="49" charset="-122"/>
            </a:endParaRPr>
          </a:p>
          <a:p>
            <a:r>
              <a:rPr lang="en-US" altLang="zh-CN" sz="2000" dirty="0" smtClean="0">
                <a:solidFill>
                  <a:srgbClr val="333300"/>
                </a:solidFill>
                <a:latin typeface="Times New Roman" pitchFamily="18" charset="0"/>
                <a:ea typeface="楷体" pitchFamily="49" charset="-122"/>
              </a:rPr>
              <a:t>	</a:t>
            </a:r>
            <a:r>
              <a:rPr lang="zh-CN" altLang="zh-CN" sz="2000" dirty="0" smtClean="0">
                <a:solidFill>
                  <a:srgbClr val="333300"/>
                </a:solidFill>
                <a:latin typeface="Times New Roman" pitchFamily="18" charset="0"/>
                <a:ea typeface="楷体" pitchFamily="49" charset="-122"/>
              </a:rPr>
              <a:t>当</a:t>
            </a:r>
            <a:r>
              <a:rPr lang="zh-CN" altLang="zh-CN" sz="2000" dirty="0">
                <a:solidFill>
                  <a:srgbClr val="333300"/>
                </a:solidFill>
                <a:latin typeface="Times New Roman" pitchFamily="18" charset="0"/>
                <a:ea typeface="楷体" pitchFamily="49" charset="-122"/>
              </a:rPr>
              <a:t>所要求的问题是某种事件出现的概率，或者某个随机变量的期望值时，</a:t>
            </a:r>
            <a:r>
              <a:rPr lang="zh-CN" altLang="en-US" sz="2000" dirty="0">
                <a:solidFill>
                  <a:srgbClr val="333300"/>
                </a:solidFill>
                <a:latin typeface="Times New Roman" pitchFamily="18" charset="0"/>
                <a:ea typeface="楷体" pitchFamily="49" charset="-122"/>
              </a:rPr>
              <a:t>可以通过在计算机上选用恰当的数学模型</a:t>
            </a:r>
            <a:r>
              <a:rPr lang="en-US" altLang="zh-CN" sz="2000" dirty="0">
                <a:solidFill>
                  <a:srgbClr val="333300"/>
                </a:solidFill>
                <a:latin typeface="Times New Roman" pitchFamily="18" charset="0"/>
                <a:ea typeface="楷体" pitchFamily="49" charset="-122"/>
              </a:rPr>
              <a:t>(</a:t>
            </a:r>
            <a:r>
              <a:rPr lang="zh-CN" altLang="en-US" sz="2000" dirty="0">
                <a:solidFill>
                  <a:srgbClr val="333300"/>
                </a:solidFill>
                <a:latin typeface="Times New Roman" pitchFamily="18" charset="0"/>
                <a:ea typeface="楷体" pitchFamily="49" charset="-122"/>
              </a:rPr>
              <a:t>概率模型</a:t>
            </a:r>
            <a:r>
              <a:rPr lang="en-US" altLang="zh-CN" sz="2000" dirty="0">
                <a:solidFill>
                  <a:srgbClr val="333300"/>
                </a:solidFill>
                <a:latin typeface="Times New Roman" pitchFamily="18" charset="0"/>
                <a:ea typeface="楷体" pitchFamily="49" charset="-122"/>
              </a:rPr>
              <a:t>)</a:t>
            </a:r>
            <a:r>
              <a:rPr lang="zh-CN" altLang="en-US" sz="2000" dirty="0">
                <a:solidFill>
                  <a:srgbClr val="333300"/>
                </a:solidFill>
                <a:latin typeface="Times New Roman" pitchFamily="18" charset="0"/>
                <a:ea typeface="楷体" pitchFamily="49" charset="-122"/>
              </a:rPr>
              <a:t>进行模拟，用某种随机数字</a:t>
            </a:r>
            <a:r>
              <a:rPr lang="en-US" altLang="zh-CN" sz="2000" dirty="0">
                <a:solidFill>
                  <a:srgbClr val="333300"/>
                </a:solidFill>
                <a:latin typeface="Times New Roman" pitchFamily="18" charset="0"/>
                <a:ea typeface="楷体" pitchFamily="49" charset="-122"/>
              </a:rPr>
              <a:t>(</a:t>
            </a:r>
            <a:r>
              <a:rPr lang="zh-CN" altLang="en-US" sz="2000" dirty="0">
                <a:solidFill>
                  <a:srgbClr val="333300"/>
                </a:solidFill>
                <a:latin typeface="Times New Roman" pitchFamily="18" charset="0"/>
                <a:ea typeface="楷体" pitchFamily="49" charset="-122"/>
              </a:rPr>
              <a:t>变量</a:t>
            </a:r>
            <a:r>
              <a:rPr lang="en-US" altLang="zh-CN" sz="2000" dirty="0">
                <a:solidFill>
                  <a:srgbClr val="333300"/>
                </a:solidFill>
                <a:latin typeface="Times New Roman" pitchFamily="18" charset="0"/>
                <a:ea typeface="楷体" pitchFamily="49" charset="-122"/>
              </a:rPr>
              <a:t>)</a:t>
            </a:r>
            <a:r>
              <a:rPr lang="zh-CN" altLang="en-US" sz="2000" dirty="0">
                <a:solidFill>
                  <a:srgbClr val="333300"/>
                </a:solidFill>
                <a:latin typeface="Times New Roman" pitchFamily="18" charset="0"/>
                <a:ea typeface="楷体" pitchFamily="49" charset="-122"/>
              </a:rPr>
              <a:t>来进行</a:t>
            </a:r>
            <a:r>
              <a:rPr lang="zh-CN" altLang="zh-CN" sz="2000" dirty="0">
                <a:solidFill>
                  <a:srgbClr val="333300"/>
                </a:solidFill>
                <a:latin typeface="Times New Roman" pitchFamily="18" charset="0"/>
                <a:ea typeface="楷体" pitchFamily="49" charset="-122"/>
              </a:rPr>
              <a:t>某种“实验”模拟，即重复多次地模拟随机事件或者随机变量，得到这个事件出现的频率，或者这个随机变量的平均值，以</a:t>
            </a:r>
            <a:r>
              <a:rPr lang="zh-CN" altLang="en-US" sz="2000" dirty="0">
                <a:solidFill>
                  <a:srgbClr val="333300"/>
                </a:solidFill>
                <a:latin typeface="Times New Roman" pitchFamily="18" charset="0"/>
                <a:ea typeface="楷体" pitchFamily="49" charset="-122"/>
              </a:rPr>
              <a:t>事件出现的频率或随机变量算术</a:t>
            </a:r>
            <a:r>
              <a:rPr lang="zh-CN" altLang="zh-CN" sz="2000" dirty="0">
                <a:solidFill>
                  <a:srgbClr val="333300"/>
                </a:solidFill>
                <a:latin typeface="Times New Roman" pitchFamily="18" charset="0"/>
                <a:ea typeface="楷体" pitchFamily="49" charset="-122"/>
              </a:rPr>
              <a:t>平均值作为</a:t>
            </a:r>
            <a:r>
              <a:rPr lang="zh-CN" altLang="en-US" sz="2000" dirty="0">
                <a:solidFill>
                  <a:srgbClr val="333300"/>
                </a:solidFill>
                <a:latin typeface="Times New Roman" pitchFamily="18" charset="0"/>
                <a:ea typeface="楷体" pitchFamily="49" charset="-122"/>
              </a:rPr>
              <a:t>求解</a:t>
            </a:r>
            <a:r>
              <a:rPr lang="zh-CN" altLang="zh-CN" sz="2000" dirty="0">
                <a:solidFill>
                  <a:srgbClr val="333300"/>
                </a:solidFill>
                <a:latin typeface="Times New Roman" pitchFamily="18" charset="0"/>
                <a:ea typeface="楷体" pitchFamily="49" charset="-122"/>
              </a:rPr>
              <a:t>问题的</a:t>
            </a:r>
            <a:r>
              <a:rPr lang="zh-CN" altLang="en-US" sz="2000" dirty="0">
                <a:solidFill>
                  <a:srgbClr val="333300"/>
                </a:solidFill>
                <a:latin typeface="Times New Roman" pitchFamily="18" charset="0"/>
                <a:ea typeface="楷体" pitchFamily="49" charset="-122"/>
              </a:rPr>
              <a:t>近似</a:t>
            </a:r>
            <a:r>
              <a:rPr lang="zh-CN" altLang="zh-CN" sz="2000" dirty="0">
                <a:solidFill>
                  <a:srgbClr val="333300"/>
                </a:solidFill>
                <a:latin typeface="Times New Roman" pitchFamily="18" charset="0"/>
                <a:ea typeface="楷体" pitchFamily="49" charset="-122"/>
              </a:rPr>
              <a:t>解</a:t>
            </a:r>
            <a:r>
              <a:rPr lang="zh-CN" altLang="zh-CN" sz="2000" dirty="0" smtClean="0">
                <a:solidFill>
                  <a:srgbClr val="333300"/>
                </a:solidFill>
                <a:latin typeface="Times New Roman" pitchFamily="18" charset="0"/>
                <a:ea typeface="楷体" pitchFamily="49" charset="-122"/>
              </a:rPr>
              <a:t>。</a:t>
            </a:r>
            <a:endParaRPr lang="en-US" altLang="zh-CN" sz="2000" dirty="0" smtClean="0">
              <a:solidFill>
                <a:srgbClr val="333300"/>
              </a:solidFill>
              <a:latin typeface="Times New Roman" pitchFamily="18" charset="0"/>
              <a:ea typeface="楷体" pitchFamily="49" charset="-122"/>
            </a:endParaRPr>
          </a:p>
          <a:p>
            <a:endParaRPr lang="en-US" altLang="zh-CN" sz="2000" dirty="0" smtClean="0">
              <a:solidFill>
                <a:srgbClr val="333300"/>
              </a:solidFill>
              <a:latin typeface="Times New Roman" pitchFamily="18" charset="0"/>
              <a:ea typeface="楷体" pitchFamily="49" charset="-122"/>
            </a:endParaRPr>
          </a:p>
          <a:p>
            <a:r>
              <a:rPr lang="zh-CN" altLang="en-US" sz="2000" b="1" dirty="0" smtClean="0">
                <a:solidFill>
                  <a:srgbClr val="333300"/>
                </a:solidFill>
                <a:latin typeface="Times New Roman" pitchFamily="18" charset="0"/>
                <a:ea typeface="楷体" pitchFamily="49" charset="-122"/>
              </a:rPr>
              <a:t>理论依据</a:t>
            </a:r>
            <a:r>
              <a:rPr lang="zh-CN" altLang="en-US" sz="2000" dirty="0" smtClean="0">
                <a:solidFill>
                  <a:srgbClr val="333300"/>
                </a:solidFill>
                <a:latin typeface="Times New Roman" pitchFamily="18" charset="0"/>
                <a:ea typeface="楷体" pitchFamily="49" charset="-122"/>
              </a:rPr>
              <a:t>：</a:t>
            </a:r>
            <a:endParaRPr lang="en-US" altLang="zh-CN" sz="2000" dirty="0" smtClean="0">
              <a:solidFill>
                <a:srgbClr val="333300"/>
              </a:solidFill>
              <a:latin typeface="Times New Roman" pitchFamily="18" charset="0"/>
              <a:ea typeface="楷体" pitchFamily="49" charset="-122"/>
            </a:endParaRPr>
          </a:p>
          <a:p>
            <a:r>
              <a:rPr lang="zh-CN" altLang="en-US" sz="2000" dirty="0" smtClean="0">
                <a:solidFill>
                  <a:srgbClr val="333300"/>
                </a:solidFill>
                <a:latin typeface="Times New Roman" pitchFamily="18" charset="0"/>
                <a:ea typeface="楷体" pitchFamily="49" charset="-122"/>
              </a:rPr>
              <a:t>大数定理：均匀分布的算术平均值收敛于真实值。</a:t>
            </a:r>
            <a:endParaRPr lang="en-US" altLang="zh-CN" sz="2000" dirty="0" smtClean="0">
              <a:solidFill>
                <a:srgbClr val="333300"/>
              </a:solidFill>
              <a:latin typeface="Times New Roman" pitchFamily="18" charset="0"/>
              <a:ea typeface="楷体" pitchFamily="49" charset="-122"/>
            </a:endParaRPr>
          </a:p>
          <a:p>
            <a:r>
              <a:rPr lang="zh-CN" altLang="en-US" sz="2000" dirty="0" smtClean="0">
                <a:solidFill>
                  <a:srgbClr val="333300"/>
                </a:solidFill>
                <a:latin typeface="Times New Roman" pitchFamily="18" charset="0"/>
                <a:ea typeface="楷体" pitchFamily="49" charset="-122"/>
              </a:rPr>
              <a:t>中心极限定理：置信水平下的统计误差。</a:t>
            </a:r>
            <a:endParaRPr lang="en-US" altLang="zh-CN" sz="2000" dirty="0" smtClean="0">
              <a:solidFill>
                <a:srgbClr val="333300"/>
              </a:solidFill>
              <a:latin typeface="Times New Roman" pitchFamily="18" charset="0"/>
              <a:ea typeface="楷体" pitchFamily="49" charset="-122"/>
            </a:endParaRPr>
          </a:p>
          <a:p>
            <a:endParaRPr lang="en-US" altLang="zh-CN" sz="2000" dirty="0" smtClean="0">
              <a:solidFill>
                <a:srgbClr val="333300"/>
              </a:solidFill>
              <a:latin typeface="Times New Roman" pitchFamily="18" charset="0"/>
              <a:ea typeface="楷体" pitchFamily="49" charset="-122"/>
            </a:endParaRPr>
          </a:p>
          <a:p>
            <a:r>
              <a:rPr lang="zh-CN" altLang="en-US" sz="2000" b="1" dirty="0" smtClean="0">
                <a:solidFill>
                  <a:srgbClr val="333300"/>
                </a:solidFill>
                <a:latin typeface="Times New Roman" pitchFamily="18" charset="0"/>
                <a:ea typeface="楷体" pitchFamily="49" charset="-122"/>
              </a:rPr>
              <a:t>举例：</a:t>
            </a:r>
            <a:endParaRPr lang="en-US" altLang="zh-CN" sz="2000" b="1" dirty="0" smtClean="0">
              <a:solidFill>
                <a:srgbClr val="333300"/>
              </a:solidFill>
              <a:latin typeface="Times New Roman" pitchFamily="18" charset="0"/>
              <a:ea typeface="楷体" pitchFamily="49" charset="-122"/>
            </a:endParaRPr>
          </a:p>
          <a:p>
            <a:r>
              <a:rPr lang="en-US" altLang="zh-CN" sz="2000" dirty="0" smtClean="0">
                <a:solidFill>
                  <a:srgbClr val="333300"/>
                </a:solidFill>
                <a:latin typeface="Times New Roman" pitchFamily="18" charset="0"/>
                <a:ea typeface="楷体" pitchFamily="49" charset="-122"/>
              </a:rPr>
              <a:t>(1)Buffon</a:t>
            </a:r>
            <a:r>
              <a:rPr lang="zh-CN" altLang="en-US" sz="2000" dirty="0" smtClean="0">
                <a:solidFill>
                  <a:srgbClr val="333300"/>
                </a:solidFill>
                <a:latin typeface="Times New Roman" pitchFamily="18" charset="0"/>
                <a:ea typeface="楷体" pitchFamily="49" charset="-122"/>
              </a:rPr>
              <a:t>投针实验求</a:t>
            </a:r>
            <a:r>
              <a:rPr lang="zh-CN" altLang="en-US" sz="2000" dirty="0" smtClean="0">
                <a:solidFill>
                  <a:srgbClr val="333300"/>
                </a:solidFill>
                <a:latin typeface="Times New Roman" pitchFamily="18" charset="0"/>
                <a:ea typeface="楷体" pitchFamily="49" charset="-122"/>
                <a:sym typeface="Symbol"/>
              </a:rPr>
              <a:t>。</a:t>
            </a:r>
            <a:endParaRPr lang="en-US" altLang="zh-CN" sz="2000" dirty="0" smtClean="0">
              <a:solidFill>
                <a:srgbClr val="333300"/>
              </a:solidFill>
              <a:latin typeface="Times New Roman" pitchFamily="18" charset="0"/>
              <a:ea typeface="楷体" pitchFamily="49" charset="-122"/>
              <a:sym typeface="Symbol"/>
            </a:endParaRPr>
          </a:p>
          <a:p>
            <a:r>
              <a:rPr lang="en-US" altLang="zh-CN" sz="2000" dirty="0" smtClean="0">
                <a:solidFill>
                  <a:srgbClr val="333300"/>
                </a:solidFill>
                <a:latin typeface="Times New Roman" pitchFamily="18" charset="0"/>
                <a:ea typeface="楷体" pitchFamily="49" charset="-122"/>
                <a:sym typeface="Symbol"/>
              </a:rPr>
              <a:t>(2)</a:t>
            </a:r>
            <a:r>
              <a:rPr lang="zh-CN" altLang="en-US" sz="2000" dirty="0" smtClean="0">
                <a:solidFill>
                  <a:srgbClr val="333300"/>
                </a:solidFill>
                <a:latin typeface="Times New Roman" pitchFamily="18" charset="0"/>
                <a:ea typeface="楷体" pitchFamily="49" charset="-122"/>
                <a:sym typeface="Symbol"/>
              </a:rPr>
              <a:t>打把游戏。</a:t>
            </a:r>
            <a:endParaRPr lang="en-US" altLang="zh-CN" sz="2000" dirty="0" smtClean="0">
              <a:solidFill>
                <a:srgbClr val="333300"/>
              </a:solidFill>
              <a:latin typeface="Times New Roman" pitchFamily="18" charset="0"/>
              <a:ea typeface="楷体" pitchFamily="49" charset="-122"/>
            </a:endParaRPr>
          </a:p>
        </p:txBody>
      </p:sp>
      <p:sp>
        <p:nvSpPr>
          <p:cNvPr id="7" name="矩形 10"/>
          <p:cNvSpPr>
            <a:spLocks noChangeArrowheads="1"/>
          </p:cNvSpPr>
          <p:nvPr/>
        </p:nvSpPr>
        <p:spPr bwMode="auto">
          <a:xfrm>
            <a:off x="228600" y="228600"/>
            <a:ext cx="5532284" cy="523220"/>
          </a:xfrm>
          <a:prstGeom prst="rect">
            <a:avLst/>
          </a:prstGeom>
          <a:noFill/>
          <a:ln w="9525">
            <a:noFill/>
            <a:miter lim="800000"/>
            <a:headEnd/>
            <a:tailEnd/>
          </a:ln>
        </p:spPr>
        <p:txBody>
          <a:bodyPr wrap="none">
            <a:spAutoFit/>
          </a:bodyPr>
          <a:lstStyle/>
          <a:p>
            <a:r>
              <a:rPr lang="en-US" altLang="zh-CN" sz="2800" b="1" dirty="0">
                <a:solidFill>
                  <a:srgbClr val="333300"/>
                </a:solidFill>
                <a:latin typeface="Times New Roman" pitchFamily="18" charset="0"/>
                <a:ea typeface="楷体" pitchFamily="49" charset="-122"/>
              </a:rPr>
              <a:t>2.1 </a:t>
            </a:r>
            <a:r>
              <a:rPr lang="zh-CN" altLang="en-US" sz="2800" b="1" dirty="0">
                <a:solidFill>
                  <a:srgbClr val="333300"/>
                </a:solidFill>
                <a:latin typeface="Times New Roman" pitchFamily="18" charset="0"/>
                <a:ea typeface="楷体" pitchFamily="49" charset="-122"/>
              </a:rPr>
              <a:t>蒙特卡洛方</a:t>
            </a:r>
            <a:r>
              <a:rPr lang="zh-CN" altLang="en-US" sz="2800" b="1" dirty="0" smtClean="0">
                <a:solidFill>
                  <a:srgbClr val="333300"/>
                </a:solidFill>
                <a:latin typeface="Times New Roman" pitchFamily="18" charset="0"/>
                <a:ea typeface="楷体" pitchFamily="49" charset="-122"/>
              </a:rPr>
              <a:t>法概述</a:t>
            </a:r>
            <a:r>
              <a:rPr lang="en-US" altLang="zh-CN" sz="2800" b="1" dirty="0" smtClean="0">
                <a:solidFill>
                  <a:srgbClr val="333300"/>
                </a:solidFill>
                <a:latin typeface="Times New Roman" pitchFamily="18" charset="0"/>
                <a:ea typeface="楷体" pitchFamily="49" charset="-122"/>
              </a:rPr>
              <a:t>----</a:t>
            </a:r>
            <a:r>
              <a:rPr lang="zh-CN" altLang="en-US" sz="2800" b="1" dirty="0" smtClean="0">
                <a:solidFill>
                  <a:srgbClr val="FF0000"/>
                </a:solidFill>
                <a:latin typeface="Times New Roman" pitchFamily="18" charset="0"/>
                <a:ea typeface="楷体" pitchFamily="49" charset="-122"/>
              </a:rPr>
              <a:t>基本思想</a:t>
            </a:r>
            <a:endParaRPr lang="zh-CN" altLang="en-US" sz="2800" dirty="0">
              <a:solidFill>
                <a:srgbClr val="FF0000"/>
              </a:solidFill>
            </a:endParaRP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2EB97F26-A8B8-44D5-B438-A24E3BDCB5E3}" type="slidenum">
              <a:rPr lang="zh-CN" altLang="zh-CN" smtClean="0"/>
              <a:pPr>
                <a:defRPr/>
              </a:pPr>
              <a:t>50</a:t>
            </a:fld>
            <a:endParaRPr lang="zh-CN" altLang="zh-CN" dirty="0"/>
          </a:p>
        </p:txBody>
      </p:sp>
      <p:sp>
        <p:nvSpPr>
          <p:cNvPr id="5" name="Line 5"/>
          <p:cNvSpPr>
            <a:spLocks noChangeShapeType="1"/>
          </p:cNvSpPr>
          <p:nvPr/>
        </p:nvSpPr>
        <p:spPr bwMode="auto">
          <a:xfrm>
            <a:off x="0" y="762000"/>
            <a:ext cx="7916863" cy="0"/>
          </a:xfrm>
          <a:prstGeom prst="line">
            <a:avLst/>
          </a:prstGeom>
          <a:noFill/>
          <a:ln w="12700">
            <a:solidFill>
              <a:srgbClr val="FF9900"/>
            </a:solidFill>
            <a:miter lim="800000"/>
            <a:headEnd/>
            <a:tailEnd/>
          </a:ln>
          <a:effectLst>
            <a:prstShdw prst="shdw17" dist="17961" dir="2700000">
              <a:srgbClr val="995C00"/>
            </a:prstShdw>
          </a:effectLst>
        </p:spPr>
        <p:txBody>
          <a:bodyPr lIns="90000" tIns="46800" rIns="90000" bIns="46800"/>
          <a:lstStyle/>
          <a:p>
            <a:endParaRPr lang="zh-CN" altLang="en-US"/>
          </a:p>
        </p:txBody>
      </p:sp>
      <p:sp>
        <p:nvSpPr>
          <p:cNvPr id="6" name="矩形 9"/>
          <p:cNvSpPr>
            <a:spLocks noChangeArrowheads="1"/>
          </p:cNvSpPr>
          <p:nvPr/>
        </p:nvSpPr>
        <p:spPr bwMode="auto">
          <a:xfrm>
            <a:off x="228600" y="228600"/>
            <a:ext cx="2887329" cy="523220"/>
          </a:xfrm>
          <a:prstGeom prst="rect">
            <a:avLst/>
          </a:prstGeom>
          <a:noFill/>
          <a:ln w="9525">
            <a:noFill/>
            <a:miter lim="800000"/>
            <a:headEnd/>
            <a:tailEnd/>
          </a:ln>
        </p:spPr>
        <p:txBody>
          <a:bodyPr wrap="none">
            <a:spAutoFit/>
          </a:bodyPr>
          <a:lstStyle/>
          <a:p>
            <a:r>
              <a:rPr lang="en-US" altLang="zh-CN" sz="2800" b="1" dirty="0" smtClean="0">
                <a:solidFill>
                  <a:srgbClr val="333300"/>
                </a:solidFill>
                <a:latin typeface="Times New Roman" pitchFamily="18" charset="0"/>
                <a:ea typeface="楷体" pitchFamily="49" charset="-122"/>
              </a:rPr>
              <a:t>2.3 </a:t>
            </a:r>
            <a:r>
              <a:rPr lang="zh-CN" altLang="en-US" sz="2800" b="1" dirty="0" smtClean="0">
                <a:solidFill>
                  <a:srgbClr val="333300"/>
                </a:solidFill>
                <a:latin typeface="Times New Roman" pitchFamily="18" charset="0"/>
                <a:ea typeface="楷体" pitchFamily="49" charset="-122"/>
              </a:rPr>
              <a:t>随机变量抽样</a:t>
            </a:r>
            <a:endParaRPr lang="zh-CN" altLang="en-US" sz="2800" dirty="0"/>
          </a:p>
        </p:txBody>
      </p:sp>
      <p:sp>
        <p:nvSpPr>
          <p:cNvPr id="8" name="Rectangle 3"/>
          <p:cNvSpPr>
            <a:spLocks noChangeArrowheads="1"/>
          </p:cNvSpPr>
          <p:nvPr/>
        </p:nvSpPr>
        <p:spPr bwMode="auto">
          <a:xfrm>
            <a:off x="152400" y="1524000"/>
            <a:ext cx="8686800" cy="3564053"/>
          </a:xfrm>
          <a:prstGeom prst="rect">
            <a:avLst/>
          </a:prstGeom>
          <a:noFill/>
          <a:ln w="9525">
            <a:noFill/>
            <a:miter lim="800000"/>
            <a:headEnd/>
            <a:tailEnd/>
          </a:ln>
        </p:spPr>
        <p:txBody>
          <a:bodyPr wrap="square">
            <a:spAutoFit/>
          </a:bodyPr>
          <a:lstStyle/>
          <a:p>
            <a:pPr algn="just">
              <a:lnSpc>
                <a:spcPct val="120000"/>
              </a:lnSpc>
              <a:spcBef>
                <a:spcPct val="20000"/>
              </a:spcBef>
              <a:buClr>
                <a:schemeClr val="folHlink"/>
              </a:buClr>
              <a:buSzPct val="60000"/>
            </a:pPr>
            <a:r>
              <a:rPr lang="zh-CN" altLang="en-US" sz="2400" dirty="0" smtClean="0">
                <a:solidFill>
                  <a:srgbClr val="333300"/>
                </a:solidFill>
                <a:latin typeface="Times New Roman" pitchFamily="18" charset="0"/>
                <a:ea typeface="楷体" pitchFamily="49" charset="-122"/>
                <a:sym typeface="Symbol"/>
              </a:rPr>
              <a:t>基本思想：给定一个“过渡概率”                ，使得点</a:t>
            </a:r>
            <a:r>
              <a:rPr lang="en-US" altLang="zh-CN" sz="2400" dirty="0" smtClean="0">
                <a:solidFill>
                  <a:srgbClr val="333300"/>
                </a:solidFill>
                <a:latin typeface="Times New Roman" pitchFamily="18" charset="0"/>
                <a:ea typeface="楷体" pitchFamily="49" charset="-122"/>
                <a:sym typeface="Symbol"/>
              </a:rPr>
              <a:t>x</a:t>
            </a:r>
            <a:r>
              <a:rPr lang="en-US" altLang="zh-CN" sz="2400" baseline="-25000" dirty="0" smtClean="0">
                <a:solidFill>
                  <a:srgbClr val="333300"/>
                </a:solidFill>
                <a:latin typeface="Times New Roman" pitchFamily="18" charset="0"/>
                <a:ea typeface="楷体" pitchFamily="49" charset="-122"/>
                <a:sym typeface="Symbol"/>
              </a:rPr>
              <a:t>0</a:t>
            </a:r>
            <a:r>
              <a:rPr lang="en-US" altLang="zh-CN" sz="2400" dirty="0" smtClean="0">
                <a:solidFill>
                  <a:srgbClr val="333300"/>
                </a:solidFill>
                <a:latin typeface="Times New Roman" pitchFamily="18" charset="0"/>
                <a:ea typeface="楷体" pitchFamily="49" charset="-122"/>
                <a:sym typeface="Symbol"/>
              </a:rPr>
              <a:t>,x</a:t>
            </a:r>
            <a:r>
              <a:rPr lang="en-US" altLang="zh-CN" sz="2400" baseline="-25000" dirty="0" smtClean="0">
                <a:solidFill>
                  <a:srgbClr val="333300"/>
                </a:solidFill>
                <a:latin typeface="Times New Roman" pitchFamily="18" charset="0"/>
                <a:ea typeface="楷体" pitchFamily="49" charset="-122"/>
                <a:sym typeface="Symbol"/>
              </a:rPr>
              <a:t>1</a:t>
            </a:r>
            <a:r>
              <a:rPr lang="en-US" altLang="zh-CN" sz="2400" dirty="0" smtClean="0">
                <a:solidFill>
                  <a:srgbClr val="333300"/>
                </a:solidFill>
                <a:latin typeface="Times New Roman" pitchFamily="18" charset="0"/>
                <a:ea typeface="楷体" pitchFamily="49" charset="-122"/>
                <a:sym typeface="Symbol"/>
              </a:rPr>
              <a:t>,…</a:t>
            </a:r>
            <a:r>
              <a:rPr lang="zh-CN" altLang="en-US" sz="2400" dirty="0" smtClean="0">
                <a:solidFill>
                  <a:srgbClr val="333300"/>
                </a:solidFill>
                <a:latin typeface="Times New Roman" pitchFamily="18" charset="0"/>
                <a:ea typeface="楷体" pitchFamily="49" charset="-122"/>
                <a:sym typeface="Symbol"/>
              </a:rPr>
              <a:t>收敛到所要求的分布</a:t>
            </a:r>
            <a:r>
              <a:rPr lang="en-US" altLang="zh-CN" sz="2400" dirty="0" smtClean="0">
                <a:solidFill>
                  <a:srgbClr val="333300"/>
                </a:solidFill>
                <a:latin typeface="Times New Roman" pitchFamily="18" charset="0"/>
                <a:ea typeface="楷体" pitchFamily="49" charset="-122"/>
                <a:sym typeface="Symbol"/>
              </a:rPr>
              <a:t>f(x)</a:t>
            </a:r>
            <a:r>
              <a:rPr lang="zh-CN" altLang="en-US" sz="2400" dirty="0" smtClean="0">
                <a:solidFill>
                  <a:srgbClr val="333300"/>
                </a:solidFill>
                <a:latin typeface="Times New Roman" pitchFamily="18" charset="0"/>
                <a:ea typeface="楷体" pitchFamily="49" charset="-122"/>
                <a:sym typeface="Symbol"/>
              </a:rPr>
              <a:t>。只要满足细致平衡条件，</a:t>
            </a:r>
            <a:endParaRPr lang="en-US" altLang="zh-CN" sz="2400" dirty="0" smtClean="0">
              <a:solidFill>
                <a:srgbClr val="333300"/>
              </a:solidFill>
              <a:latin typeface="Times New Roman" pitchFamily="18" charset="0"/>
              <a:ea typeface="楷体" pitchFamily="49" charset="-122"/>
              <a:sym typeface="Symbol"/>
            </a:endParaRPr>
          </a:p>
          <a:p>
            <a:pPr algn="just">
              <a:lnSpc>
                <a:spcPct val="120000"/>
              </a:lnSpc>
              <a:spcBef>
                <a:spcPct val="20000"/>
              </a:spcBef>
              <a:buClr>
                <a:schemeClr val="folHlink"/>
              </a:buClr>
              <a:buSzPct val="60000"/>
            </a:pPr>
            <a:endParaRPr lang="en-US" altLang="zh-CN" sz="2400" dirty="0" smtClean="0">
              <a:solidFill>
                <a:srgbClr val="333300"/>
              </a:solidFill>
              <a:latin typeface="Times New Roman" pitchFamily="18" charset="0"/>
              <a:ea typeface="楷体" pitchFamily="49" charset="-122"/>
              <a:sym typeface="Symbol"/>
            </a:endParaRPr>
          </a:p>
          <a:p>
            <a:pPr algn="just">
              <a:lnSpc>
                <a:spcPct val="120000"/>
              </a:lnSpc>
              <a:spcBef>
                <a:spcPct val="20000"/>
              </a:spcBef>
              <a:buClr>
                <a:schemeClr val="folHlink"/>
              </a:buClr>
              <a:buSzPct val="60000"/>
            </a:pPr>
            <a:endParaRPr lang="en-US" altLang="zh-CN" sz="2400" dirty="0" smtClean="0">
              <a:solidFill>
                <a:srgbClr val="333300"/>
              </a:solidFill>
              <a:latin typeface="Times New Roman" pitchFamily="18" charset="0"/>
              <a:ea typeface="楷体" pitchFamily="49" charset="-122"/>
              <a:sym typeface="Symbol"/>
            </a:endParaRPr>
          </a:p>
          <a:p>
            <a:pPr algn="just">
              <a:lnSpc>
                <a:spcPct val="120000"/>
              </a:lnSpc>
              <a:spcBef>
                <a:spcPct val="20000"/>
              </a:spcBef>
              <a:buClr>
                <a:schemeClr val="folHlink"/>
              </a:buClr>
              <a:buSzPct val="60000"/>
            </a:pPr>
            <a:r>
              <a:rPr lang="zh-CN" altLang="en-US" sz="2400" dirty="0" smtClean="0">
                <a:solidFill>
                  <a:srgbClr val="333300"/>
                </a:solidFill>
                <a:latin typeface="Times New Roman" pitchFamily="18" charset="0"/>
                <a:ea typeface="楷体" pitchFamily="49" charset="-122"/>
                <a:sym typeface="Symbol"/>
              </a:rPr>
              <a:t>就可以使得</a:t>
            </a:r>
            <a:r>
              <a:rPr lang="en-US" altLang="zh-CN" sz="2400" dirty="0" smtClean="0">
                <a:solidFill>
                  <a:srgbClr val="333300"/>
                </a:solidFill>
                <a:latin typeface="Times New Roman" pitchFamily="18" charset="0"/>
                <a:ea typeface="楷体" pitchFamily="49" charset="-122"/>
                <a:sym typeface="Symbol"/>
              </a:rPr>
              <a:t>x</a:t>
            </a:r>
            <a:r>
              <a:rPr lang="zh-CN" altLang="en-US" sz="2400" dirty="0" smtClean="0">
                <a:solidFill>
                  <a:srgbClr val="333300"/>
                </a:solidFill>
                <a:latin typeface="Times New Roman" pitchFamily="18" charset="0"/>
                <a:ea typeface="楷体" pitchFamily="49" charset="-122"/>
                <a:sym typeface="Symbol"/>
              </a:rPr>
              <a:t>的序列收敛至</a:t>
            </a:r>
            <a:r>
              <a:rPr lang="en-US" altLang="zh-CN" sz="2400" dirty="0" smtClean="0">
                <a:solidFill>
                  <a:srgbClr val="333300"/>
                </a:solidFill>
                <a:latin typeface="Times New Roman" pitchFamily="18" charset="0"/>
                <a:ea typeface="楷体" pitchFamily="49" charset="-122"/>
                <a:sym typeface="Symbol"/>
              </a:rPr>
              <a:t>f(x)</a:t>
            </a:r>
            <a:r>
              <a:rPr lang="zh-CN" altLang="en-US" sz="2400" dirty="0" smtClean="0">
                <a:solidFill>
                  <a:srgbClr val="333300"/>
                </a:solidFill>
                <a:latin typeface="Times New Roman" pitchFamily="18" charset="0"/>
                <a:ea typeface="楷体" pitchFamily="49" charset="-122"/>
                <a:sym typeface="Symbol"/>
              </a:rPr>
              <a:t>。</a:t>
            </a:r>
            <a:endParaRPr lang="en-US" altLang="zh-CN" sz="2400" dirty="0" smtClean="0">
              <a:solidFill>
                <a:srgbClr val="333300"/>
              </a:solidFill>
              <a:latin typeface="Times New Roman" pitchFamily="18" charset="0"/>
              <a:ea typeface="楷体" pitchFamily="49" charset="-122"/>
              <a:sym typeface="Symbol"/>
            </a:endParaRPr>
          </a:p>
          <a:p>
            <a:pPr algn="just">
              <a:lnSpc>
                <a:spcPct val="120000"/>
              </a:lnSpc>
              <a:spcBef>
                <a:spcPct val="20000"/>
              </a:spcBef>
              <a:buClr>
                <a:schemeClr val="folHlink"/>
              </a:buClr>
              <a:buSzPct val="60000"/>
            </a:pPr>
            <a:endParaRPr lang="en-US" altLang="zh-CN" sz="2400" dirty="0" smtClean="0">
              <a:solidFill>
                <a:srgbClr val="333300"/>
              </a:solidFill>
              <a:latin typeface="Times New Roman" pitchFamily="18" charset="0"/>
              <a:ea typeface="楷体" pitchFamily="49" charset="-122"/>
              <a:sym typeface="Symbol"/>
            </a:endParaRPr>
          </a:p>
          <a:p>
            <a:pPr algn="just">
              <a:lnSpc>
                <a:spcPct val="120000"/>
              </a:lnSpc>
              <a:spcBef>
                <a:spcPct val="20000"/>
              </a:spcBef>
              <a:buClr>
                <a:schemeClr val="folHlink"/>
              </a:buClr>
              <a:buSzPct val="60000"/>
            </a:pPr>
            <a:r>
              <a:rPr lang="en-US" altLang="zh-CN" sz="2400" dirty="0" smtClean="0">
                <a:solidFill>
                  <a:srgbClr val="333300"/>
                </a:solidFill>
                <a:latin typeface="Times New Roman" pitchFamily="18" charset="0"/>
                <a:ea typeface="楷体" pitchFamily="49" charset="-122"/>
                <a:sym typeface="Symbol"/>
              </a:rPr>
              <a:t>Metropolis</a:t>
            </a:r>
            <a:r>
              <a:rPr lang="zh-CN" altLang="en-US" sz="2400" dirty="0" smtClean="0">
                <a:solidFill>
                  <a:srgbClr val="333300"/>
                </a:solidFill>
                <a:latin typeface="Times New Roman" pitchFamily="18" charset="0"/>
                <a:ea typeface="楷体" pitchFamily="49" charset="-122"/>
                <a:sym typeface="Symbol"/>
              </a:rPr>
              <a:t>方法采取一个简单的选择：</a:t>
            </a:r>
            <a:endParaRPr lang="en-US" altLang="zh-CN" sz="2400" dirty="0" smtClean="0">
              <a:solidFill>
                <a:srgbClr val="333300"/>
              </a:solidFill>
              <a:latin typeface="Times New Roman" pitchFamily="18" charset="0"/>
              <a:ea typeface="楷体" pitchFamily="49" charset="-122"/>
              <a:sym typeface="Symbol"/>
            </a:endParaRPr>
          </a:p>
        </p:txBody>
      </p:sp>
      <p:graphicFrame>
        <p:nvGraphicFramePr>
          <p:cNvPr id="83969" name="Object 1"/>
          <p:cNvGraphicFramePr>
            <a:graphicFrameLocks noChangeAspect="1"/>
          </p:cNvGraphicFramePr>
          <p:nvPr/>
        </p:nvGraphicFramePr>
        <p:xfrm>
          <a:off x="4876800" y="1600200"/>
          <a:ext cx="1276350" cy="425450"/>
        </p:xfrm>
        <a:graphic>
          <a:graphicData uri="http://schemas.openxmlformats.org/presentationml/2006/ole">
            <p:oleObj spid="_x0000_s83969" name="Equation" r:id="rId3" imgW="723600" imgH="241200" progId="Equation.DSMT4">
              <p:embed/>
            </p:oleObj>
          </a:graphicData>
        </a:graphic>
      </p:graphicFrame>
      <p:graphicFrame>
        <p:nvGraphicFramePr>
          <p:cNvPr id="83970" name="Object 2"/>
          <p:cNvGraphicFramePr>
            <a:graphicFrameLocks noChangeAspect="1"/>
          </p:cNvGraphicFramePr>
          <p:nvPr/>
        </p:nvGraphicFramePr>
        <p:xfrm>
          <a:off x="1981200" y="2546350"/>
          <a:ext cx="4646863" cy="501650"/>
        </p:xfrm>
        <a:graphic>
          <a:graphicData uri="http://schemas.openxmlformats.org/presentationml/2006/ole">
            <p:oleObj spid="_x0000_s83970" name="Equation" r:id="rId4" imgW="2234880" imgH="241200" progId="Equation.DSMT4">
              <p:embed/>
            </p:oleObj>
          </a:graphicData>
        </a:graphic>
      </p:graphicFrame>
      <p:graphicFrame>
        <p:nvGraphicFramePr>
          <p:cNvPr id="83971" name="Object 3"/>
          <p:cNvGraphicFramePr>
            <a:graphicFrameLocks noChangeAspect="1"/>
          </p:cNvGraphicFramePr>
          <p:nvPr/>
        </p:nvGraphicFramePr>
        <p:xfrm>
          <a:off x="2230966" y="4800600"/>
          <a:ext cx="3941234" cy="1066800"/>
        </p:xfrm>
        <a:graphic>
          <a:graphicData uri="http://schemas.openxmlformats.org/presentationml/2006/ole">
            <p:oleObj spid="_x0000_s83971" name="Equation" r:id="rId5" imgW="1688760" imgH="457200" progId="Equation.DSMT4">
              <p:embed/>
            </p:oleObj>
          </a:graphicData>
        </a:graphic>
      </p:graphicFrame>
      <p:sp>
        <p:nvSpPr>
          <p:cNvPr id="10" name="矩形 9"/>
          <p:cNvSpPr/>
          <p:nvPr/>
        </p:nvSpPr>
        <p:spPr>
          <a:xfrm>
            <a:off x="457200" y="838200"/>
            <a:ext cx="4088812" cy="535531"/>
          </a:xfrm>
          <a:prstGeom prst="rect">
            <a:avLst/>
          </a:prstGeom>
        </p:spPr>
        <p:txBody>
          <a:bodyPr wrap="none">
            <a:spAutoFit/>
          </a:bodyPr>
          <a:lstStyle/>
          <a:p>
            <a:pPr algn="just">
              <a:lnSpc>
                <a:spcPct val="120000"/>
              </a:lnSpc>
              <a:spcBef>
                <a:spcPct val="20000"/>
              </a:spcBef>
              <a:buClr>
                <a:schemeClr val="folHlink"/>
              </a:buClr>
              <a:buSzPct val="60000"/>
            </a:pPr>
            <a:r>
              <a:rPr lang="zh-CN" altLang="en-US" sz="2400" b="1" dirty="0" smtClean="0">
                <a:solidFill>
                  <a:srgbClr val="333300"/>
                </a:solidFill>
                <a:latin typeface="Times New Roman" pitchFamily="18" charset="0"/>
                <a:ea typeface="楷体" pitchFamily="49" charset="-122"/>
              </a:rPr>
              <a:t>连续型变量</a:t>
            </a:r>
            <a:r>
              <a:rPr lang="en-US" altLang="zh-CN" sz="2400" b="1" dirty="0" smtClean="0">
                <a:solidFill>
                  <a:srgbClr val="333300"/>
                </a:solidFill>
                <a:latin typeface="Times New Roman" pitchFamily="18" charset="0"/>
                <a:ea typeface="楷体" pitchFamily="49" charset="-122"/>
              </a:rPr>
              <a:t>Metropolis</a:t>
            </a:r>
            <a:r>
              <a:rPr lang="zh-CN" altLang="en-US" sz="2400" b="1" dirty="0" smtClean="0">
                <a:solidFill>
                  <a:srgbClr val="333300"/>
                </a:solidFill>
                <a:latin typeface="Times New Roman" pitchFamily="18" charset="0"/>
                <a:ea typeface="楷体" pitchFamily="49" charset="-122"/>
              </a:rPr>
              <a:t>抽样法</a:t>
            </a:r>
            <a:endParaRPr lang="en-US" altLang="zh-CN" sz="2400" b="1" dirty="0" smtClean="0">
              <a:solidFill>
                <a:srgbClr val="333300"/>
              </a:solidFill>
              <a:latin typeface="Times New Roman" pitchFamily="18" charset="0"/>
              <a:ea typeface="楷体" pitchFamily="49" charset="-122"/>
            </a:endParaRPr>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2EB97F26-A8B8-44D5-B438-A24E3BDCB5E3}" type="slidenum">
              <a:rPr lang="zh-CN" altLang="zh-CN" smtClean="0"/>
              <a:pPr>
                <a:defRPr/>
              </a:pPr>
              <a:t>51</a:t>
            </a:fld>
            <a:endParaRPr lang="zh-CN" altLang="zh-CN" dirty="0"/>
          </a:p>
        </p:txBody>
      </p:sp>
      <p:sp>
        <p:nvSpPr>
          <p:cNvPr id="5" name="Line 5"/>
          <p:cNvSpPr>
            <a:spLocks noChangeShapeType="1"/>
          </p:cNvSpPr>
          <p:nvPr/>
        </p:nvSpPr>
        <p:spPr bwMode="auto">
          <a:xfrm>
            <a:off x="0" y="762000"/>
            <a:ext cx="7916863" cy="0"/>
          </a:xfrm>
          <a:prstGeom prst="line">
            <a:avLst/>
          </a:prstGeom>
          <a:noFill/>
          <a:ln w="12700">
            <a:solidFill>
              <a:srgbClr val="FF9900"/>
            </a:solidFill>
            <a:miter lim="800000"/>
            <a:headEnd/>
            <a:tailEnd/>
          </a:ln>
          <a:effectLst>
            <a:prstShdw prst="shdw17" dist="17961" dir="2700000">
              <a:srgbClr val="995C00"/>
            </a:prstShdw>
          </a:effectLst>
        </p:spPr>
        <p:txBody>
          <a:bodyPr lIns="90000" tIns="46800" rIns="90000" bIns="46800"/>
          <a:lstStyle/>
          <a:p>
            <a:endParaRPr lang="zh-CN" altLang="en-US"/>
          </a:p>
        </p:txBody>
      </p:sp>
      <p:sp>
        <p:nvSpPr>
          <p:cNvPr id="6" name="矩形 9"/>
          <p:cNvSpPr>
            <a:spLocks noChangeArrowheads="1"/>
          </p:cNvSpPr>
          <p:nvPr/>
        </p:nvSpPr>
        <p:spPr bwMode="auto">
          <a:xfrm>
            <a:off x="228600" y="228600"/>
            <a:ext cx="2887329" cy="523220"/>
          </a:xfrm>
          <a:prstGeom prst="rect">
            <a:avLst/>
          </a:prstGeom>
          <a:noFill/>
          <a:ln w="9525">
            <a:noFill/>
            <a:miter lim="800000"/>
            <a:headEnd/>
            <a:tailEnd/>
          </a:ln>
        </p:spPr>
        <p:txBody>
          <a:bodyPr wrap="none">
            <a:spAutoFit/>
          </a:bodyPr>
          <a:lstStyle/>
          <a:p>
            <a:r>
              <a:rPr lang="en-US" altLang="zh-CN" sz="2800" b="1" dirty="0" smtClean="0">
                <a:solidFill>
                  <a:srgbClr val="333300"/>
                </a:solidFill>
                <a:latin typeface="Times New Roman" pitchFamily="18" charset="0"/>
                <a:ea typeface="楷体" pitchFamily="49" charset="-122"/>
              </a:rPr>
              <a:t>2.3 </a:t>
            </a:r>
            <a:r>
              <a:rPr lang="zh-CN" altLang="en-US" sz="2800" b="1" dirty="0" smtClean="0">
                <a:solidFill>
                  <a:srgbClr val="333300"/>
                </a:solidFill>
                <a:latin typeface="Times New Roman" pitchFamily="18" charset="0"/>
                <a:ea typeface="楷体" pitchFamily="49" charset="-122"/>
              </a:rPr>
              <a:t>随机变量抽样</a:t>
            </a:r>
            <a:endParaRPr lang="zh-CN" altLang="en-US" sz="2800" dirty="0"/>
          </a:p>
        </p:txBody>
      </p:sp>
      <p:sp>
        <p:nvSpPr>
          <p:cNvPr id="8" name="Rectangle 3"/>
          <p:cNvSpPr>
            <a:spLocks noChangeArrowheads="1"/>
          </p:cNvSpPr>
          <p:nvPr/>
        </p:nvSpPr>
        <p:spPr bwMode="auto">
          <a:xfrm>
            <a:off x="152400" y="1371600"/>
            <a:ext cx="8610600" cy="4555799"/>
          </a:xfrm>
          <a:prstGeom prst="rect">
            <a:avLst/>
          </a:prstGeom>
          <a:noFill/>
          <a:ln w="9525">
            <a:noFill/>
            <a:miter lim="800000"/>
            <a:headEnd/>
            <a:tailEnd/>
          </a:ln>
        </p:spPr>
        <p:txBody>
          <a:bodyPr wrap="square">
            <a:spAutoFit/>
          </a:bodyPr>
          <a:lstStyle/>
          <a:p>
            <a:pPr algn="just">
              <a:lnSpc>
                <a:spcPct val="120000"/>
              </a:lnSpc>
              <a:spcBef>
                <a:spcPct val="20000"/>
              </a:spcBef>
              <a:buClr>
                <a:schemeClr val="folHlink"/>
              </a:buClr>
              <a:buSzPct val="60000"/>
            </a:pPr>
            <a:r>
              <a:rPr lang="en-US" altLang="zh-CN" sz="2400" dirty="0" smtClean="0">
                <a:solidFill>
                  <a:srgbClr val="333300"/>
                </a:solidFill>
                <a:latin typeface="Times New Roman" pitchFamily="18" charset="0"/>
                <a:ea typeface="楷体" pitchFamily="49" charset="-122"/>
                <a:sym typeface="Symbol"/>
              </a:rPr>
              <a:t>Metropolis</a:t>
            </a:r>
            <a:r>
              <a:rPr lang="zh-CN" altLang="en-US" sz="2400" dirty="0" smtClean="0">
                <a:solidFill>
                  <a:srgbClr val="333300"/>
                </a:solidFill>
                <a:latin typeface="Times New Roman" pitchFamily="18" charset="0"/>
                <a:ea typeface="楷体" pitchFamily="49" charset="-122"/>
                <a:sym typeface="Symbol"/>
              </a:rPr>
              <a:t>抽样的步骤：</a:t>
            </a:r>
            <a:endParaRPr lang="en-US" altLang="zh-CN" sz="2400" dirty="0" smtClean="0">
              <a:solidFill>
                <a:srgbClr val="333300"/>
              </a:solidFill>
              <a:latin typeface="Times New Roman" pitchFamily="18" charset="0"/>
              <a:ea typeface="楷体" pitchFamily="49" charset="-122"/>
              <a:sym typeface="Symbol"/>
            </a:endParaRPr>
          </a:p>
          <a:p>
            <a:pPr algn="just">
              <a:lnSpc>
                <a:spcPct val="120000"/>
              </a:lnSpc>
              <a:spcBef>
                <a:spcPct val="20000"/>
              </a:spcBef>
              <a:buClr>
                <a:schemeClr val="folHlink"/>
              </a:buClr>
              <a:buSzPct val="60000"/>
            </a:pPr>
            <a:endParaRPr lang="en-US" altLang="zh-CN" sz="2400" dirty="0" smtClean="0">
              <a:solidFill>
                <a:srgbClr val="333300"/>
              </a:solidFill>
              <a:latin typeface="Times New Roman" pitchFamily="18" charset="0"/>
              <a:ea typeface="楷体" pitchFamily="49" charset="-122"/>
              <a:sym typeface="Symbol"/>
            </a:endParaRPr>
          </a:p>
          <a:p>
            <a:pPr marL="457200" indent="-457200" algn="just">
              <a:lnSpc>
                <a:spcPct val="120000"/>
              </a:lnSpc>
              <a:spcBef>
                <a:spcPct val="20000"/>
              </a:spcBef>
              <a:buClr>
                <a:schemeClr val="folHlink"/>
              </a:buClr>
              <a:buSzPct val="60000"/>
              <a:buAutoNum type="arabicParenBoth"/>
            </a:pPr>
            <a:r>
              <a:rPr lang="zh-CN" altLang="en-US" sz="2400" dirty="0" smtClean="0">
                <a:solidFill>
                  <a:srgbClr val="333300"/>
                </a:solidFill>
                <a:latin typeface="Times New Roman" pitchFamily="18" charset="0"/>
                <a:ea typeface="楷体" pitchFamily="49" charset="-122"/>
                <a:sym typeface="Symbol"/>
              </a:rPr>
              <a:t>选取试探位置                         ，</a:t>
            </a:r>
            <a:r>
              <a:rPr lang="en-US" altLang="zh-CN" sz="2400" baseline="-25000" dirty="0" smtClean="0">
                <a:solidFill>
                  <a:srgbClr val="333300"/>
                </a:solidFill>
                <a:latin typeface="Times New Roman" pitchFamily="18" charset="0"/>
                <a:ea typeface="楷体" pitchFamily="49" charset="-122"/>
                <a:sym typeface="Symbol"/>
              </a:rPr>
              <a:t>n</a:t>
            </a:r>
            <a:r>
              <a:rPr lang="zh-CN" altLang="en-US" sz="2400" dirty="0" smtClean="0">
                <a:solidFill>
                  <a:srgbClr val="333300"/>
                </a:solidFill>
                <a:latin typeface="Times New Roman" pitchFamily="18" charset="0"/>
                <a:ea typeface="楷体" pitchFamily="49" charset="-122"/>
                <a:sym typeface="Symbol"/>
              </a:rPr>
              <a:t>是在间隔</a:t>
            </a:r>
            <a:r>
              <a:rPr lang="en-US" altLang="zh-CN" sz="2400" dirty="0" smtClean="0">
                <a:solidFill>
                  <a:srgbClr val="333300"/>
                </a:solidFill>
                <a:latin typeface="Times New Roman" pitchFamily="18" charset="0"/>
                <a:ea typeface="楷体" pitchFamily="49" charset="-122"/>
                <a:sym typeface="Symbol"/>
              </a:rPr>
              <a:t>[-,]</a:t>
            </a:r>
            <a:r>
              <a:rPr lang="zh-CN" altLang="en-US" sz="2400" dirty="0" smtClean="0">
                <a:solidFill>
                  <a:srgbClr val="333300"/>
                </a:solidFill>
                <a:latin typeface="Times New Roman" pitchFamily="18" charset="0"/>
                <a:ea typeface="楷体" pitchFamily="49" charset="-122"/>
                <a:sym typeface="Symbol"/>
              </a:rPr>
              <a:t>上均匀分布的随机数；</a:t>
            </a:r>
            <a:endParaRPr lang="en-US" altLang="zh-CN" sz="2400" dirty="0" smtClean="0">
              <a:solidFill>
                <a:srgbClr val="333300"/>
              </a:solidFill>
              <a:latin typeface="Times New Roman" pitchFamily="18" charset="0"/>
              <a:ea typeface="楷体" pitchFamily="49" charset="-122"/>
              <a:sym typeface="Symbol"/>
            </a:endParaRPr>
          </a:p>
          <a:p>
            <a:pPr marL="457200" indent="-457200" algn="just">
              <a:lnSpc>
                <a:spcPct val="120000"/>
              </a:lnSpc>
              <a:spcBef>
                <a:spcPct val="20000"/>
              </a:spcBef>
              <a:buClr>
                <a:schemeClr val="folHlink"/>
              </a:buClr>
              <a:buSzPct val="60000"/>
              <a:buAutoNum type="arabicParenBoth"/>
            </a:pPr>
            <a:r>
              <a:rPr lang="zh-CN" altLang="en-US" sz="2400" dirty="0" smtClean="0">
                <a:solidFill>
                  <a:srgbClr val="333300"/>
                </a:solidFill>
                <a:latin typeface="Times New Roman" pitchFamily="18" charset="0"/>
                <a:ea typeface="楷体" pitchFamily="49" charset="-122"/>
                <a:sym typeface="Symbol"/>
              </a:rPr>
              <a:t>计算                           ；</a:t>
            </a:r>
            <a:endParaRPr lang="en-US" altLang="zh-CN" sz="2400" dirty="0" smtClean="0">
              <a:solidFill>
                <a:srgbClr val="333300"/>
              </a:solidFill>
              <a:latin typeface="Times New Roman" pitchFamily="18" charset="0"/>
              <a:ea typeface="楷体" pitchFamily="49" charset="-122"/>
              <a:sym typeface="Symbol"/>
            </a:endParaRPr>
          </a:p>
          <a:p>
            <a:pPr marL="457200" indent="-457200" algn="just">
              <a:lnSpc>
                <a:spcPct val="120000"/>
              </a:lnSpc>
              <a:spcBef>
                <a:spcPct val="20000"/>
              </a:spcBef>
              <a:buClr>
                <a:schemeClr val="folHlink"/>
              </a:buClr>
              <a:buSzPct val="60000"/>
              <a:buAutoNum type="arabicParenBoth"/>
            </a:pPr>
            <a:r>
              <a:rPr lang="zh-CN" altLang="en-US" sz="2400" dirty="0" smtClean="0">
                <a:solidFill>
                  <a:srgbClr val="333300"/>
                </a:solidFill>
                <a:latin typeface="Times New Roman" pitchFamily="18" charset="0"/>
                <a:ea typeface="楷体" pitchFamily="49" charset="-122"/>
                <a:sym typeface="Symbol"/>
              </a:rPr>
              <a:t>如果</a:t>
            </a:r>
            <a:r>
              <a:rPr lang="zh-CN" altLang="en-US" sz="2400" dirty="0" smtClean="0">
                <a:solidFill>
                  <a:srgbClr val="333300"/>
                </a:solidFill>
                <a:latin typeface="Times New Roman" pitchFamily="18" charset="0"/>
                <a:ea typeface="楷体" pitchFamily="49" charset="-122"/>
                <a:sym typeface="Symbol"/>
              </a:rPr>
              <a:t></a:t>
            </a:r>
            <a:r>
              <a:rPr lang="en-US" altLang="zh-CN" sz="2400" dirty="0" smtClean="0">
                <a:solidFill>
                  <a:srgbClr val="333300"/>
                </a:solidFill>
                <a:latin typeface="Times New Roman" pitchFamily="18" charset="0"/>
                <a:ea typeface="楷体" pitchFamily="49" charset="-122"/>
                <a:sym typeface="Symbol"/>
              </a:rPr>
              <a:t>1</a:t>
            </a:r>
            <a:r>
              <a:rPr lang="zh-CN" altLang="en-US" sz="2400" dirty="0" smtClean="0">
                <a:solidFill>
                  <a:srgbClr val="333300"/>
                </a:solidFill>
                <a:latin typeface="Times New Roman" pitchFamily="18" charset="0"/>
                <a:ea typeface="楷体" pitchFamily="49" charset="-122"/>
                <a:sym typeface="Symbol"/>
              </a:rPr>
              <a:t>，那就接受这个变化，并取</a:t>
            </a:r>
            <a:r>
              <a:rPr lang="en-US" altLang="zh-CN" sz="2400" dirty="0" smtClean="0">
                <a:solidFill>
                  <a:srgbClr val="333300"/>
                </a:solidFill>
                <a:latin typeface="Times New Roman" pitchFamily="18" charset="0"/>
                <a:ea typeface="楷体" pitchFamily="49" charset="-122"/>
                <a:sym typeface="Symbol"/>
              </a:rPr>
              <a:t>x</a:t>
            </a:r>
            <a:r>
              <a:rPr lang="en-US" altLang="zh-CN" sz="2400" baseline="-25000" dirty="0" smtClean="0">
                <a:solidFill>
                  <a:srgbClr val="333300"/>
                </a:solidFill>
                <a:latin typeface="Times New Roman" pitchFamily="18" charset="0"/>
                <a:ea typeface="楷体" pitchFamily="49" charset="-122"/>
                <a:sym typeface="Symbol"/>
              </a:rPr>
              <a:t>n+1</a:t>
            </a:r>
            <a:r>
              <a:rPr lang="en-US" altLang="zh-CN" sz="2400" dirty="0" smtClean="0">
                <a:solidFill>
                  <a:srgbClr val="333300"/>
                </a:solidFill>
                <a:latin typeface="Times New Roman" pitchFamily="18" charset="0"/>
                <a:ea typeface="楷体" pitchFamily="49" charset="-122"/>
                <a:sym typeface="Symbol"/>
              </a:rPr>
              <a:t>=</a:t>
            </a:r>
            <a:r>
              <a:rPr lang="en-US" altLang="zh-CN" sz="2400" dirty="0" err="1" smtClean="0">
                <a:solidFill>
                  <a:srgbClr val="333300"/>
                </a:solidFill>
                <a:latin typeface="Times New Roman" pitchFamily="18" charset="0"/>
                <a:ea typeface="楷体" pitchFamily="49" charset="-122"/>
                <a:sym typeface="Symbol"/>
              </a:rPr>
              <a:t>x</a:t>
            </a:r>
            <a:r>
              <a:rPr lang="en-US" altLang="zh-CN" sz="2400" baseline="-25000" dirty="0" err="1" smtClean="0">
                <a:solidFill>
                  <a:srgbClr val="333300"/>
                </a:solidFill>
                <a:latin typeface="Times New Roman" pitchFamily="18" charset="0"/>
                <a:ea typeface="楷体" pitchFamily="49" charset="-122"/>
                <a:sym typeface="Symbol"/>
              </a:rPr>
              <a:t>t</a:t>
            </a:r>
            <a:r>
              <a:rPr lang="zh-CN" altLang="en-US" sz="2400" dirty="0" smtClean="0">
                <a:solidFill>
                  <a:srgbClr val="333300"/>
                </a:solidFill>
                <a:latin typeface="Times New Roman" pitchFamily="18" charset="0"/>
                <a:ea typeface="楷体" pitchFamily="49" charset="-122"/>
                <a:sym typeface="Symbol"/>
              </a:rPr>
              <a:t>；</a:t>
            </a:r>
            <a:endParaRPr lang="en-US" altLang="zh-CN" sz="2400" dirty="0" smtClean="0">
              <a:solidFill>
                <a:srgbClr val="333300"/>
              </a:solidFill>
              <a:latin typeface="Times New Roman" pitchFamily="18" charset="0"/>
              <a:ea typeface="楷体" pitchFamily="49" charset="-122"/>
              <a:sym typeface="Symbol"/>
            </a:endParaRPr>
          </a:p>
          <a:p>
            <a:pPr marL="457200" indent="-457200" algn="just">
              <a:lnSpc>
                <a:spcPct val="120000"/>
              </a:lnSpc>
              <a:spcBef>
                <a:spcPct val="20000"/>
              </a:spcBef>
              <a:buClr>
                <a:schemeClr val="folHlink"/>
              </a:buClr>
              <a:buSzPct val="60000"/>
              <a:buAutoNum type="arabicParenBoth"/>
            </a:pPr>
            <a:r>
              <a:rPr lang="zh-CN" altLang="en-US" sz="2400" dirty="0" smtClean="0">
                <a:solidFill>
                  <a:srgbClr val="333300"/>
                </a:solidFill>
                <a:latin typeface="Times New Roman" pitchFamily="18" charset="0"/>
                <a:ea typeface="楷体" pitchFamily="49" charset="-122"/>
                <a:sym typeface="Symbol"/>
              </a:rPr>
              <a:t>如果</a:t>
            </a:r>
            <a:r>
              <a:rPr lang="zh-CN" altLang="en-US" sz="2400" dirty="0" smtClean="0">
                <a:solidFill>
                  <a:srgbClr val="333300"/>
                </a:solidFill>
                <a:latin typeface="Times New Roman" pitchFamily="18" charset="0"/>
                <a:ea typeface="楷体" pitchFamily="49" charset="-122"/>
                <a:sym typeface="Symbol"/>
              </a:rPr>
              <a:t></a:t>
            </a:r>
            <a:r>
              <a:rPr lang="en-US" altLang="zh-CN" sz="2400" dirty="0" smtClean="0">
                <a:solidFill>
                  <a:srgbClr val="333300"/>
                </a:solidFill>
                <a:latin typeface="Times New Roman" pitchFamily="18" charset="0"/>
                <a:ea typeface="楷体" pitchFamily="49" charset="-122"/>
                <a:sym typeface="Symbol"/>
              </a:rPr>
              <a:t>&gt;1</a:t>
            </a:r>
            <a:r>
              <a:rPr lang="zh-CN" altLang="en-US" sz="2400" dirty="0" smtClean="0">
                <a:solidFill>
                  <a:srgbClr val="333300"/>
                </a:solidFill>
                <a:latin typeface="Times New Roman" pitchFamily="18" charset="0"/>
                <a:ea typeface="楷体" pitchFamily="49" charset="-122"/>
                <a:sym typeface="Symbol"/>
              </a:rPr>
              <a:t>，那就在产生一个随机数</a:t>
            </a:r>
            <a:r>
              <a:rPr lang="en-US" altLang="zh-CN" sz="2400" dirty="0" smtClean="0">
                <a:solidFill>
                  <a:srgbClr val="333300"/>
                </a:solidFill>
                <a:latin typeface="Times New Roman" pitchFamily="18" charset="0"/>
                <a:ea typeface="楷体" pitchFamily="49" charset="-122"/>
                <a:sym typeface="Symbol"/>
              </a:rPr>
              <a:t>r</a:t>
            </a:r>
            <a:r>
              <a:rPr lang="zh-CN" altLang="en-US" sz="2400" dirty="0" smtClean="0">
                <a:solidFill>
                  <a:srgbClr val="333300"/>
                </a:solidFill>
                <a:latin typeface="Times New Roman" pitchFamily="18" charset="0"/>
                <a:ea typeface="楷体" pitchFamily="49" charset="-122"/>
                <a:sym typeface="Symbol"/>
              </a:rPr>
              <a:t>；</a:t>
            </a:r>
            <a:endParaRPr lang="en-US" altLang="zh-CN" sz="2400" dirty="0" smtClean="0">
              <a:solidFill>
                <a:srgbClr val="333300"/>
              </a:solidFill>
              <a:latin typeface="Times New Roman" pitchFamily="18" charset="0"/>
              <a:ea typeface="楷体" pitchFamily="49" charset="-122"/>
              <a:sym typeface="Symbol"/>
            </a:endParaRPr>
          </a:p>
          <a:p>
            <a:pPr marL="457200" indent="-457200" algn="just">
              <a:lnSpc>
                <a:spcPct val="120000"/>
              </a:lnSpc>
              <a:spcBef>
                <a:spcPct val="20000"/>
              </a:spcBef>
              <a:buClr>
                <a:schemeClr val="folHlink"/>
              </a:buClr>
              <a:buSzPct val="60000"/>
              <a:buAutoNum type="arabicParenBoth"/>
            </a:pPr>
            <a:r>
              <a:rPr lang="zh-CN" altLang="en-US" sz="2400" dirty="0" smtClean="0">
                <a:solidFill>
                  <a:srgbClr val="333300"/>
                </a:solidFill>
                <a:latin typeface="Times New Roman" pitchFamily="18" charset="0"/>
                <a:ea typeface="楷体" pitchFamily="49" charset="-122"/>
                <a:sym typeface="Symbol"/>
              </a:rPr>
              <a:t>如果 </a:t>
            </a:r>
            <a:r>
              <a:rPr lang="en-US" altLang="zh-CN" sz="2400" dirty="0" smtClean="0">
                <a:solidFill>
                  <a:srgbClr val="333300"/>
                </a:solidFill>
                <a:latin typeface="Times New Roman" pitchFamily="18" charset="0"/>
                <a:ea typeface="楷体" pitchFamily="49" charset="-122"/>
                <a:sym typeface="Symbol"/>
              </a:rPr>
              <a:t>r </a:t>
            </a:r>
            <a:r>
              <a:rPr lang="zh-CN" altLang="en-US" sz="2400" dirty="0" smtClean="0">
                <a:solidFill>
                  <a:srgbClr val="333300"/>
                </a:solidFill>
                <a:latin typeface="Times New Roman" pitchFamily="18" charset="0"/>
                <a:ea typeface="楷体" pitchFamily="49" charset="-122"/>
                <a:sym typeface="Symbol"/>
              </a:rPr>
              <a:t>，那就同样接受这个变化，同样取</a:t>
            </a:r>
            <a:r>
              <a:rPr lang="en-US" altLang="zh-CN" sz="2400" dirty="0" smtClean="0">
                <a:solidFill>
                  <a:srgbClr val="333300"/>
                </a:solidFill>
                <a:latin typeface="Times New Roman" pitchFamily="18" charset="0"/>
                <a:ea typeface="楷体" pitchFamily="49" charset="-122"/>
                <a:sym typeface="Symbol"/>
              </a:rPr>
              <a:t>x</a:t>
            </a:r>
            <a:r>
              <a:rPr lang="en-US" altLang="zh-CN" sz="2400" baseline="-25000" dirty="0" smtClean="0">
                <a:solidFill>
                  <a:srgbClr val="333300"/>
                </a:solidFill>
                <a:latin typeface="Times New Roman" pitchFamily="18" charset="0"/>
                <a:ea typeface="楷体" pitchFamily="49" charset="-122"/>
                <a:sym typeface="Symbol"/>
              </a:rPr>
              <a:t>n+1</a:t>
            </a:r>
            <a:r>
              <a:rPr lang="en-US" altLang="zh-CN" sz="2400" dirty="0" smtClean="0">
                <a:solidFill>
                  <a:srgbClr val="333300"/>
                </a:solidFill>
                <a:latin typeface="Times New Roman" pitchFamily="18" charset="0"/>
                <a:ea typeface="楷体" pitchFamily="49" charset="-122"/>
                <a:sym typeface="Symbol"/>
              </a:rPr>
              <a:t>=</a:t>
            </a:r>
            <a:r>
              <a:rPr lang="en-US" altLang="zh-CN" sz="2400" dirty="0" err="1" smtClean="0">
                <a:solidFill>
                  <a:srgbClr val="333300"/>
                </a:solidFill>
                <a:latin typeface="Times New Roman" pitchFamily="18" charset="0"/>
                <a:ea typeface="楷体" pitchFamily="49" charset="-122"/>
                <a:sym typeface="Symbol"/>
              </a:rPr>
              <a:t>x</a:t>
            </a:r>
            <a:r>
              <a:rPr lang="en-US" altLang="zh-CN" sz="2400" baseline="-25000" dirty="0" err="1" smtClean="0">
                <a:solidFill>
                  <a:srgbClr val="333300"/>
                </a:solidFill>
                <a:latin typeface="Times New Roman" pitchFamily="18" charset="0"/>
                <a:ea typeface="楷体" pitchFamily="49" charset="-122"/>
                <a:sym typeface="Symbol"/>
              </a:rPr>
              <a:t>t</a:t>
            </a:r>
            <a:r>
              <a:rPr lang="zh-CN" altLang="en-US" sz="2400" dirty="0" smtClean="0">
                <a:solidFill>
                  <a:srgbClr val="333300"/>
                </a:solidFill>
                <a:latin typeface="Times New Roman" pitchFamily="18" charset="0"/>
                <a:ea typeface="楷体" pitchFamily="49" charset="-122"/>
                <a:sym typeface="Symbol"/>
              </a:rPr>
              <a:t> ；</a:t>
            </a:r>
            <a:endParaRPr lang="en-US" altLang="zh-CN" sz="2400" dirty="0" smtClean="0">
              <a:solidFill>
                <a:srgbClr val="333300"/>
              </a:solidFill>
              <a:latin typeface="Times New Roman" pitchFamily="18" charset="0"/>
              <a:ea typeface="楷体" pitchFamily="49" charset="-122"/>
              <a:sym typeface="Symbol"/>
            </a:endParaRPr>
          </a:p>
          <a:p>
            <a:pPr marL="457200" indent="-457200" algn="just">
              <a:lnSpc>
                <a:spcPct val="120000"/>
              </a:lnSpc>
              <a:spcBef>
                <a:spcPct val="20000"/>
              </a:spcBef>
              <a:buClr>
                <a:schemeClr val="folHlink"/>
              </a:buClr>
              <a:buSzPct val="60000"/>
              <a:buAutoNum type="arabicParenBoth"/>
            </a:pPr>
            <a:r>
              <a:rPr lang="en-US" altLang="zh-CN" sz="2400" dirty="0" smtClean="0">
                <a:solidFill>
                  <a:srgbClr val="333300"/>
                </a:solidFill>
                <a:latin typeface="Times New Roman" pitchFamily="18" charset="0"/>
                <a:ea typeface="楷体" pitchFamily="49" charset="-122"/>
                <a:sym typeface="Symbol"/>
              </a:rPr>
              <a:t> </a:t>
            </a:r>
            <a:r>
              <a:rPr lang="zh-CN" altLang="en-US" sz="2400" dirty="0" smtClean="0">
                <a:solidFill>
                  <a:srgbClr val="333300"/>
                </a:solidFill>
                <a:latin typeface="Times New Roman" pitchFamily="18" charset="0"/>
                <a:ea typeface="楷体" pitchFamily="49" charset="-122"/>
                <a:sym typeface="Symbol"/>
              </a:rPr>
              <a:t>否则，就拒绝这个变化，保持位置不变，</a:t>
            </a:r>
            <a:r>
              <a:rPr lang="en-US" altLang="zh-CN" sz="2400" dirty="0" smtClean="0">
                <a:solidFill>
                  <a:srgbClr val="333300"/>
                </a:solidFill>
                <a:latin typeface="Times New Roman" pitchFamily="18" charset="0"/>
                <a:ea typeface="楷体" pitchFamily="49" charset="-122"/>
                <a:sym typeface="Symbol"/>
              </a:rPr>
              <a:t>x</a:t>
            </a:r>
            <a:r>
              <a:rPr lang="en-US" altLang="zh-CN" sz="2400" baseline="-25000" dirty="0" smtClean="0">
                <a:solidFill>
                  <a:srgbClr val="333300"/>
                </a:solidFill>
                <a:latin typeface="Times New Roman" pitchFamily="18" charset="0"/>
                <a:ea typeface="楷体" pitchFamily="49" charset="-122"/>
                <a:sym typeface="Symbol"/>
              </a:rPr>
              <a:t>n+1</a:t>
            </a:r>
            <a:r>
              <a:rPr lang="en-US" altLang="zh-CN" sz="2400" dirty="0" smtClean="0">
                <a:solidFill>
                  <a:srgbClr val="333300"/>
                </a:solidFill>
                <a:latin typeface="Times New Roman" pitchFamily="18" charset="0"/>
                <a:ea typeface="楷体" pitchFamily="49" charset="-122"/>
                <a:sym typeface="Symbol"/>
              </a:rPr>
              <a:t>=</a:t>
            </a:r>
            <a:r>
              <a:rPr lang="en-US" altLang="zh-CN" sz="2400" dirty="0" err="1" smtClean="0">
                <a:solidFill>
                  <a:srgbClr val="333300"/>
                </a:solidFill>
                <a:latin typeface="Times New Roman" pitchFamily="18" charset="0"/>
                <a:ea typeface="楷体" pitchFamily="49" charset="-122"/>
                <a:sym typeface="Symbol"/>
              </a:rPr>
              <a:t>x</a:t>
            </a:r>
            <a:r>
              <a:rPr lang="en-US" altLang="zh-CN" sz="2400" baseline="-25000" dirty="0" err="1" smtClean="0">
                <a:solidFill>
                  <a:srgbClr val="333300"/>
                </a:solidFill>
                <a:latin typeface="Times New Roman" pitchFamily="18" charset="0"/>
                <a:ea typeface="楷体" pitchFamily="49" charset="-122"/>
                <a:sym typeface="Symbol"/>
              </a:rPr>
              <a:t>n</a:t>
            </a:r>
            <a:r>
              <a:rPr lang="zh-CN" altLang="en-US" sz="2400" dirty="0" smtClean="0">
                <a:solidFill>
                  <a:srgbClr val="333300"/>
                </a:solidFill>
                <a:latin typeface="Times New Roman" pitchFamily="18" charset="0"/>
                <a:ea typeface="楷体" pitchFamily="49" charset="-122"/>
                <a:sym typeface="Symbol"/>
              </a:rPr>
              <a:t> ；</a:t>
            </a:r>
            <a:endParaRPr lang="en-US" altLang="zh-CN" sz="2400" baseline="-25000" dirty="0" smtClean="0">
              <a:solidFill>
                <a:srgbClr val="333300"/>
              </a:solidFill>
              <a:latin typeface="Times New Roman" pitchFamily="18" charset="0"/>
              <a:ea typeface="楷体" pitchFamily="49" charset="-122"/>
              <a:sym typeface="Symbol"/>
            </a:endParaRPr>
          </a:p>
        </p:txBody>
      </p:sp>
      <p:graphicFrame>
        <p:nvGraphicFramePr>
          <p:cNvPr id="81921" name="Object 1"/>
          <p:cNvGraphicFramePr>
            <a:graphicFrameLocks noChangeAspect="1"/>
          </p:cNvGraphicFramePr>
          <p:nvPr/>
        </p:nvGraphicFramePr>
        <p:xfrm>
          <a:off x="2667000" y="2362200"/>
          <a:ext cx="1925384" cy="598487"/>
        </p:xfrm>
        <a:graphic>
          <a:graphicData uri="http://schemas.openxmlformats.org/presentationml/2006/ole">
            <p:oleObj spid="_x0000_s81921" name="Equation" r:id="rId3" imgW="736560" imgH="228600" progId="Equation.DSMT4">
              <p:embed/>
            </p:oleObj>
          </a:graphicData>
        </a:graphic>
      </p:graphicFrame>
      <p:graphicFrame>
        <p:nvGraphicFramePr>
          <p:cNvPr id="81922" name="Object 2"/>
          <p:cNvGraphicFramePr>
            <a:graphicFrameLocks noChangeAspect="1"/>
          </p:cNvGraphicFramePr>
          <p:nvPr/>
        </p:nvGraphicFramePr>
        <p:xfrm>
          <a:off x="1371600" y="3377837"/>
          <a:ext cx="1828800" cy="470263"/>
        </p:xfrm>
        <a:graphic>
          <a:graphicData uri="http://schemas.openxmlformats.org/presentationml/2006/ole">
            <p:oleObj spid="_x0000_s81922" name="Equation" r:id="rId4" imgW="888840" imgH="228600" progId="Equation.DSMT4">
              <p:embed/>
            </p:oleObj>
          </a:graphicData>
        </a:graphic>
      </p:graphicFrame>
      <p:sp>
        <p:nvSpPr>
          <p:cNvPr id="10" name="矩形 9"/>
          <p:cNvSpPr/>
          <p:nvPr/>
        </p:nvSpPr>
        <p:spPr>
          <a:xfrm>
            <a:off x="457200" y="838200"/>
            <a:ext cx="4088812" cy="535531"/>
          </a:xfrm>
          <a:prstGeom prst="rect">
            <a:avLst/>
          </a:prstGeom>
        </p:spPr>
        <p:txBody>
          <a:bodyPr wrap="none">
            <a:spAutoFit/>
          </a:bodyPr>
          <a:lstStyle/>
          <a:p>
            <a:pPr algn="just">
              <a:lnSpc>
                <a:spcPct val="120000"/>
              </a:lnSpc>
              <a:spcBef>
                <a:spcPct val="20000"/>
              </a:spcBef>
              <a:buClr>
                <a:schemeClr val="folHlink"/>
              </a:buClr>
              <a:buSzPct val="60000"/>
            </a:pPr>
            <a:r>
              <a:rPr lang="zh-CN" altLang="en-US" sz="2400" b="1" dirty="0" smtClean="0">
                <a:solidFill>
                  <a:srgbClr val="333300"/>
                </a:solidFill>
                <a:latin typeface="Times New Roman" pitchFamily="18" charset="0"/>
                <a:ea typeface="楷体" pitchFamily="49" charset="-122"/>
              </a:rPr>
              <a:t>连续型变量</a:t>
            </a:r>
            <a:r>
              <a:rPr lang="en-US" altLang="zh-CN" sz="2400" b="1" dirty="0" smtClean="0">
                <a:solidFill>
                  <a:srgbClr val="333300"/>
                </a:solidFill>
                <a:latin typeface="Times New Roman" pitchFamily="18" charset="0"/>
                <a:ea typeface="楷体" pitchFamily="49" charset="-122"/>
              </a:rPr>
              <a:t>Metropolis</a:t>
            </a:r>
            <a:r>
              <a:rPr lang="zh-CN" altLang="en-US" sz="2400" b="1" dirty="0" smtClean="0">
                <a:solidFill>
                  <a:srgbClr val="333300"/>
                </a:solidFill>
                <a:latin typeface="Times New Roman" pitchFamily="18" charset="0"/>
                <a:ea typeface="楷体" pitchFamily="49" charset="-122"/>
              </a:rPr>
              <a:t>抽样法</a:t>
            </a:r>
            <a:endParaRPr lang="en-US" altLang="zh-CN" sz="2400" b="1" dirty="0" smtClean="0">
              <a:solidFill>
                <a:srgbClr val="333300"/>
              </a:solidFill>
              <a:latin typeface="Times New Roman" pitchFamily="18" charset="0"/>
              <a:ea typeface="楷体" pitchFamily="49" charset="-122"/>
            </a:endParaRPr>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0884" name="Picture 4" descr="C:\Users\User\Desktop\1.jpg"/>
          <p:cNvPicPr>
            <a:picLocks noChangeAspect="1" noChangeArrowheads="1"/>
          </p:cNvPicPr>
          <p:nvPr/>
        </p:nvPicPr>
        <p:blipFill>
          <a:blip r:embed="rId3" cstate="print"/>
          <a:srcRect/>
          <a:stretch>
            <a:fillRect/>
          </a:stretch>
        </p:blipFill>
        <p:spPr bwMode="auto">
          <a:xfrm>
            <a:off x="5181601" y="2969773"/>
            <a:ext cx="3962400" cy="3450077"/>
          </a:xfrm>
          <a:prstGeom prst="rect">
            <a:avLst/>
          </a:prstGeom>
          <a:noFill/>
        </p:spPr>
      </p:pic>
      <p:sp>
        <p:nvSpPr>
          <p:cNvPr id="4" name="灯片编号占位符 3"/>
          <p:cNvSpPr>
            <a:spLocks noGrp="1"/>
          </p:cNvSpPr>
          <p:nvPr>
            <p:ph type="sldNum" sz="quarter" idx="12"/>
          </p:nvPr>
        </p:nvSpPr>
        <p:spPr/>
        <p:txBody>
          <a:bodyPr/>
          <a:lstStyle/>
          <a:p>
            <a:pPr>
              <a:defRPr/>
            </a:pPr>
            <a:fld id="{2EB97F26-A8B8-44D5-B438-A24E3BDCB5E3}" type="slidenum">
              <a:rPr lang="zh-CN" altLang="zh-CN" smtClean="0"/>
              <a:pPr>
                <a:defRPr/>
              </a:pPr>
              <a:t>52</a:t>
            </a:fld>
            <a:endParaRPr lang="zh-CN" altLang="zh-CN" dirty="0"/>
          </a:p>
        </p:txBody>
      </p:sp>
      <p:sp>
        <p:nvSpPr>
          <p:cNvPr id="5" name="矩形 9"/>
          <p:cNvSpPr>
            <a:spLocks noChangeArrowheads="1"/>
          </p:cNvSpPr>
          <p:nvPr/>
        </p:nvSpPr>
        <p:spPr bwMode="auto">
          <a:xfrm>
            <a:off x="228600" y="228600"/>
            <a:ext cx="3608680" cy="523220"/>
          </a:xfrm>
          <a:prstGeom prst="rect">
            <a:avLst/>
          </a:prstGeom>
          <a:noFill/>
          <a:ln w="9525">
            <a:noFill/>
            <a:miter lim="800000"/>
            <a:headEnd/>
            <a:tailEnd/>
          </a:ln>
        </p:spPr>
        <p:txBody>
          <a:bodyPr wrap="none">
            <a:spAutoFit/>
          </a:bodyPr>
          <a:lstStyle/>
          <a:p>
            <a:r>
              <a:rPr lang="en-US" altLang="zh-CN" sz="2800" b="1" dirty="0" smtClean="0">
                <a:solidFill>
                  <a:srgbClr val="333300"/>
                </a:solidFill>
                <a:latin typeface="Times New Roman" pitchFamily="18" charset="0"/>
                <a:ea typeface="楷体" pitchFamily="49" charset="-122"/>
              </a:rPr>
              <a:t>2.4 </a:t>
            </a:r>
            <a:r>
              <a:rPr lang="zh-CN" altLang="en-US" sz="2800" b="1" dirty="0" smtClean="0">
                <a:solidFill>
                  <a:srgbClr val="333300"/>
                </a:solidFill>
                <a:latin typeface="Times New Roman" pitchFamily="18" charset="0"/>
                <a:ea typeface="楷体" pitchFamily="49" charset="-122"/>
              </a:rPr>
              <a:t>蒙特卡洛方法应用</a:t>
            </a:r>
            <a:endParaRPr lang="zh-CN" altLang="en-US" sz="2800" dirty="0"/>
          </a:p>
        </p:txBody>
      </p:sp>
      <p:sp>
        <p:nvSpPr>
          <p:cNvPr id="6" name="Line 5"/>
          <p:cNvSpPr>
            <a:spLocks noChangeShapeType="1"/>
          </p:cNvSpPr>
          <p:nvPr/>
        </p:nvSpPr>
        <p:spPr bwMode="auto">
          <a:xfrm>
            <a:off x="0" y="762000"/>
            <a:ext cx="7916863" cy="0"/>
          </a:xfrm>
          <a:prstGeom prst="line">
            <a:avLst/>
          </a:prstGeom>
          <a:noFill/>
          <a:ln w="12700">
            <a:solidFill>
              <a:srgbClr val="FF9900"/>
            </a:solidFill>
            <a:miter lim="800000"/>
            <a:headEnd/>
            <a:tailEnd/>
          </a:ln>
          <a:effectLst>
            <a:prstShdw prst="shdw17" dist="17961" dir="2700000">
              <a:srgbClr val="995C00"/>
            </a:prstShdw>
          </a:effectLst>
        </p:spPr>
        <p:txBody>
          <a:bodyPr lIns="90000" tIns="46800" rIns="90000" bIns="46800"/>
          <a:lstStyle/>
          <a:p>
            <a:endParaRPr lang="zh-CN" altLang="en-US"/>
          </a:p>
        </p:txBody>
      </p:sp>
      <p:sp>
        <p:nvSpPr>
          <p:cNvPr id="7" name="矩形 6"/>
          <p:cNvSpPr/>
          <p:nvPr/>
        </p:nvSpPr>
        <p:spPr>
          <a:xfrm>
            <a:off x="457201" y="838200"/>
            <a:ext cx="4952999" cy="3379387"/>
          </a:xfrm>
          <a:prstGeom prst="rect">
            <a:avLst/>
          </a:prstGeom>
        </p:spPr>
        <p:txBody>
          <a:bodyPr wrap="square">
            <a:spAutoFit/>
          </a:bodyPr>
          <a:lstStyle/>
          <a:p>
            <a:pPr algn="just">
              <a:spcBef>
                <a:spcPct val="20000"/>
              </a:spcBef>
              <a:buClr>
                <a:schemeClr val="folHlink"/>
              </a:buClr>
              <a:buSzPct val="60000"/>
            </a:pPr>
            <a:r>
              <a:rPr lang="zh-CN" altLang="en-US" sz="2400" b="1" dirty="0" smtClean="0">
                <a:solidFill>
                  <a:srgbClr val="FF0000"/>
                </a:solidFill>
                <a:latin typeface="Times New Roman" pitchFamily="18" charset="0"/>
                <a:ea typeface="楷体" pitchFamily="49" charset="-122"/>
              </a:rPr>
              <a:t>数值积分</a:t>
            </a:r>
            <a:endParaRPr lang="en-US" altLang="zh-CN" sz="2400" b="1" dirty="0" smtClean="0">
              <a:solidFill>
                <a:srgbClr val="FF0000"/>
              </a:solidFill>
              <a:latin typeface="Times New Roman" pitchFamily="18" charset="0"/>
              <a:ea typeface="楷体" pitchFamily="49" charset="-122"/>
            </a:endParaRPr>
          </a:p>
          <a:p>
            <a:pPr marL="457200" indent="-457200" algn="just">
              <a:spcBef>
                <a:spcPct val="20000"/>
              </a:spcBef>
              <a:buClr>
                <a:schemeClr val="folHlink"/>
              </a:buClr>
              <a:buSzPct val="60000"/>
            </a:pPr>
            <a:r>
              <a:rPr lang="zh-CN" altLang="en-US" sz="2400" b="1" dirty="0" smtClean="0">
                <a:solidFill>
                  <a:srgbClr val="333300"/>
                </a:solidFill>
                <a:latin typeface="Times New Roman" pitchFamily="18" charset="0"/>
                <a:ea typeface="楷体" pitchFamily="49" charset="-122"/>
              </a:rPr>
              <a:t>投点法</a:t>
            </a:r>
            <a:endParaRPr lang="en-US" altLang="zh-CN" sz="2400" b="1" dirty="0" smtClean="0">
              <a:solidFill>
                <a:srgbClr val="333300"/>
              </a:solidFill>
              <a:latin typeface="Times New Roman" pitchFamily="18" charset="0"/>
              <a:ea typeface="楷体" pitchFamily="49" charset="-122"/>
            </a:endParaRPr>
          </a:p>
          <a:p>
            <a:pPr marL="457200" indent="-457200" algn="just">
              <a:spcBef>
                <a:spcPct val="20000"/>
              </a:spcBef>
              <a:buClr>
                <a:schemeClr val="folHlink"/>
              </a:buClr>
              <a:buSzPct val="60000"/>
            </a:pPr>
            <a:r>
              <a:rPr lang="zh-CN" altLang="en-US" sz="2400" b="1" dirty="0" smtClean="0">
                <a:solidFill>
                  <a:srgbClr val="333300"/>
                </a:solidFill>
                <a:latin typeface="Times New Roman" pitchFamily="18" charset="0"/>
                <a:ea typeface="楷体" pitchFamily="49" charset="-122"/>
              </a:rPr>
              <a:t>计算定积分的基本公式</a:t>
            </a:r>
            <a:endParaRPr lang="en-US" altLang="zh-CN" sz="2400" b="1" dirty="0" smtClean="0">
              <a:solidFill>
                <a:srgbClr val="333300"/>
              </a:solidFill>
              <a:latin typeface="Times New Roman" pitchFamily="18" charset="0"/>
              <a:ea typeface="楷体" pitchFamily="49" charset="-122"/>
            </a:endParaRPr>
          </a:p>
          <a:p>
            <a:pPr marL="457200" indent="-457200" algn="just">
              <a:spcBef>
                <a:spcPct val="20000"/>
              </a:spcBef>
              <a:buClr>
                <a:schemeClr val="folHlink"/>
              </a:buClr>
              <a:buSzPct val="60000"/>
            </a:pPr>
            <a:endParaRPr lang="en-US" altLang="zh-CN" sz="2400" b="1" dirty="0" smtClean="0">
              <a:solidFill>
                <a:srgbClr val="333300"/>
              </a:solidFill>
              <a:latin typeface="Times New Roman" pitchFamily="18" charset="0"/>
              <a:ea typeface="楷体" pitchFamily="49" charset="-122"/>
            </a:endParaRPr>
          </a:p>
          <a:p>
            <a:pPr marL="457200" indent="-457200" algn="just">
              <a:spcBef>
                <a:spcPct val="20000"/>
              </a:spcBef>
              <a:buClr>
                <a:schemeClr val="folHlink"/>
              </a:buClr>
              <a:buSzPct val="60000"/>
            </a:pPr>
            <a:endParaRPr lang="en-US" altLang="zh-CN" sz="1400" b="1" dirty="0" smtClean="0">
              <a:solidFill>
                <a:srgbClr val="333300"/>
              </a:solidFill>
              <a:latin typeface="Times New Roman" pitchFamily="18" charset="0"/>
              <a:ea typeface="楷体" pitchFamily="49" charset="-122"/>
            </a:endParaRPr>
          </a:p>
          <a:p>
            <a:pPr marL="457200" indent="-457200" algn="just">
              <a:spcBef>
                <a:spcPct val="20000"/>
              </a:spcBef>
              <a:buClr>
                <a:schemeClr val="folHlink"/>
              </a:buClr>
              <a:buSzPct val="60000"/>
            </a:pPr>
            <a:r>
              <a:rPr lang="en-US" altLang="zh-CN" sz="2400" b="1" dirty="0" smtClean="0">
                <a:solidFill>
                  <a:srgbClr val="333300"/>
                </a:solidFill>
                <a:latin typeface="Times New Roman" pitchFamily="18" charset="0"/>
                <a:ea typeface="楷体" pitchFamily="49" charset="-122"/>
              </a:rPr>
              <a:t>S0------</a:t>
            </a:r>
            <a:r>
              <a:rPr lang="zh-CN" altLang="en-US" sz="2400" b="1" dirty="0" smtClean="0">
                <a:solidFill>
                  <a:srgbClr val="333300"/>
                </a:solidFill>
                <a:latin typeface="Times New Roman" pitchFamily="18" charset="0"/>
                <a:ea typeface="楷体" pitchFamily="49" charset="-122"/>
              </a:rPr>
              <a:t>方形区域的面积</a:t>
            </a:r>
            <a:endParaRPr lang="en-US" altLang="zh-CN" sz="2400" b="1" dirty="0" smtClean="0">
              <a:solidFill>
                <a:srgbClr val="333300"/>
              </a:solidFill>
              <a:latin typeface="Times New Roman" pitchFamily="18" charset="0"/>
              <a:ea typeface="楷体" pitchFamily="49" charset="-122"/>
            </a:endParaRPr>
          </a:p>
          <a:p>
            <a:pPr marL="457200" indent="-457200" algn="just">
              <a:spcBef>
                <a:spcPct val="20000"/>
              </a:spcBef>
              <a:buClr>
                <a:schemeClr val="folHlink"/>
              </a:buClr>
              <a:buSzPct val="60000"/>
            </a:pPr>
            <a:r>
              <a:rPr lang="en-US" altLang="zh-CN" sz="2400" b="1" dirty="0" smtClean="0">
                <a:solidFill>
                  <a:srgbClr val="333300"/>
                </a:solidFill>
                <a:latin typeface="Times New Roman" pitchFamily="18" charset="0"/>
                <a:ea typeface="楷体" pitchFamily="49" charset="-122"/>
              </a:rPr>
              <a:t>N-------</a:t>
            </a:r>
            <a:r>
              <a:rPr lang="zh-CN" altLang="en-US" sz="2400" b="1" dirty="0" smtClean="0">
                <a:solidFill>
                  <a:srgbClr val="333300"/>
                </a:solidFill>
                <a:latin typeface="Times New Roman" pitchFamily="18" charset="0"/>
                <a:ea typeface="楷体" pitchFamily="49" charset="-122"/>
              </a:rPr>
              <a:t>总投点数</a:t>
            </a:r>
            <a:endParaRPr lang="en-US" altLang="zh-CN" sz="2400" b="1" dirty="0" smtClean="0">
              <a:solidFill>
                <a:srgbClr val="333300"/>
              </a:solidFill>
              <a:latin typeface="Times New Roman" pitchFamily="18" charset="0"/>
              <a:ea typeface="楷体" pitchFamily="49" charset="-122"/>
            </a:endParaRPr>
          </a:p>
          <a:p>
            <a:pPr marL="457200" indent="-457200" algn="just">
              <a:spcBef>
                <a:spcPct val="20000"/>
              </a:spcBef>
              <a:buClr>
                <a:schemeClr val="folHlink"/>
              </a:buClr>
              <a:buSzPct val="60000"/>
            </a:pPr>
            <a:r>
              <a:rPr lang="en-US" altLang="zh-CN" sz="2400" b="1" dirty="0" smtClean="0">
                <a:solidFill>
                  <a:srgbClr val="333300"/>
                </a:solidFill>
                <a:latin typeface="Times New Roman" pitchFamily="18" charset="0"/>
                <a:ea typeface="楷体" pitchFamily="49" charset="-122"/>
              </a:rPr>
              <a:t>n------- </a:t>
            </a:r>
            <a:r>
              <a:rPr lang="zh-CN" altLang="en-US" sz="2400" b="1" dirty="0" smtClean="0">
                <a:solidFill>
                  <a:srgbClr val="333300"/>
                </a:solidFill>
                <a:latin typeface="Times New Roman" pitchFamily="18" charset="0"/>
                <a:ea typeface="楷体" pitchFamily="49" charset="-122"/>
              </a:rPr>
              <a:t>落在</a:t>
            </a:r>
            <a:r>
              <a:rPr lang="en-US" altLang="zh-CN" sz="2400" b="1" dirty="0" smtClean="0">
                <a:solidFill>
                  <a:srgbClr val="333300"/>
                </a:solidFill>
                <a:latin typeface="Times New Roman" pitchFamily="18" charset="0"/>
                <a:ea typeface="楷体" pitchFamily="49" charset="-122"/>
              </a:rPr>
              <a:t>f(x)</a:t>
            </a:r>
            <a:r>
              <a:rPr lang="zh-CN" altLang="en-US" sz="2400" b="1" dirty="0" smtClean="0">
                <a:solidFill>
                  <a:srgbClr val="333300"/>
                </a:solidFill>
                <a:latin typeface="Times New Roman" pitchFamily="18" charset="0"/>
                <a:ea typeface="楷体" pitchFamily="49" charset="-122"/>
              </a:rPr>
              <a:t>下面区域中点数</a:t>
            </a:r>
            <a:endParaRPr lang="en-US" altLang="zh-CN" sz="2400" b="1" dirty="0" smtClean="0">
              <a:solidFill>
                <a:srgbClr val="333300"/>
              </a:solidFill>
              <a:latin typeface="Times New Roman" pitchFamily="18" charset="0"/>
              <a:ea typeface="楷体" pitchFamily="49" charset="-122"/>
            </a:endParaRPr>
          </a:p>
        </p:txBody>
      </p:sp>
      <p:graphicFrame>
        <p:nvGraphicFramePr>
          <p:cNvPr id="250882" name="Object 2"/>
          <p:cNvGraphicFramePr>
            <a:graphicFrameLocks noChangeAspect="1"/>
          </p:cNvGraphicFramePr>
          <p:nvPr/>
        </p:nvGraphicFramePr>
        <p:xfrm>
          <a:off x="2057400" y="1936750"/>
          <a:ext cx="3763911" cy="1111250"/>
        </p:xfrm>
        <a:graphic>
          <a:graphicData uri="http://schemas.openxmlformats.org/presentationml/2006/ole">
            <p:oleObj spid="_x0000_s250882" name="Equation" r:id="rId4" imgW="1333440" imgH="393480" progId="Equation.DSMT4">
              <p:embed/>
            </p:oleObj>
          </a:graphicData>
        </a:graphic>
      </p:graphicFrame>
      <p:graphicFrame>
        <p:nvGraphicFramePr>
          <p:cNvPr id="250885" name="Object 5"/>
          <p:cNvGraphicFramePr>
            <a:graphicFrameLocks noChangeAspect="1"/>
          </p:cNvGraphicFramePr>
          <p:nvPr/>
        </p:nvGraphicFramePr>
        <p:xfrm>
          <a:off x="1600200" y="5715000"/>
          <a:ext cx="2743200" cy="1143000"/>
        </p:xfrm>
        <a:graphic>
          <a:graphicData uri="http://schemas.openxmlformats.org/presentationml/2006/ole">
            <p:oleObj spid="_x0000_s250885" name="Equation" r:id="rId5" imgW="711000" imgH="393480" progId="Equation.DSMT4">
              <p:embed/>
            </p:oleObj>
          </a:graphicData>
        </a:graphic>
      </p:graphicFrame>
      <p:sp>
        <p:nvSpPr>
          <p:cNvPr id="13" name="TextBox 12"/>
          <p:cNvSpPr txBox="1"/>
          <p:nvPr/>
        </p:nvSpPr>
        <p:spPr>
          <a:xfrm>
            <a:off x="457200" y="4157008"/>
            <a:ext cx="4953000" cy="1938992"/>
          </a:xfrm>
          <a:prstGeom prst="rect">
            <a:avLst/>
          </a:prstGeom>
          <a:noFill/>
        </p:spPr>
        <p:txBody>
          <a:bodyPr wrap="square" rtlCol="0">
            <a:spAutoFit/>
          </a:bodyPr>
          <a:lstStyle/>
          <a:p>
            <a:pPr algn="just"/>
            <a:r>
              <a:rPr lang="en-US" altLang="zh-CN" sz="2400" b="1" dirty="0" smtClean="0">
                <a:solidFill>
                  <a:srgbClr val="FF0000"/>
                </a:solidFill>
                <a:latin typeface="Times New Roman" pitchFamily="18" charset="0"/>
                <a:ea typeface="楷体" pitchFamily="49" charset="-122"/>
              </a:rPr>
              <a:t>MC </a:t>
            </a:r>
            <a:r>
              <a:rPr lang="zh-CN" altLang="en-US" sz="2400" b="1" dirty="0" smtClean="0">
                <a:solidFill>
                  <a:srgbClr val="FF0000"/>
                </a:solidFill>
                <a:latin typeface="Times New Roman" pitchFamily="18" charset="0"/>
                <a:ea typeface="楷体" pitchFamily="49" charset="-122"/>
              </a:rPr>
              <a:t>模拟</a:t>
            </a:r>
            <a:r>
              <a:rPr lang="zh-CN" altLang="en-US" sz="2400" b="1" dirty="0" smtClean="0">
                <a:solidFill>
                  <a:srgbClr val="333300"/>
                </a:solidFill>
                <a:latin typeface="Times New Roman" pitchFamily="18" charset="0"/>
                <a:ea typeface="楷体" pitchFamily="49" charset="-122"/>
              </a:rPr>
              <a:t>：产生一对在</a:t>
            </a:r>
            <a:r>
              <a:rPr lang="en-US" altLang="zh-CN" sz="2400" b="1" dirty="0" smtClean="0">
                <a:solidFill>
                  <a:srgbClr val="333300"/>
                </a:solidFill>
                <a:latin typeface="Times New Roman" pitchFamily="18" charset="0"/>
                <a:ea typeface="楷体" pitchFamily="49" charset="-122"/>
              </a:rPr>
              <a:t>[0,1]</a:t>
            </a:r>
            <a:r>
              <a:rPr lang="zh-CN" altLang="en-US" sz="2400" b="1" dirty="0" smtClean="0">
                <a:solidFill>
                  <a:srgbClr val="333300"/>
                </a:solidFill>
                <a:latin typeface="Times New Roman" pitchFamily="18" charset="0"/>
                <a:ea typeface="楷体" pitchFamily="49" charset="-122"/>
              </a:rPr>
              <a:t>区间中均匀分布的随机数作为点的坐标</a:t>
            </a:r>
            <a:r>
              <a:rPr lang="en-US" altLang="zh-CN" sz="2400" b="1" dirty="0" smtClean="0">
                <a:solidFill>
                  <a:srgbClr val="333300"/>
                </a:solidFill>
                <a:latin typeface="Times New Roman" pitchFamily="18" charset="0"/>
                <a:ea typeface="楷体" pitchFamily="49" charset="-122"/>
              </a:rPr>
              <a:t>(</a:t>
            </a:r>
            <a:r>
              <a:rPr lang="en-US" altLang="zh-CN" sz="2400" b="1" dirty="0" err="1" smtClean="0">
                <a:solidFill>
                  <a:srgbClr val="333300"/>
                </a:solidFill>
                <a:latin typeface="Times New Roman" pitchFamily="18" charset="0"/>
                <a:ea typeface="楷体" pitchFamily="49" charset="-122"/>
              </a:rPr>
              <a:t>x,y</a:t>
            </a:r>
            <a:r>
              <a:rPr lang="en-US" altLang="zh-CN" sz="2400" b="1" dirty="0" smtClean="0">
                <a:solidFill>
                  <a:srgbClr val="333300"/>
                </a:solidFill>
                <a:latin typeface="Times New Roman" pitchFamily="18" charset="0"/>
                <a:ea typeface="楷体" pitchFamily="49" charset="-122"/>
              </a:rPr>
              <a:t>)</a:t>
            </a:r>
            <a:r>
              <a:rPr lang="zh-CN" altLang="en-US" sz="2400" b="1" dirty="0" smtClean="0">
                <a:solidFill>
                  <a:srgbClr val="333300"/>
                </a:solidFill>
                <a:latin typeface="Times New Roman" pitchFamily="18" charset="0"/>
                <a:ea typeface="楷体" pitchFamily="49" charset="-122"/>
              </a:rPr>
              <a:t>值，判断条件</a:t>
            </a:r>
            <a:r>
              <a:rPr lang="en-US" altLang="zh-CN" sz="2400" b="1" dirty="0" smtClean="0">
                <a:solidFill>
                  <a:srgbClr val="333300"/>
                </a:solidFill>
                <a:latin typeface="Times New Roman" pitchFamily="18" charset="0"/>
                <a:ea typeface="楷体" pitchFamily="49" charset="-122"/>
              </a:rPr>
              <a:t>x</a:t>
            </a:r>
            <a:r>
              <a:rPr lang="en-US" altLang="zh-CN" sz="2400" b="1" baseline="30000" dirty="0" smtClean="0">
                <a:solidFill>
                  <a:srgbClr val="333300"/>
                </a:solidFill>
                <a:latin typeface="Times New Roman" pitchFamily="18" charset="0"/>
                <a:ea typeface="楷体" pitchFamily="49" charset="-122"/>
              </a:rPr>
              <a:t>2</a:t>
            </a:r>
            <a:r>
              <a:rPr lang="en-US" altLang="zh-CN" sz="2400" b="1" dirty="0" smtClean="0">
                <a:solidFill>
                  <a:srgbClr val="333300"/>
                </a:solidFill>
                <a:latin typeface="Times New Roman" pitchFamily="18" charset="0"/>
                <a:ea typeface="楷体" pitchFamily="49" charset="-122"/>
              </a:rPr>
              <a:t>+y</a:t>
            </a:r>
            <a:r>
              <a:rPr lang="en-US" altLang="zh-CN" sz="2400" b="1" baseline="30000" dirty="0" smtClean="0">
                <a:solidFill>
                  <a:srgbClr val="333300"/>
                </a:solidFill>
                <a:latin typeface="Times New Roman" pitchFamily="18" charset="0"/>
                <a:ea typeface="楷体" pitchFamily="49" charset="-122"/>
              </a:rPr>
              <a:t>2</a:t>
            </a:r>
            <a:r>
              <a:rPr lang="en-US" altLang="zh-CN" sz="2400" b="1" dirty="0" smtClean="0">
                <a:solidFill>
                  <a:srgbClr val="333300"/>
                </a:solidFill>
                <a:latin typeface="Times New Roman" pitchFamily="18" charset="0"/>
                <a:ea typeface="楷体" pitchFamily="49" charset="-122"/>
                <a:sym typeface="Symbol"/>
              </a:rPr>
              <a:t>1</a:t>
            </a:r>
            <a:r>
              <a:rPr lang="zh-CN" altLang="en-US" sz="2400" b="1" dirty="0" smtClean="0">
                <a:solidFill>
                  <a:srgbClr val="333300"/>
                </a:solidFill>
                <a:latin typeface="Times New Roman" pitchFamily="18" charset="0"/>
                <a:ea typeface="楷体" pitchFamily="49" charset="-122"/>
                <a:sym typeface="Symbol"/>
              </a:rPr>
              <a:t>是否成立。成立时则计入</a:t>
            </a:r>
            <a:r>
              <a:rPr lang="en-US" altLang="zh-CN" sz="2400" b="1" dirty="0" smtClean="0">
                <a:solidFill>
                  <a:srgbClr val="333300"/>
                </a:solidFill>
                <a:latin typeface="Times New Roman" pitchFamily="18" charset="0"/>
                <a:ea typeface="楷体" pitchFamily="49" charset="-122"/>
                <a:sym typeface="Symbol"/>
              </a:rPr>
              <a:t>n</a:t>
            </a:r>
            <a:r>
              <a:rPr lang="zh-CN" altLang="en-US" sz="2400" b="1" dirty="0" smtClean="0">
                <a:solidFill>
                  <a:srgbClr val="333300"/>
                </a:solidFill>
                <a:latin typeface="Times New Roman" pitchFamily="18" charset="0"/>
                <a:ea typeface="楷体" pitchFamily="49" charset="-122"/>
                <a:sym typeface="Symbol"/>
              </a:rPr>
              <a:t>值，当总点数</a:t>
            </a:r>
            <a:r>
              <a:rPr lang="en-US" altLang="zh-CN" sz="2400" b="1" dirty="0" smtClean="0">
                <a:solidFill>
                  <a:srgbClr val="333300"/>
                </a:solidFill>
                <a:latin typeface="Times New Roman" pitchFamily="18" charset="0"/>
                <a:ea typeface="楷体" pitchFamily="49" charset="-122"/>
                <a:sym typeface="Symbol"/>
              </a:rPr>
              <a:t>N</a:t>
            </a:r>
            <a:r>
              <a:rPr lang="zh-CN" altLang="en-US" sz="2400" b="1" dirty="0" smtClean="0">
                <a:solidFill>
                  <a:srgbClr val="333300"/>
                </a:solidFill>
                <a:latin typeface="Times New Roman" pitchFamily="18" charset="0"/>
                <a:ea typeface="楷体" pitchFamily="49" charset="-122"/>
                <a:sym typeface="Symbol"/>
              </a:rPr>
              <a:t>足够大时：</a:t>
            </a:r>
            <a:endParaRPr lang="en-US" altLang="zh-CN" sz="2400" b="1" dirty="0" smtClean="0">
              <a:solidFill>
                <a:srgbClr val="333300"/>
              </a:solidFill>
              <a:latin typeface="Times New Roman" pitchFamily="18" charset="0"/>
              <a:ea typeface="楷体" pitchFamily="49" charset="-122"/>
            </a:endParaRPr>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2EB97F26-A8B8-44D5-B438-A24E3BDCB5E3}" type="slidenum">
              <a:rPr lang="zh-CN" altLang="zh-CN" smtClean="0"/>
              <a:pPr>
                <a:defRPr/>
              </a:pPr>
              <a:t>53</a:t>
            </a:fld>
            <a:endParaRPr lang="zh-CN" altLang="zh-CN" dirty="0"/>
          </a:p>
        </p:txBody>
      </p:sp>
      <p:sp>
        <p:nvSpPr>
          <p:cNvPr id="11" name="矩形 9"/>
          <p:cNvSpPr>
            <a:spLocks noChangeArrowheads="1"/>
          </p:cNvSpPr>
          <p:nvPr/>
        </p:nvSpPr>
        <p:spPr bwMode="auto">
          <a:xfrm>
            <a:off x="228600" y="228600"/>
            <a:ext cx="3608680" cy="523220"/>
          </a:xfrm>
          <a:prstGeom prst="rect">
            <a:avLst/>
          </a:prstGeom>
          <a:noFill/>
          <a:ln w="9525">
            <a:noFill/>
            <a:miter lim="800000"/>
            <a:headEnd/>
            <a:tailEnd/>
          </a:ln>
        </p:spPr>
        <p:txBody>
          <a:bodyPr wrap="none">
            <a:spAutoFit/>
          </a:bodyPr>
          <a:lstStyle/>
          <a:p>
            <a:r>
              <a:rPr lang="en-US" altLang="zh-CN" sz="2800" b="1" dirty="0" smtClean="0">
                <a:solidFill>
                  <a:srgbClr val="333300"/>
                </a:solidFill>
                <a:latin typeface="Times New Roman" pitchFamily="18" charset="0"/>
                <a:ea typeface="楷体" pitchFamily="49" charset="-122"/>
              </a:rPr>
              <a:t>2.4 </a:t>
            </a:r>
            <a:r>
              <a:rPr lang="zh-CN" altLang="en-US" sz="2800" b="1" dirty="0" smtClean="0">
                <a:solidFill>
                  <a:srgbClr val="333300"/>
                </a:solidFill>
                <a:latin typeface="Times New Roman" pitchFamily="18" charset="0"/>
                <a:ea typeface="楷体" pitchFamily="49" charset="-122"/>
              </a:rPr>
              <a:t>蒙特卡洛方法应用</a:t>
            </a:r>
            <a:endParaRPr lang="zh-CN" altLang="en-US" sz="2800" dirty="0"/>
          </a:p>
        </p:txBody>
      </p:sp>
      <p:sp>
        <p:nvSpPr>
          <p:cNvPr id="12" name="Line 5"/>
          <p:cNvSpPr>
            <a:spLocks noChangeShapeType="1"/>
          </p:cNvSpPr>
          <p:nvPr/>
        </p:nvSpPr>
        <p:spPr bwMode="auto">
          <a:xfrm>
            <a:off x="0" y="762000"/>
            <a:ext cx="7916863" cy="0"/>
          </a:xfrm>
          <a:prstGeom prst="line">
            <a:avLst/>
          </a:prstGeom>
          <a:noFill/>
          <a:ln w="12700">
            <a:solidFill>
              <a:srgbClr val="FF9900"/>
            </a:solidFill>
            <a:miter lim="800000"/>
            <a:headEnd/>
            <a:tailEnd/>
          </a:ln>
          <a:effectLst>
            <a:prstShdw prst="shdw17" dist="17961" dir="2700000">
              <a:srgbClr val="995C00"/>
            </a:prstShdw>
          </a:effectLst>
        </p:spPr>
        <p:txBody>
          <a:bodyPr lIns="90000" tIns="46800" rIns="90000" bIns="46800"/>
          <a:lstStyle/>
          <a:p>
            <a:endParaRPr lang="zh-CN" altLang="en-US"/>
          </a:p>
        </p:txBody>
      </p:sp>
      <p:sp>
        <p:nvSpPr>
          <p:cNvPr id="13" name="矩形 12"/>
          <p:cNvSpPr/>
          <p:nvPr/>
        </p:nvSpPr>
        <p:spPr>
          <a:xfrm>
            <a:off x="457201" y="838200"/>
            <a:ext cx="4952999" cy="461665"/>
          </a:xfrm>
          <a:prstGeom prst="rect">
            <a:avLst/>
          </a:prstGeom>
        </p:spPr>
        <p:txBody>
          <a:bodyPr wrap="square">
            <a:spAutoFit/>
          </a:bodyPr>
          <a:lstStyle/>
          <a:p>
            <a:pPr algn="just">
              <a:spcBef>
                <a:spcPct val="20000"/>
              </a:spcBef>
              <a:buClr>
                <a:schemeClr val="folHlink"/>
              </a:buClr>
              <a:buSzPct val="60000"/>
            </a:pPr>
            <a:r>
              <a:rPr lang="zh-CN" altLang="en-US" sz="2400" b="1" dirty="0" smtClean="0">
                <a:solidFill>
                  <a:srgbClr val="FF0000"/>
                </a:solidFill>
                <a:latin typeface="Times New Roman" pitchFamily="18" charset="0"/>
                <a:ea typeface="楷体" pitchFamily="49" charset="-122"/>
              </a:rPr>
              <a:t>数值积分</a:t>
            </a:r>
            <a:r>
              <a:rPr lang="en-US" altLang="zh-CN" sz="2400" b="1" dirty="0" smtClean="0">
                <a:solidFill>
                  <a:srgbClr val="FF0000"/>
                </a:solidFill>
                <a:latin typeface="Times New Roman" pitchFamily="18" charset="0"/>
                <a:ea typeface="楷体" pitchFamily="49" charset="-122"/>
              </a:rPr>
              <a:t>        </a:t>
            </a:r>
            <a:r>
              <a:rPr lang="zh-CN" altLang="en-US" sz="2400" b="1" dirty="0" smtClean="0">
                <a:solidFill>
                  <a:srgbClr val="333300"/>
                </a:solidFill>
                <a:latin typeface="Times New Roman" pitchFamily="18" charset="0"/>
                <a:ea typeface="楷体" pitchFamily="49" charset="-122"/>
              </a:rPr>
              <a:t>程序如下：</a:t>
            </a:r>
            <a:endParaRPr lang="en-US" altLang="zh-CN" sz="2400" b="1" dirty="0" smtClean="0">
              <a:solidFill>
                <a:srgbClr val="333300"/>
              </a:solidFill>
              <a:latin typeface="Times New Roman" pitchFamily="18" charset="0"/>
              <a:ea typeface="楷体" pitchFamily="49" charset="-122"/>
            </a:endParaRPr>
          </a:p>
        </p:txBody>
      </p:sp>
      <p:sp>
        <p:nvSpPr>
          <p:cNvPr id="14" name="矩形 13"/>
          <p:cNvSpPr/>
          <p:nvPr/>
        </p:nvSpPr>
        <p:spPr>
          <a:xfrm>
            <a:off x="609600" y="1225689"/>
            <a:ext cx="4572000" cy="5632311"/>
          </a:xfrm>
          <a:prstGeom prst="rect">
            <a:avLst/>
          </a:prstGeom>
          <a:solidFill>
            <a:schemeClr val="bg1"/>
          </a:solidFill>
        </p:spPr>
        <p:txBody>
          <a:bodyPr>
            <a:spAutoFit/>
          </a:bodyPr>
          <a:lstStyle/>
          <a:p>
            <a:r>
              <a:rPr lang="en-US" altLang="zh-CN" sz="2000" dirty="0" smtClean="0"/>
              <a:t>    </a:t>
            </a:r>
            <a:r>
              <a:rPr lang="en-US" altLang="zh-CN" sz="2000" b="1" dirty="0" smtClean="0">
                <a:latin typeface="Times New Roman" pitchFamily="18" charset="0"/>
                <a:cs typeface="Times New Roman" pitchFamily="18" charset="0"/>
              </a:rPr>
              <a:t>program main </a:t>
            </a:r>
          </a:p>
          <a:p>
            <a:r>
              <a:rPr lang="en-US" altLang="zh-CN" sz="2000" b="1" dirty="0" smtClean="0">
                <a:latin typeface="Times New Roman" pitchFamily="18" charset="0"/>
                <a:cs typeface="Times New Roman" pitchFamily="18" charset="0"/>
              </a:rPr>
              <a:t>    implicit none</a:t>
            </a:r>
          </a:p>
          <a:p>
            <a:r>
              <a:rPr lang="en-US" altLang="zh-CN" sz="2000" b="1" dirty="0" smtClean="0">
                <a:latin typeface="Times New Roman" pitchFamily="18" charset="0"/>
                <a:cs typeface="Times New Roman" pitchFamily="18" charset="0"/>
              </a:rPr>
              <a:t>    real(kind=8),parameter::m=1.0e8</a:t>
            </a:r>
          </a:p>
          <a:p>
            <a:r>
              <a:rPr lang="en-US" altLang="zh-CN" sz="2000" b="1" dirty="0" smtClean="0">
                <a:latin typeface="Times New Roman" pitchFamily="18" charset="0"/>
                <a:cs typeface="Times New Roman" pitchFamily="18" charset="0"/>
              </a:rPr>
              <a:t>    integer::</a:t>
            </a:r>
            <a:r>
              <a:rPr lang="en-US" altLang="zh-CN" sz="2000" b="1" dirty="0" err="1" smtClean="0">
                <a:latin typeface="Times New Roman" pitchFamily="18" charset="0"/>
                <a:cs typeface="Times New Roman" pitchFamily="18" charset="0"/>
              </a:rPr>
              <a:t>n,counter</a:t>
            </a:r>
            <a:r>
              <a:rPr lang="en-US" altLang="zh-CN" sz="2000" b="1" dirty="0" smtClean="0">
                <a:latin typeface="Times New Roman" pitchFamily="18" charset="0"/>
                <a:cs typeface="Times New Roman" pitchFamily="18" charset="0"/>
              </a:rPr>
              <a:t>=0</a:t>
            </a:r>
          </a:p>
          <a:p>
            <a:r>
              <a:rPr lang="en-US" altLang="zh-CN" sz="2000" b="1" dirty="0" smtClean="0">
                <a:latin typeface="Times New Roman" pitchFamily="18" charset="0"/>
                <a:cs typeface="Times New Roman" pitchFamily="18" charset="0"/>
              </a:rPr>
              <a:t>    real(kind=8)::x(1:m),y(1:m),</a:t>
            </a:r>
            <a:r>
              <a:rPr lang="en-US" altLang="zh-CN" sz="2000" b="1" dirty="0" err="1" smtClean="0">
                <a:latin typeface="Times New Roman" pitchFamily="18" charset="0"/>
                <a:cs typeface="Times New Roman" pitchFamily="18" charset="0"/>
              </a:rPr>
              <a:t>Pi,r</a:t>
            </a:r>
            <a:endParaRPr lang="en-US" altLang="zh-CN" sz="2000" b="1" dirty="0" smtClean="0">
              <a:latin typeface="Times New Roman" pitchFamily="18" charset="0"/>
              <a:cs typeface="Times New Roman" pitchFamily="18" charset="0"/>
            </a:endParaRPr>
          </a:p>
          <a:p>
            <a:r>
              <a:rPr lang="en-US" altLang="zh-CN" sz="2000" b="1" dirty="0" smtClean="0">
                <a:latin typeface="Times New Roman" pitchFamily="18" charset="0"/>
                <a:cs typeface="Times New Roman" pitchFamily="18" charset="0"/>
              </a:rPr>
              <a:t>    open(unit=10,file="random_num.txt")</a:t>
            </a:r>
          </a:p>
          <a:p>
            <a:r>
              <a:rPr lang="en-US" altLang="zh-CN" sz="2000" b="1" dirty="0" smtClean="0">
                <a:latin typeface="Times New Roman" pitchFamily="18" charset="0"/>
                <a:cs typeface="Times New Roman" pitchFamily="18" charset="0"/>
              </a:rPr>
              <a:t>    </a:t>
            </a:r>
            <a:r>
              <a:rPr lang="en-US" altLang="zh-CN" sz="2000" b="1" dirty="0" smtClean="0">
                <a:solidFill>
                  <a:srgbClr val="0000FF"/>
                </a:solidFill>
                <a:latin typeface="Times New Roman" pitchFamily="18" charset="0"/>
                <a:cs typeface="Times New Roman" pitchFamily="18" charset="0"/>
              </a:rPr>
              <a:t>call </a:t>
            </a:r>
            <a:r>
              <a:rPr lang="en-US" altLang="zh-CN" sz="2000" b="1" dirty="0" err="1" smtClean="0">
                <a:solidFill>
                  <a:srgbClr val="0000FF"/>
                </a:solidFill>
                <a:latin typeface="Times New Roman" pitchFamily="18" charset="0"/>
                <a:cs typeface="Times New Roman" pitchFamily="18" charset="0"/>
              </a:rPr>
              <a:t>random_Seed</a:t>
            </a:r>
            <a:r>
              <a:rPr lang="en-US" altLang="zh-CN" sz="2000" b="1" dirty="0" smtClean="0">
                <a:solidFill>
                  <a:srgbClr val="0000FF"/>
                </a:solidFill>
                <a:latin typeface="Times New Roman" pitchFamily="18" charset="0"/>
                <a:cs typeface="Times New Roman" pitchFamily="18" charset="0"/>
              </a:rPr>
              <a:t>()</a:t>
            </a:r>
          </a:p>
          <a:p>
            <a:r>
              <a:rPr lang="en-US" altLang="zh-CN" sz="2000" b="1" dirty="0" smtClean="0">
                <a:solidFill>
                  <a:srgbClr val="0000FF"/>
                </a:solidFill>
                <a:latin typeface="Times New Roman" pitchFamily="18" charset="0"/>
                <a:cs typeface="Times New Roman" pitchFamily="18" charset="0"/>
              </a:rPr>
              <a:t>    call </a:t>
            </a:r>
            <a:r>
              <a:rPr lang="en-US" altLang="zh-CN" sz="2000" b="1" dirty="0" err="1" smtClean="0">
                <a:solidFill>
                  <a:srgbClr val="0000FF"/>
                </a:solidFill>
                <a:latin typeface="Times New Roman" pitchFamily="18" charset="0"/>
                <a:cs typeface="Times New Roman" pitchFamily="18" charset="0"/>
              </a:rPr>
              <a:t>random_number</a:t>
            </a:r>
            <a:r>
              <a:rPr lang="en-US" altLang="zh-CN" sz="2000" b="1" dirty="0" smtClean="0">
                <a:solidFill>
                  <a:srgbClr val="0000FF"/>
                </a:solidFill>
                <a:latin typeface="Times New Roman" pitchFamily="18" charset="0"/>
                <a:cs typeface="Times New Roman" pitchFamily="18" charset="0"/>
              </a:rPr>
              <a:t>(x)</a:t>
            </a:r>
          </a:p>
          <a:p>
            <a:r>
              <a:rPr lang="en-US" altLang="zh-CN" sz="2000" b="1" dirty="0" smtClean="0">
                <a:solidFill>
                  <a:srgbClr val="0000FF"/>
                </a:solidFill>
                <a:latin typeface="Times New Roman" pitchFamily="18" charset="0"/>
                <a:cs typeface="Times New Roman" pitchFamily="18" charset="0"/>
              </a:rPr>
              <a:t>    call </a:t>
            </a:r>
            <a:r>
              <a:rPr lang="en-US" altLang="zh-CN" sz="2000" b="1" dirty="0" err="1" smtClean="0">
                <a:solidFill>
                  <a:srgbClr val="0000FF"/>
                </a:solidFill>
                <a:latin typeface="Times New Roman" pitchFamily="18" charset="0"/>
                <a:cs typeface="Times New Roman" pitchFamily="18" charset="0"/>
              </a:rPr>
              <a:t>random_number</a:t>
            </a:r>
            <a:r>
              <a:rPr lang="en-US" altLang="zh-CN" sz="2000" b="1" dirty="0" smtClean="0">
                <a:solidFill>
                  <a:srgbClr val="0000FF"/>
                </a:solidFill>
                <a:latin typeface="Times New Roman" pitchFamily="18" charset="0"/>
                <a:cs typeface="Times New Roman" pitchFamily="18" charset="0"/>
              </a:rPr>
              <a:t>(y)</a:t>
            </a:r>
          </a:p>
          <a:p>
            <a:r>
              <a:rPr lang="en-US" altLang="zh-CN" sz="2000" b="1" dirty="0" smtClean="0">
                <a:latin typeface="Times New Roman" pitchFamily="18" charset="0"/>
                <a:cs typeface="Times New Roman" pitchFamily="18" charset="0"/>
              </a:rPr>
              <a:t>    do n=1,m</a:t>
            </a:r>
          </a:p>
          <a:p>
            <a:r>
              <a:rPr lang="en-US" altLang="zh-CN" sz="2000" b="1" dirty="0" smtClean="0">
                <a:latin typeface="Times New Roman" pitchFamily="18" charset="0"/>
                <a:cs typeface="Times New Roman" pitchFamily="18" charset="0"/>
              </a:rPr>
              <a:t>       r=</a:t>
            </a:r>
            <a:r>
              <a:rPr lang="en-US" altLang="zh-CN" sz="2000" b="1" dirty="0" err="1" smtClean="0">
                <a:latin typeface="Times New Roman" pitchFamily="18" charset="0"/>
                <a:cs typeface="Times New Roman" pitchFamily="18" charset="0"/>
              </a:rPr>
              <a:t>sqrt</a:t>
            </a:r>
            <a:r>
              <a:rPr lang="en-US" altLang="zh-CN" sz="2000" b="1" dirty="0" smtClean="0">
                <a:latin typeface="Times New Roman" pitchFamily="18" charset="0"/>
                <a:cs typeface="Times New Roman" pitchFamily="18" charset="0"/>
              </a:rPr>
              <a:t>(x(n)**2+y(n)**2)</a:t>
            </a:r>
          </a:p>
          <a:p>
            <a:r>
              <a:rPr lang="en-US" altLang="zh-CN" sz="2000" b="1" dirty="0" smtClean="0">
                <a:latin typeface="Times New Roman" pitchFamily="18" charset="0"/>
                <a:cs typeface="Times New Roman" pitchFamily="18" charset="0"/>
              </a:rPr>
              <a:t>         if (r&lt;=1) then</a:t>
            </a:r>
          </a:p>
          <a:p>
            <a:r>
              <a:rPr lang="en-US" altLang="zh-CN" sz="2000" b="1" dirty="0" smtClean="0">
                <a:latin typeface="Times New Roman" pitchFamily="18" charset="0"/>
                <a:cs typeface="Times New Roman" pitchFamily="18" charset="0"/>
              </a:rPr>
              <a:t>            counter=counter+1</a:t>
            </a:r>
          </a:p>
          <a:p>
            <a:r>
              <a:rPr lang="en-US" altLang="zh-CN" sz="2000" b="1" dirty="0" smtClean="0">
                <a:latin typeface="Times New Roman" pitchFamily="18" charset="0"/>
                <a:cs typeface="Times New Roman" pitchFamily="18" charset="0"/>
              </a:rPr>
              <a:t>         </a:t>
            </a:r>
            <a:r>
              <a:rPr lang="en-US" altLang="zh-CN" sz="2000" b="1" dirty="0" err="1" smtClean="0">
                <a:latin typeface="Times New Roman" pitchFamily="18" charset="0"/>
                <a:cs typeface="Times New Roman" pitchFamily="18" charset="0"/>
              </a:rPr>
              <a:t>endif</a:t>
            </a:r>
            <a:endParaRPr lang="en-US" altLang="zh-CN" sz="2000" b="1" dirty="0" smtClean="0">
              <a:latin typeface="Times New Roman" pitchFamily="18" charset="0"/>
              <a:cs typeface="Times New Roman" pitchFamily="18" charset="0"/>
            </a:endParaRPr>
          </a:p>
          <a:p>
            <a:r>
              <a:rPr lang="en-US" altLang="zh-CN" sz="2000" b="1" dirty="0" smtClean="0">
                <a:latin typeface="Times New Roman" pitchFamily="18" charset="0"/>
                <a:cs typeface="Times New Roman" pitchFamily="18" charset="0"/>
              </a:rPr>
              <a:t>    </a:t>
            </a:r>
            <a:r>
              <a:rPr lang="en-US" altLang="zh-CN" sz="2000" b="1" dirty="0" err="1" smtClean="0">
                <a:latin typeface="Times New Roman" pitchFamily="18" charset="0"/>
                <a:cs typeface="Times New Roman" pitchFamily="18" charset="0"/>
              </a:rPr>
              <a:t>enddo</a:t>
            </a:r>
            <a:endParaRPr lang="en-US" altLang="zh-CN" sz="2000" b="1" dirty="0" smtClean="0">
              <a:latin typeface="Times New Roman" pitchFamily="18" charset="0"/>
              <a:cs typeface="Times New Roman" pitchFamily="18" charset="0"/>
            </a:endParaRPr>
          </a:p>
          <a:p>
            <a:r>
              <a:rPr lang="en-US" altLang="zh-CN" sz="2000" b="1" dirty="0" smtClean="0">
                <a:latin typeface="Times New Roman" pitchFamily="18" charset="0"/>
                <a:cs typeface="Times New Roman" pitchFamily="18" charset="0"/>
              </a:rPr>
              <a:t>    pi=(counter*1.0)*4.0/(m*1.0)</a:t>
            </a:r>
          </a:p>
          <a:p>
            <a:r>
              <a:rPr lang="en-US" altLang="zh-CN" sz="2000" b="1" dirty="0" smtClean="0">
                <a:latin typeface="Times New Roman" pitchFamily="18" charset="0"/>
                <a:cs typeface="Times New Roman" pitchFamily="18" charset="0"/>
              </a:rPr>
              <a:t>    write(10,*) "The Pi is", pi</a:t>
            </a:r>
          </a:p>
          <a:p>
            <a:r>
              <a:rPr lang="en-US" altLang="zh-CN" sz="2000" b="1" dirty="0" smtClean="0">
                <a:latin typeface="Times New Roman" pitchFamily="18" charset="0"/>
                <a:cs typeface="Times New Roman" pitchFamily="18" charset="0"/>
              </a:rPr>
              <a:t>    end program main</a:t>
            </a:r>
            <a:endParaRPr lang="zh-CN" altLang="en-US" sz="2000" b="1" dirty="0">
              <a:latin typeface="Times New Roman" pitchFamily="18" charset="0"/>
              <a:cs typeface="Times New Roman" pitchFamily="18" charset="0"/>
            </a:endParaRPr>
          </a:p>
        </p:txBody>
      </p:sp>
      <p:pic>
        <p:nvPicPr>
          <p:cNvPr id="259074" name="Picture 2" descr="C:\Users\User\Desktop\2.jpg"/>
          <p:cNvPicPr>
            <a:picLocks noChangeAspect="1" noChangeArrowheads="1"/>
          </p:cNvPicPr>
          <p:nvPr/>
        </p:nvPicPr>
        <p:blipFill>
          <a:blip r:embed="rId2" cstate="print"/>
          <a:srcRect/>
          <a:stretch>
            <a:fillRect/>
          </a:stretch>
        </p:blipFill>
        <p:spPr bwMode="auto">
          <a:xfrm>
            <a:off x="4191000" y="3352800"/>
            <a:ext cx="4886325" cy="2771775"/>
          </a:xfrm>
          <a:prstGeom prst="rect">
            <a:avLst/>
          </a:prstGeom>
          <a:noFill/>
        </p:spPr>
      </p:pic>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1907" name="Picture 3" descr="C:\Users\User\Desktop\1.jpg"/>
          <p:cNvPicPr>
            <a:picLocks noChangeAspect="1" noChangeArrowheads="1"/>
          </p:cNvPicPr>
          <p:nvPr/>
        </p:nvPicPr>
        <p:blipFill>
          <a:blip r:embed="rId4" cstate="print"/>
          <a:srcRect/>
          <a:stretch>
            <a:fillRect/>
          </a:stretch>
        </p:blipFill>
        <p:spPr bwMode="auto">
          <a:xfrm>
            <a:off x="1295400" y="4976028"/>
            <a:ext cx="6838950" cy="1881972"/>
          </a:xfrm>
          <a:prstGeom prst="rect">
            <a:avLst/>
          </a:prstGeom>
          <a:noFill/>
        </p:spPr>
      </p:pic>
      <p:sp>
        <p:nvSpPr>
          <p:cNvPr id="4" name="灯片编号占位符 3"/>
          <p:cNvSpPr>
            <a:spLocks noGrp="1"/>
          </p:cNvSpPr>
          <p:nvPr>
            <p:ph type="sldNum" sz="quarter" idx="12"/>
          </p:nvPr>
        </p:nvSpPr>
        <p:spPr/>
        <p:txBody>
          <a:bodyPr/>
          <a:lstStyle/>
          <a:p>
            <a:pPr>
              <a:defRPr/>
            </a:pPr>
            <a:fld id="{2EB97F26-A8B8-44D5-B438-A24E3BDCB5E3}" type="slidenum">
              <a:rPr lang="zh-CN" altLang="zh-CN" smtClean="0"/>
              <a:pPr>
                <a:defRPr/>
              </a:pPr>
              <a:t>54</a:t>
            </a:fld>
            <a:endParaRPr lang="zh-CN" altLang="zh-CN" dirty="0"/>
          </a:p>
        </p:txBody>
      </p:sp>
      <p:sp>
        <p:nvSpPr>
          <p:cNvPr id="11" name="矩形 9"/>
          <p:cNvSpPr>
            <a:spLocks noChangeArrowheads="1"/>
          </p:cNvSpPr>
          <p:nvPr/>
        </p:nvSpPr>
        <p:spPr bwMode="auto">
          <a:xfrm>
            <a:off x="228600" y="228600"/>
            <a:ext cx="3608680" cy="523220"/>
          </a:xfrm>
          <a:prstGeom prst="rect">
            <a:avLst/>
          </a:prstGeom>
          <a:noFill/>
          <a:ln w="9525">
            <a:noFill/>
            <a:miter lim="800000"/>
            <a:headEnd/>
            <a:tailEnd/>
          </a:ln>
        </p:spPr>
        <p:txBody>
          <a:bodyPr wrap="none">
            <a:spAutoFit/>
          </a:bodyPr>
          <a:lstStyle/>
          <a:p>
            <a:r>
              <a:rPr lang="en-US" altLang="zh-CN" sz="2800" b="1" dirty="0" smtClean="0">
                <a:solidFill>
                  <a:srgbClr val="333300"/>
                </a:solidFill>
                <a:latin typeface="Times New Roman" pitchFamily="18" charset="0"/>
                <a:ea typeface="楷体" pitchFamily="49" charset="-122"/>
              </a:rPr>
              <a:t>2.4 </a:t>
            </a:r>
            <a:r>
              <a:rPr lang="zh-CN" altLang="en-US" sz="2800" b="1" dirty="0" smtClean="0">
                <a:solidFill>
                  <a:srgbClr val="333300"/>
                </a:solidFill>
                <a:latin typeface="Times New Roman" pitchFamily="18" charset="0"/>
                <a:ea typeface="楷体" pitchFamily="49" charset="-122"/>
              </a:rPr>
              <a:t>蒙特卡洛方法应用</a:t>
            </a:r>
            <a:endParaRPr lang="zh-CN" altLang="en-US" sz="2800" dirty="0"/>
          </a:p>
        </p:txBody>
      </p:sp>
      <p:sp>
        <p:nvSpPr>
          <p:cNvPr id="12" name="Line 5"/>
          <p:cNvSpPr>
            <a:spLocks noChangeShapeType="1"/>
          </p:cNvSpPr>
          <p:nvPr/>
        </p:nvSpPr>
        <p:spPr bwMode="auto">
          <a:xfrm>
            <a:off x="0" y="762000"/>
            <a:ext cx="7916863" cy="0"/>
          </a:xfrm>
          <a:prstGeom prst="line">
            <a:avLst/>
          </a:prstGeom>
          <a:noFill/>
          <a:ln w="12700">
            <a:solidFill>
              <a:srgbClr val="FF9900"/>
            </a:solidFill>
            <a:miter lim="800000"/>
            <a:headEnd/>
            <a:tailEnd/>
          </a:ln>
          <a:effectLst>
            <a:prstShdw prst="shdw17" dist="17961" dir="2700000">
              <a:srgbClr val="995C00"/>
            </a:prstShdw>
          </a:effectLst>
        </p:spPr>
        <p:txBody>
          <a:bodyPr lIns="90000" tIns="46800" rIns="90000" bIns="46800"/>
          <a:lstStyle/>
          <a:p>
            <a:endParaRPr lang="zh-CN" altLang="en-US"/>
          </a:p>
        </p:txBody>
      </p:sp>
      <p:sp>
        <p:nvSpPr>
          <p:cNvPr id="13" name="矩形 12"/>
          <p:cNvSpPr/>
          <p:nvPr/>
        </p:nvSpPr>
        <p:spPr>
          <a:xfrm>
            <a:off x="457201" y="838200"/>
            <a:ext cx="8305799" cy="4308872"/>
          </a:xfrm>
          <a:prstGeom prst="rect">
            <a:avLst/>
          </a:prstGeom>
        </p:spPr>
        <p:txBody>
          <a:bodyPr wrap="square">
            <a:spAutoFit/>
          </a:bodyPr>
          <a:lstStyle/>
          <a:p>
            <a:pPr algn="just">
              <a:spcBef>
                <a:spcPts val="0"/>
              </a:spcBef>
              <a:buClr>
                <a:schemeClr val="folHlink"/>
              </a:buClr>
              <a:buSzPct val="60000"/>
            </a:pPr>
            <a:r>
              <a:rPr lang="zh-CN" altLang="en-US" sz="2400" b="1" dirty="0" smtClean="0">
                <a:solidFill>
                  <a:srgbClr val="FF0000"/>
                </a:solidFill>
                <a:latin typeface="Times New Roman" pitchFamily="18" charset="0"/>
                <a:ea typeface="楷体" pitchFamily="49" charset="-122"/>
              </a:rPr>
              <a:t>数值积分</a:t>
            </a:r>
            <a:r>
              <a:rPr lang="en-US" altLang="zh-CN" sz="2400" b="1" dirty="0" smtClean="0">
                <a:solidFill>
                  <a:srgbClr val="FF0000"/>
                </a:solidFill>
                <a:latin typeface="Times New Roman" pitchFamily="18" charset="0"/>
                <a:ea typeface="楷体" pitchFamily="49" charset="-122"/>
              </a:rPr>
              <a:t>----</a:t>
            </a:r>
            <a:r>
              <a:rPr lang="zh-CN" altLang="en-US" sz="2400" b="1" dirty="0" smtClean="0">
                <a:solidFill>
                  <a:srgbClr val="FF0000"/>
                </a:solidFill>
                <a:latin typeface="Times New Roman" pitchFamily="18" charset="0"/>
                <a:ea typeface="楷体" pitchFamily="49" charset="-122"/>
              </a:rPr>
              <a:t>多重积分</a:t>
            </a:r>
            <a:endParaRPr lang="en-US" altLang="zh-CN" sz="2400" b="1" dirty="0" smtClean="0">
              <a:solidFill>
                <a:srgbClr val="FF0000"/>
              </a:solidFill>
              <a:latin typeface="Times New Roman" pitchFamily="18" charset="0"/>
              <a:ea typeface="楷体" pitchFamily="49" charset="-122"/>
            </a:endParaRPr>
          </a:p>
          <a:p>
            <a:pPr indent="-457200" algn="just">
              <a:spcBef>
                <a:spcPts val="0"/>
              </a:spcBef>
              <a:buClr>
                <a:schemeClr val="folHlink"/>
              </a:buClr>
              <a:buSzPct val="60000"/>
            </a:pPr>
            <a:r>
              <a:rPr lang="zh-CN" altLang="en-US" sz="2400" b="1" dirty="0" smtClean="0">
                <a:solidFill>
                  <a:srgbClr val="333300"/>
                </a:solidFill>
                <a:latin typeface="Times New Roman" pitchFamily="18" charset="0"/>
                <a:ea typeface="楷体" pitchFamily="49" charset="-122"/>
              </a:rPr>
              <a:t>一个物理系统由相互作用的多个粒子组成，而每个粒子都可以有几个自由度</a:t>
            </a:r>
            <a:r>
              <a:rPr lang="en-US" altLang="zh-CN" sz="2400" b="1" dirty="0" smtClean="0">
                <a:solidFill>
                  <a:srgbClr val="333300"/>
                </a:solidFill>
                <a:latin typeface="Times New Roman" pitchFamily="18" charset="0"/>
                <a:ea typeface="楷体" pitchFamily="49" charset="-122"/>
              </a:rPr>
              <a:t>.</a:t>
            </a:r>
            <a:r>
              <a:rPr lang="zh-CN" altLang="en-US" sz="2400" b="1" dirty="0" smtClean="0">
                <a:solidFill>
                  <a:srgbClr val="333300"/>
                </a:solidFill>
                <a:latin typeface="Times New Roman" pitchFamily="18" charset="0"/>
                <a:ea typeface="楷体" pitchFamily="49" charset="-122"/>
              </a:rPr>
              <a:t>如经典粒子体系中的坐标和动量。</a:t>
            </a:r>
            <a:endParaRPr lang="en-US" altLang="zh-CN" sz="2400" b="1" dirty="0" smtClean="0">
              <a:solidFill>
                <a:srgbClr val="333300"/>
              </a:solidFill>
              <a:latin typeface="Times New Roman" pitchFamily="18" charset="0"/>
              <a:ea typeface="楷体" pitchFamily="49" charset="-122"/>
            </a:endParaRPr>
          </a:p>
          <a:p>
            <a:pPr indent="-457200" algn="just">
              <a:spcBef>
                <a:spcPts val="0"/>
              </a:spcBef>
              <a:buClr>
                <a:schemeClr val="folHlink"/>
              </a:buClr>
              <a:buSzPct val="60000"/>
            </a:pPr>
            <a:r>
              <a:rPr lang="zh-CN" altLang="en-US" sz="2400" b="1" dirty="0" smtClean="0">
                <a:solidFill>
                  <a:srgbClr val="333300"/>
                </a:solidFill>
                <a:latin typeface="Times New Roman" pitchFamily="18" charset="0"/>
                <a:ea typeface="楷体" pitchFamily="49" charset="-122"/>
              </a:rPr>
              <a:t>统计力学中具有相互作用的</a:t>
            </a:r>
            <a:r>
              <a:rPr lang="en-US" altLang="zh-CN" sz="2400" b="1" dirty="0" smtClean="0">
                <a:solidFill>
                  <a:srgbClr val="333300"/>
                </a:solidFill>
                <a:latin typeface="Times New Roman" pitchFamily="18" charset="0"/>
                <a:ea typeface="楷体" pitchFamily="49" charset="-122"/>
              </a:rPr>
              <a:t>N</a:t>
            </a:r>
            <a:r>
              <a:rPr lang="zh-CN" altLang="en-US" sz="2400" b="1" dirty="0" smtClean="0">
                <a:solidFill>
                  <a:srgbClr val="333300"/>
                </a:solidFill>
                <a:latin typeface="Times New Roman" pitchFamily="18" charset="0"/>
                <a:ea typeface="楷体" pitchFamily="49" charset="-122"/>
              </a:rPr>
              <a:t>个原子组成的气体，经典配分函数：</a:t>
            </a:r>
            <a:endParaRPr lang="en-US" altLang="zh-CN" sz="2400" b="1" dirty="0" smtClean="0">
              <a:solidFill>
                <a:srgbClr val="333300"/>
              </a:solidFill>
              <a:latin typeface="Times New Roman" pitchFamily="18" charset="0"/>
              <a:ea typeface="楷体" pitchFamily="49" charset="-122"/>
            </a:endParaRPr>
          </a:p>
          <a:p>
            <a:pPr indent="-457200" algn="just">
              <a:spcBef>
                <a:spcPts val="0"/>
              </a:spcBef>
              <a:buClr>
                <a:schemeClr val="folHlink"/>
              </a:buClr>
              <a:buSzPct val="60000"/>
            </a:pPr>
            <a:endParaRPr lang="en-US" altLang="zh-CN" sz="2400" b="1" dirty="0" smtClean="0">
              <a:solidFill>
                <a:srgbClr val="333300"/>
              </a:solidFill>
              <a:latin typeface="Times New Roman" pitchFamily="18" charset="0"/>
              <a:ea typeface="楷体" pitchFamily="49" charset="-122"/>
            </a:endParaRPr>
          </a:p>
          <a:p>
            <a:pPr indent="-457200" algn="just">
              <a:spcBef>
                <a:spcPts val="0"/>
              </a:spcBef>
              <a:buClr>
                <a:schemeClr val="folHlink"/>
              </a:buClr>
              <a:buSzPct val="60000"/>
            </a:pPr>
            <a:endParaRPr lang="en-US" altLang="zh-CN" sz="2400" b="1" dirty="0" smtClean="0">
              <a:solidFill>
                <a:srgbClr val="333300"/>
              </a:solidFill>
              <a:latin typeface="Times New Roman" pitchFamily="18" charset="0"/>
              <a:ea typeface="楷体" pitchFamily="49" charset="-122"/>
            </a:endParaRPr>
          </a:p>
          <a:p>
            <a:pPr indent="-457200" algn="just">
              <a:spcBef>
                <a:spcPts val="0"/>
              </a:spcBef>
              <a:buClr>
                <a:schemeClr val="folHlink"/>
              </a:buClr>
              <a:buSzPct val="60000"/>
            </a:pPr>
            <a:endParaRPr lang="en-US" altLang="zh-CN" sz="1000" b="1" dirty="0" smtClean="0">
              <a:solidFill>
                <a:srgbClr val="333300"/>
              </a:solidFill>
              <a:latin typeface="Times New Roman" pitchFamily="18" charset="0"/>
              <a:ea typeface="楷体" pitchFamily="49" charset="-122"/>
            </a:endParaRPr>
          </a:p>
          <a:p>
            <a:pPr indent="-457200" algn="just">
              <a:spcBef>
                <a:spcPts val="0"/>
              </a:spcBef>
              <a:buClr>
                <a:schemeClr val="folHlink"/>
              </a:buClr>
              <a:buSzPct val="60000"/>
            </a:pPr>
            <a:r>
              <a:rPr lang="zh-CN" altLang="en-US" sz="2400" b="1" dirty="0" smtClean="0">
                <a:solidFill>
                  <a:srgbClr val="333300"/>
                </a:solidFill>
                <a:latin typeface="Times New Roman" pitchFamily="18" charset="0"/>
                <a:ea typeface="楷体" pitchFamily="49" charset="-122"/>
              </a:rPr>
              <a:t>只有当</a:t>
            </a:r>
            <a:r>
              <a:rPr lang="en-US" altLang="zh-CN" sz="2400" b="1" dirty="0" smtClean="0">
                <a:solidFill>
                  <a:srgbClr val="333300"/>
                </a:solidFill>
                <a:latin typeface="Times New Roman" pitchFamily="18" charset="0"/>
                <a:ea typeface="楷体" pitchFamily="49" charset="-122"/>
              </a:rPr>
              <a:t>N</a:t>
            </a:r>
            <a:r>
              <a:rPr lang="zh-CN" altLang="en-US" sz="2400" b="1" dirty="0" smtClean="0">
                <a:solidFill>
                  <a:srgbClr val="333300"/>
                </a:solidFill>
                <a:latin typeface="Times New Roman" pitchFamily="18" charset="0"/>
                <a:ea typeface="楷体" pitchFamily="49" charset="-122"/>
              </a:rPr>
              <a:t>相当小时才有可能用数值积分方法计算出来。</a:t>
            </a:r>
            <a:endParaRPr lang="en-US" altLang="zh-CN" sz="2400" b="1" dirty="0" smtClean="0">
              <a:solidFill>
                <a:srgbClr val="333300"/>
              </a:solidFill>
              <a:latin typeface="Times New Roman" pitchFamily="18" charset="0"/>
              <a:ea typeface="楷体" pitchFamily="49" charset="-122"/>
            </a:endParaRPr>
          </a:p>
          <a:p>
            <a:pPr indent="-457200" algn="just">
              <a:spcBef>
                <a:spcPts val="0"/>
              </a:spcBef>
              <a:buClr>
                <a:schemeClr val="folHlink"/>
              </a:buClr>
              <a:buSzPct val="60000"/>
            </a:pPr>
            <a:r>
              <a:rPr lang="zh-CN" altLang="en-US" sz="2400" b="1" dirty="0" smtClean="0">
                <a:solidFill>
                  <a:srgbClr val="FF0000"/>
                </a:solidFill>
                <a:latin typeface="Times New Roman" pitchFamily="18" charset="0"/>
                <a:ea typeface="楷体" pitchFamily="49" charset="-122"/>
              </a:rPr>
              <a:t>固定网格法</a:t>
            </a:r>
            <a:r>
              <a:rPr lang="zh-CN" altLang="en-US" sz="2400" b="1" dirty="0" smtClean="0">
                <a:solidFill>
                  <a:srgbClr val="333300"/>
                </a:solidFill>
                <a:latin typeface="Times New Roman" pitchFamily="18" charset="0"/>
                <a:ea typeface="楷体" pitchFamily="49" charset="-122"/>
              </a:rPr>
              <a:t>：假设每个坐标取</a:t>
            </a:r>
            <a:r>
              <a:rPr lang="en-US" altLang="zh-CN" sz="2400" b="1" dirty="0" smtClean="0">
                <a:solidFill>
                  <a:srgbClr val="333300"/>
                </a:solidFill>
                <a:latin typeface="Times New Roman" pitchFamily="18" charset="0"/>
                <a:ea typeface="楷体" pitchFamily="49" charset="-122"/>
              </a:rPr>
              <a:t>10</a:t>
            </a:r>
            <a:r>
              <a:rPr lang="zh-CN" altLang="en-US" sz="2400" b="1" dirty="0" smtClean="0">
                <a:solidFill>
                  <a:srgbClr val="333300"/>
                </a:solidFill>
                <a:latin typeface="Times New Roman" pitchFamily="18" charset="0"/>
                <a:ea typeface="楷体" pitchFamily="49" charset="-122"/>
              </a:rPr>
              <a:t>个点，总共有</a:t>
            </a:r>
            <a:r>
              <a:rPr lang="en-US" altLang="zh-CN" sz="2400" b="1" dirty="0" smtClean="0">
                <a:solidFill>
                  <a:srgbClr val="333300"/>
                </a:solidFill>
                <a:latin typeface="Times New Roman" pitchFamily="18" charset="0"/>
                <a:ea typeface="楷体" pitchFamily="49" charset="-122"/>
              </a:rPr>
              <a:t>10</a:t>
            </a:r>
            <a:r>
              <a:rPr lang="en-US" altLang="zh-CN" sz="2400" b="1" baseline="30000" dirty="0" smtClean="0">
                <a:solidFill>
                  <a:srgbClr val="333300"/>
                </a:solidFill>
                <a:latin typeface="Times New Roman" pitchFamily="18" charset="0"/>
                <a:ea typeface="楷体" pitchFamily="49" charset="-122"/>
              </a:rPr>
              <a:t>3N</a:t>
            </a:r>
            <a:r>
              <a:rPr lang="zh-CN" altLang="en-US" sz="2400" b="1" dirty="0" smtClean="0">
                <a:solidFill>
                  <a:srgbClr val="333300"/>
                </a:solidFill>
                <a:latin typeface="Times New Roman" pitchFamily="18" charset="0"/>
                <a:ea typeface="楷体" pitchFamily="49" charset="-122"/>
              </a:rPr>
              <a:t>个网格点，对于</a:t>
            </a:r>
            <a:r>
              <a:rPr lang="en-US" altLang="zh-CN" sz="2400" b="1" dirty="0" smtClean="0">
                <a:solidFill>
                  <a:srgbClr val="333300"/>
                </a:solidFill>
                <a:latin typeface="Times New Roman" pitchFamily="18" charset="0"/>
                <a:ea typeface="楷体" pitchFamily="49" charset="-122"/>
              </a:rPr>
              <a:t>m=20</a:t>
            </a:r>
            <a:r>
              <a:rPr lang="zh-CN" altLang="en-US" sz="2400" b="1" dirty="0" smtClean="0">
                <a:solidFill>
                  <a:srgbClr val="333300"/>
                </a:solidFill>
                <a:latin typeface="Times New Roman" pitchFamily="18" charset="0"/>
                <a:ea typeface="楷体" pitchFamily="49" charset="-122"/>
              </a:rPr>
              <a:t>，如用万亿次计算机进行计算，需要</a:t>
            </a:r>
            <a:r>
              <a:rPr lang="en-US" altLang="zh-CN" sz="2400" b="1" dirty="0" smtClean="0">
                <a:solidFill>
                  <a:srgbClr val="333300"/>
                </a:solidFill>
                <a:latin typeface="Times New Roman" pitchFamily="18" charset="0"/>
                <a:ea typeface="楷体" pitchFamily="49" charset="-122"/>
              </a:rPr>
              <a:t>10</a:t>
            </a:r>
            <a:r>
              <a:rPr lang="en-US" altLang="zh-CN" sz="2400" b="1" baseline="30000" dirty="0" smtClean="0">
                <a:solidFill>
                  <a:srgbClr val="333300"/>
                </a:solidFill>
                <a:latin typeface="Times New Roman" pitchFamily="18" charset="0"/>
                <a:ea typeface="楷体" pitchFamily="49" charset="-122"/>
              </a:rPr>
              <a:t>48</a:t>
            </a:r>
            <a:r>
              <a:rPr lang="zh-CN" altLang="en-US" sz="2400" b="1" dirty="0" smtClean="0">
                <a:solidFill>
                  <a:srgbClr val="333300"/>
                </a:solidFill>
                <a:latin typeface="Times New Roman" pitchFamily="18" charset="0"/>
                <a:ea typeface="楷体" pitchFamily="49" charset="-122"/>
              </a:rPr>
              <a:t>秒。</a:t>
            </a:r>
            <a:endParaRPr lang="en-US" altLang="zh-CN" sz="2400" b="1" dirty="0" smtClean="0">
              <a:solidFill>
                <a:srgbClr val="333300"/>
              </a:solidFill>
              <a:latin typeface="Times New Roman" pitchFamily="18" charset="0"/>
              <a:ea typeface="楷体" pitchFamily="49" charset="-122"/>
            </a:endParaRPr>
          </a:p>
          <a:p>
            <a:pPr indent="-457200" algn="just">
              <a:spcBef>
                <a:spcPts val="0"/>
              </a:spcBef>
              <a:buClr>
                <a:schemeClr val="folHlink"/>
              </a:buClr>
              <a:buSzPct val="60000"/>
            </a:pPr>
            <a:r>
              <a:rPr lang="zh-CN" altLang="en-US" sz="2400" b="1" dirty="0" smtClean="0">
                <a:solidFill>
                  <a:srgbClr val="333300"/>
                </a:solidFill>
                <a:latin typeface="Times New Roman" pitchFamily="18" charset="0"/>
                <a:ea typeface="楷体" pitchFamily="49" charset="-122"/>
              </a:rPr>
              <a:t>因此，对于高纬度的多重积分不应采用固定网格法。</a:t>
            </a:r>
            <a:endParaRPr lang="en-US" altLang="zh-CN" sz="2400" b="1" dirty="0" smtClean="0">
              <a:solidFill>
                <a:srgbClr val="333300"/>
              </a:solidFill>
              <a:latin typeface="Times New Roman" pitchFamily="18" charset="0"/>
              <a:ea typeface="楷体" pitchFamily="49" charset="-122"/>
            </a:endParaRPr>
          </a:p>
        </p:txBody>
      </p:sp>
      <p:graphicFrame>
        <p:nvGraphicFramePr>
          <p:cNvPr id="251906" name="Object 2"/>
          <p:cNvGraphicFramePr>
            <a:graphicFrameLocks noChangeAspect="1"/>
          </p:cNvGraphicFramePr>
          <p:nvPr/>
        </p:nvGraphicFramePr>
        <p:xfrm>
          <a:off x="457200" y="2590800"/>
          <a:ext cx="8589963" cy="856024"/>
        </p:xfrm>
        <a:graphic>
          <a:graphicData uri="http://schemas.openxmlformats.org/presentationml/2006/ole">
            <p:oleObj spid="_x0000_s251906" name="Equation" r:id="rId5" imgW="3949560" imgH="393480" progId="Equation.DSMT4">
              <p:embed/>
            </p:oleObj>
          </a:graphicData>
        </a:graphic>
      </p:graphicFrame>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2EB97F26-A8B8-44D5-B438-A24E3BDCB5E3}" type="slidenum">
              <a:rPr lang="zh-CN" altLang="zh-CN" smtClean="0"/>
              <a:pPr>
                <a:defRPr/>
              </a:pPr>
              <a:t>55</a:t>
            </a:fld>
            <a:endParaRPr lang="zh-CN" altLang="zh-CN" dirty="0"/>
          </a:p>
        </p:txBody>
      </p:sp>
      <p:sp>
        <p:nvSpPr>
          <p:cNvPr id="11" name="矩形 9"/>
          <p:cNvSpPr>
            <a:spLocks noChangeArrowheads="1"/>
          </p:cNvSpPr>
          <p:nvPr/>
        </p:nvSpPr>
        <p:spPr bwMode="auto">
          <a:xfrm>
            <a:off x="228600" y="228600"/>
            <a:ext cx="3608680" cy="523220"/>
          </a:xfrm>
          <a:prstGeom prst="rect">
            <a:avLst/>
          </a:prstGeom>
          <a:noFill/>
          <a:ln w="9525">
            <a:noFill/>
            <a:miter lim="800000"/>
            <a:headEnd/>
            <a:tailEnd/>
          </a:ln>
        </p:spPr>
        <p:txBody>
          <a:bodyPr wrap="none">
            <a:spAutoFit/>
          </a:bodyPr>
          <a:lstStyle/>
          <a:p>
            <a:r>
              <a:rPr lang="en-US" altLang="zh-CN" sz="2800" b="1" dirty="0" smtClean="0">
                <a:solidFill>
                  <a:srgbClr val="333300"/>
                </a:solidFill>
                <a:latin typeface="Times New Roman" pitchFamily="18" charset="0"/>
                <a:ea typeface="楷体" pitchFamily="49" charset="-122"/>
              </a:rPr>
              <a:t>2.4 </a:t>
            </a:r>
            <a:r>
              <a:rPr lang="zh-CN" altLang="en-US" sz="2800" b="1" dirty="0" smtClean="0">
                <a:solidFill>
                  <a:srgbClr val="333300"/>
                </a:solidFill>
                <a:latin typeface="Times New Roman" pitchFamily="18" charset="0"/>
                <a:ea typeface="楷体" pitchFamily="49" charset="-122"/>
              </a:rPr>
              <a:t>蒙特卡洛方法应用</a:t>
            </a:r>
            <a:endParaRPr lang="zh-CN" altLang="en-US" sz="2800" dirty="0"/>
          </a:p>
        </p:txBody>
      </p:sp>
      <p:sp>
        <p:nvSpPr>
          <p:cNvPr id="12" name="Line 5"/>
          <p:cNvSpPr>
            <a:spLocks noChangeShapeType="1"/>
          </p:cNvSpPr>
          <p:nvPr/>
        </p:nvSpPr>
        <p:spPr bwMode="auto">
          <a:xfrm>
            <a:off x="0" y="762000"/>
            <a:ext cx="7916863" cy="0"/>
          </a:xfrm>
          <a:prstGeom prst="line">
            <a:avLst/>
          </a:prstGeom>
          <a:noFill/>
          <a:ln w="12700">
            <a:solidFill>
              <a:srgbClr val="FF9900"/>
            </a:solidFill>
            <a:miter lim="800000"/>
            <a:headEnd/>
            <a:tailEnd/>
          </a:ln>
          <a:effectLst>
            <a:prstShdw prst="shdw17" dist="17961" dir="2700000">
              <a:srgbClr val="995C00"/>
            </a:prstShdw>
          </a:effectLst>
        </p:spPr>
        <p:txBody>
          <a:bodyPr lIns="90000" tIns="46800" rIns="90000" bIns="46800"/>
          <a:lstStyle/>
          <a:p>
            <a:endParaRPr lang="zh-CN" altLang="en-US"/>
          </a:p>
        </p:txBody>
      </p:sp>
      <p:sp>
        <p:nvSpPr>
          <p:cNvPr id="7" name="矩形 6"/>
          <p:cNvSpPr/>
          <p:nvPr/>
        </p:nvSpPr>
        <p:spPr>
          <a:xfrm>
            <a:off x="457201" y="838200"/>
            <a:ext cx="8305799" cy="4524315"/>
          </a:xfrm>
          <a:prstGeom prst="rect">
            <a:avLst/>
          </a:prstGeom>
        </p:spPr>
        <p:txBody>
          <a:bodyPr wrap="square">
            <a:spAutoFit/>
          </a:bodyPr>
          <a:lstStyle/>
          <a:p>
            <a:pPr algn="just">
              <a:spcBef>
                <a:spcPts val="0"/>
              </a:spcBef>
              <a:buClr>
                <a:schemeClr val="folHlink"/>
              </a:buClr>
              <a:buSzPct val="60000"/>
            </a:pPr>
            <a:r>
              <a:rPr lang="zh-CN" altLang="en-US" sz="2400" b="1" dirty="0" smtClean="0">
                <a:solidFill>
                  <a:srgbClr val="FF0000"/>
                </a:solidFill>
                <a:latin typeface="Times New Roman" pitchFamily="18" charset="0"/>
                <a:ea typeface="楷体" pitchFamily="49" charset="-122"/>
              </a:rPr>
              <a:t>数值积分</a:t>
            </a:r>
            <a:r>
              <a:rPr lang="en-US" altLang="zh-CN" sz="2400" b="1" dirty="0" smtClean="0">
                <a:solidFill>
                  <a:srgbClr val="FF0000"/>
                </a:solidFill>
                <a:latin typeface="Times New Roman" pitchFamily="18" charset="0"/>
                <a:ea typeface="楷体" pitchFamily="49" charset="-122"/>
              </a:rPr>
              <a:t>----</a:t>
            </a:r>
            <a:r>
              <a:rPr lang="zh-CN" altLang="en-US" sz="2400" b="1" dirty="0" smtClean="0">
                <a:solidFill>
                  <a:srgbClr val="FF0000"/>
                </a:solidFill>
                <a:latin typeface="Times New Roman" pitchFamily="18" charset="0"/>
                <a:ea typeface="楷体" pitchFamily="49" charset="-122"/>
              </a:rPr>
              <a:t>多重积分</a:t>
            </a:r>
            <a:endParaRPr lang="en-US" altLang="zh-CN" sz="2400" b="1" dirty="0" smtClean="0">
              <a:solidFill>
                <a:srgbClr val="FF0000"/>
              </a:solidFill>
              <a:latin typeface="Times New Roman" pitchFamily="18" charset="0"/>
              <a:ea typeface="楷体" pitchFamily="49" charset="-122"/>
            </a:endParaRPr>
          </a:p>
          <a:p>
            <a:pPr algn="just">
              <a:spcBef>
                <a:spcPts val="0"/>
              </a:spcBef>
              <a:buClr>
                <a:schemeClr val="folHlink"/>
              </a:buClr>
              <a:buSzPct val="60000"/>
            </a:pPr>
            <a:endParaRPr lang="en-US" altLang="zh-CN" sz="2400" b="1" dirty="0" smtClean="0">
              <a:solidFill>
                <a:srgbClr val="FF0000"/>
              </a:solidFill>
              <a:latin typeface="Times New Roman" pitchFamily="18" charset="0"/>
              <a:ea typeface="楷体" pitchFamily="49" charset="-122"/>
            </a:endParaRPr>
          </a:p>
          <a:p>
            <a:pPr algn="just">
              <a:spcBef>
                <a:spcPts val="0"/>
              </a:spcBef>
              <a:buClr>
                <a:schemeClr val="folHlink"/>
              </a:buClr>
              <a:buSzPct val="60000"/>
            </a:pPr>
            <a:r>
              <a:rPr lang="zh-CN" altLang="en-US" sz="2400" b="1" dirty="0" smtClean="0">
                <a:solidFill>
                  <a:srgbClr val="333300"/>
                </a:solidFill>
                <a:latin typeface="Times New Roman" pitchFamily="18" charset="0"/>
                <a:ea typeface="楷体" pitchFamily="49" charset="-122"/>
              </a:rPr>
              <a:t>如果用简单抽样的</a:t>
            </a:r>
            <a:r>
              <a:rPr lang="en-US" altLang="zh-CN" sz="2400" b="1" dirty="0" smtClean="0">
                <a:solidFill>
                  <a:srgbClr val="333300"/>
                </a:solidFill>
                <a:latin typeface="Times New Roman" pitchFamily="18" charset="0"/>
                <a:ea typeface="楷体" pitchFamily="49" charset="-122"/>
              </a:rPr>
              <a:t>MC</a:t>
            </a:r>
            <a:r>
              <a:rPr lang="zh-CN" altLang="en-US" sz="2400" b="1" dirty="0" smtClean="0">
                <a:solidFill>
                  <a:srgbClr val="333300"/>
                </a:solidFill>
                <a:latin typeface="Times New Roman" pitchFamily="18" charset="0"/>
                <a:ea typeface="楷体" pitchFamily="49" charset="-122"/>
              </a:rPr>
              <a:t>方法，则一般形式的高维积分式可以写成：</a:t>
            </a:r>
            <a:endParaRPr lang="en-US" altLang="zh-CN" sz="2400" b="1" dirty="0" smtClean="0">
              <a:solidFill>
                <a:srgbClr val="333300"/>
              </a:solidFill>
              <a:latin typeface="Times New Roman" pitchFamily="18" charset="0"/>
              <a:ea typeface="楷体" pitchFamily="49" charset="-122"/>
            </a:endParaRPr>
          </a:p>
          <a:p>
            <a:pPr algn="just">
              <a:spcBef>
                <a:spcPts val="0"/>
              </a:spcBef>
              <a:buClr>
                <a:schemeClr val="folHlink"/>
              </a:buClr>
              <a:buSzPct val="60000"/>
            </a:pPr>
            <a:endParaRPr lang="en-US" altLang="zh-CN" sz="2400" b="1" dirty="0" smtClean="0">
              <a:solidFill>
                <a:srgbClr val="333300"/>
              </a:solidFill>
              <a:latin typeface="Times New Roman" pitchFamily="18" charset="0"/>
              <a:ea typeface="楷体" pitchFamily="49" charset="-122"/>
            </a:endParaRPr>
          </a:p>
          <a:p>
            <a:pPr algn="just">
              <a:spcBef>
                <a:spcPts val="0"/>
              </a:spcBef>
              <a:buClr>
                <a:schemeClr val="folHlink"/>
              </a:buClr>
              <a:buSzPct val="60000"/>
            </a:pPr>
            <a:endParaRPr lang="en-US" altLang="zh-CN" sz="2400" b="1" dirty="0" smtClean="0">
              <a:solidFill>
                <a:srgbClr val="333300"/>
              </a:solidFill>
              <a:latin typeface="Times New Roman" pitchFamily="18" charset="0"/>
              <a:ea typeface="楷体" pitchFamily="49" charset="-122"/>
            </a:endParaRPr>
          </a:p>
          <a:p>
            <a:pPr algn="just">
              <a:spcBef>
                <a:spcPts val="0"/>
              </a:spcBef>
              <a:buClr>
                <a:schemeClr val="folHlink"/>
              </a:buClr>
              <a:buSzPct val="60000"/>
            </a:pPr>
            <a:endParaRPr lang="en-US" altLang="zh-CN" sz="2400" b="1" dirty="0" smtClean="0">
              <a:solidFill>
                <a:srgbClr val="333300"/>
              </a:solidFill>
              <a:latin typeface="Times New Roman" pitchFamily="18" charset="0"/>
              <a:ea typeface="楷体" pitchFamily="49" charset="-122"/>
            </a:endParaRPr>
          </a:p>
          <a:p>
            <a:pPr algn="just">
              <a:spcBef>
                <a:spcPts val="0"/>
              </a:spcBef>
              <a:buClr>
                <a:schemeClr val="folHlink"/>
              </a:buClr>
              <a:buSzPct val="60000"/>
            </a:pPr>
            <a:r>
              <a:rPr lang="zh-CN" altLang="en-US" sz="2400" b="1" dirty="0" smtClean="0">
                <a:solidFill>
                  <a:srgbClr val="333300"/>
                </a:solidFill>
                <a:latin typeface="Times New Roman" pitchFamily="18" charset="0"/>
                <a:ea typeface="楷体" pitchFamily="49" charset="-122"/>
              </a:rPr>
              <a:t>其中，对每个坐标的抽样值是在相应的区间范围内均匀抽取的。如果积分中的背脊函数变化急剧</a:t>
            </a:r>
            <a:r>
              <a:rPr lang="en-US" altLang="zh-CN" sz="2400" b="1" dirty="0" smtClean="0">
                <a:solidFill>
                  <a:srgbClr val="333300"/>
                </a:solidFill>
                <a:latin typeface="Times New Roman" pitchFamily="18" charset="0"/>
                <a:ea typeface="楷体" pitchFamily="49" charset="-122"/>
              </a:rPr>
              <a:t>(</a:t>
            </a:r>
            <a:r>
              <a:rPr lang="zh-CN" altLang="en-US" sz="2400" b="1" dirty="0" smtClean="0">
                <a:solidFill>
                  <a:srgbClr val="333300"/>
                </a:solidFill>
                <a:latin typeface="Times New Roman" pitchFamily="18" charset="0"/>
                <a:ea typeface="楷体" pitchFamily="49" charset="-122"/>
              </a:rPr>
              <a:t>如配分函数式中的势能</a:t>
            </a:r>
            <a:r>
              <a:rPr lang="en-US" altLang="zh-CN" sz="2400" b="1" dirty="0" smtClean="0">
                <a:solidFill>
                  <a:srgbClr val="333300"/>
                </a:solidFill>
                <a:latin typeface="Times New Roman" pitchFamily="18" charset="0"/>
                <a:ea typeface="楷体" pitchFamily="49" charset="-122"/>
              </a:rPr>
              <a:t>)</a:t>
            </a:r>
            <a:r>
              <a:rPr lang="zh-CN" altLang="en-US" sz="2400" b="1" dirty="0" smtClean="0">
                <a:solidFill>
                  <a:srgbClr val="333300"/>
                </a:solidFill>
                <a:latin typeface="Times New Roman" pitchFamily="18" charset="0"/>
                <a:ea typeface="楷体" pitchFamily="49" charset="-122"/>
              </a:rPr>
              <a:t>。如果采用非权重简单抽样，则被基函数的方差可能很大，这样导致误差增加，精度可能很差，有一些极大值区域没有被随机抽取。</a:t>
            </a:r>
            <a:endParaRPr lang="en-US" altLang="zh-CN" sz="2400" b="1" dirty="0" smtClean="0">
              <a:solidFill>
                <a:srgbClr val="333300"/>
              </a:solidFill>
              <a:latin typeface="Times New Roman" pitchFamily="18" charset="0"/>
              <a:ea typeface="楷体" pitchFamily="49" charset="-122"/>
            </a:endParaRPr>
          </a:p>
        </p:txBody>
      </p:sp>
      <p:graphicFrame>
        <p:nvGraphicFramePr>
          <p:cNvPr id="252931" name="Object 3"/>
          <p:cNvGraphicFramePr>
            <a:graphicFrameLocks noChangeAspect="1"/>
          </p:cNvGraphicFramePr>
          <p:nvPr/>
        </p:nvGraphicFramePr>
        <p:xfrm>
          <a:off x="0" y="2209800"/>
          <a:ext cx="9144000" cy="1219200"/>
        </p:xfrm>
        <a:graphic>
          <a:graphicData uri="http://schemas.openxmlformats.org/presentationml/2006/ole">
            <p:oleObj spid="_x0000_s252931" name="Equation" r:id="rId3" imgW="3619440" imgH="482400" progId="Equation.DSMT4">
              <p:embed/>
            </p:oleObj>
          </a:graphicData>
        </a:graphic>
      </p:graphicFrame>
      <p:pic>
        <p:nvPicPr>
          <p:cNvPr id="252932" name="Picture 4" descr="C:\Users\User\Desktop\3.jpg"/>
          <p:cNvPicPr>
            <a:picLocks noChangeAspect="1" noChangeArrowheads="1"/>
          </p:cNvPicPr>
          <p:nvPr/>
        </p:nvPicPr>
        <p:blipFill>
          <a:blip r:embed="rId4" cstate="print"/>
          <a:srcRect/>
          <a:stretch>
            <a:fillRect/>
          </a:stretch>
        </p:blipFill>
        <p:spPr bwMode="auto">
          <a:xfrm>
            <a:off x="2438400" y="4999990"/>
            <a:ext cx="4267200" cy="1858010"/>
          </a:xfrm>
          <a:prstGeom prst="rect">
            <a:avLst/>
          </a:prstGeom>
          <a:noFill/>
        </p:spPr>
      </p:pic>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0098" name="Picture 2" descr="C:\Users\User\Desktop\p31363060.jpg"/>
          <p:cNvPicPr>
            <a:picLocks noChangeAspect="1" noChangeArrowheads="1"/>
          </p:cNvPicPr>
          <p:nvPr/>
        </p:nvPicPr>
        <p:blipFill>
          <a:blip r:embed="rId2" cstate="print"/>
          <a:srcRect/>
          <a:stretch>
            <a:fillRect/>
          </a:stretch>
        </p:blipFill>
        <p:spPr bwMode="auto">
          <a:xfrm>
            <a:off x="5257800" y="4137660"/>
            <a:ext cx="3886200" cy="2720340"/>
          </a:xfrm>
          <a:prstGeom prst="rect">
            <a:avLst/>
          </a:prstGeom>
          <a:noFill/>
        </p:spPr>
      </p:pic>
      <p:sp>
        <p:nvSpPr>
          <p:cNvPr id="4" name="灯片编号占位符 3"/>
          <p:cNvSpPr>
            <a:spLocks noGrp="1"/>
          </p:cNvSpPr>
          <p:nvPr>
            <p:ph type="sldNum" sz="quarter" idx="12"/>
          </p:nvPr>
        </p:nvSpPr>
        <p:spPr/>
        <p:txBody>
          <a:bodyPr/>
          <a:lstStyle/>
          <a:p>
            <a:pPr>
              <a:defRPr/>
            </a:pPr>
            <a:fld id="{2EB97F26-A8B8-44D5-B438-A24E3BDCB5E3}" type="slidenum">
              <a:rPr lang="zh-CN" altLang="zh-CN" smtClean="0"/>
              <a:pPr>
                <a:defRPr/>
              </a:pPr>
              <a:t>56</a:t>
            </a:fld>
            <a:endParaRPr lang="zh-CN" altLang="zh-CN" dirty="0"/>
          </a:p>
        </p:txBody>
      </p:sp>
      <p:sp>
        <p:nvSpPr>
          <p:cNvPr id="11" name="矩形 9"/>
          <p:cNvSpPr>
            <a:spLocks noChangeArrowheads="1"/>
          </p:cNvSpPr>
          <p:nvPr/>
        </p:nvSpPr>
        <p:spPr bwMode="auto">
          <a:xfrm>
            <a:off x="228600" y="228600"/>
            <a:ext cx="3608680" cy="523220"/>
          </a:xfrm>
          <a:prstGeom prst="rect">
            <a:avLst/>
          </a:prstGeom>
          <a:noFill/>
          <a:ln w="9525">
            <a:noFill/>
            <a:miter lim="800000"/>
            <a:headEnd/>
            <a:tailEnd/>
          </a:ln>
        </p:spPr>
        <p:txBody>
          <a:bodyPr wrap="none">
            <a:spAutoFit/>
          </a:bodyPr>
          <a:lstStyle/>
          <a:p>
            <a:r>
              <a:rPr lang="en-US" altLang="zh-CN" sz="2800" b="1" dirty="0" smtClean="0">
                <a:solidFill>
                  <a:srgbClr val="333300"/>
                </a:solidFill>
                <a:latin typeface="Times New Roman" pitchFamily="18" charset="0"/>
                <a:ea typeface="楷体" pitchFamily="49" charset="-122"/>
              </a:rPr>
              <a:t>2.4 </a:t>
            </a:r>
            <a:r>
              <a:rPr lang="zh-CN" altLang="en-US" sz="2800" b="1" dirty="0" smtClean="0">
                <a:solidFill>
                  <a:srgbClr val="333300"/>
                </a:solidFill>
                <a:latin typeface="Times New Roman" pitchFamily="18" charset="0"/>
                <a:ea typeface="楷体" pitchFamily="49" charset="-122"/>
              </a:rPr>
              <a:t>蒙特卡洛方法应用</a:t>
            </a:r>
            <a:endParaRPr lang="zh-CN" altLang="en-US" sz="2800" dirty="0"/>
          </a:p>
        </p:txBody>
      </p:sp>
      <p:sp>
        <p:nvSpPr>
          <p:cNvPr id="12" name="Line 5"/>
          <p:cNvSpPr>
            <a:spLocks noChangeShapeType="1"/>
          </p:cNvSpPr>
          <p:nvPr/>
        </p:nvSpPr>
        <p:spPr bwMode="auto">
          <a:xfrm>
            <a:off x="0" y="762000"/>
            <a:ext cx="7916863" cy="0"/>
          </a:xfrm>
          <a:prstGeom prst="line">
            <a:avLst/>
          </a:prstGeom>
          <a:noFill/>
          <a:ln w="12700">
            <a:solidFill>
              <a:srgbClr val="FF9900"/>
            </a:solidFill>
            <a:miter lim="800000"/>
            <a:headEnd/>
            <a:tailEnd/>
          </a:ln>
          <a:effectLst>
            <a:prstShdw prst="shdw17" dist="17961" dir="2700000">
              <a:srgbClr val="995C00"/>
            </a:prstShdw>
          </a:effectLst>
        </p:spPr>
        <p:txBody>
          <a:bodyPr lIns="90000" tIns="46800" rIns="90000" bIns="46800"/>
          <a:lstStyle/>
          <a:p>
            <a:endParaRPr lang="zh-CN" altLang="en-US"/>
          </a:p>
        </p:txBody>
      </p:sp>
      <p:sp>
        <p:nvSpPr>
          <p:cNvPr id="8" name="矩形 7"/>
          <p:cNvSpPr/>
          <p:nvPr/>
        </p:nvSpPr>
        <p:spPr>
          <a:xfrm>
            <a:off x="457201" y="838200"/>
            <a:ext cx="8305799" cy="3785652"/>
          </a:xfrm>
          <a:prstGeom prst="rect">
            <a:avLst/>
          </a:prstGeom>
        </p:spPr>
        <p:txBody>
          <a:bodyPr wrap="square">
            <a:spAutoFit/>
          </a:bodyPr>
          <a:lstStyle/>
          <a:p>
            <a:pPr algn="just">
              <a:spcBef>
                <a:spcPts val="0"/>
              </a:spcBef>
              <a:buClr>
                <a:schemeClr val="folHlink"/>
              </a:buClr>
              <a:buSzPct val="60000"/>
            </a:pPr>
            <a:r>
              <a:rPr lang="zh-CN" altLang="en-US" sz="2400" b="1" dirty="0" smtClean="0">
                <a:solidFill>
                  <a:srgbClr val="FF0000"/>
                </a:solidFill>
                <a:latin typeface="Times New Roman" pitchFamily="18" charset="0"/>
                <a:ea typeface="楷体" pitchFamily="49" charset="-122"/>
              </a:rPr>
              <a:t>数值积分</a:t>
            </a:r>
            <a:r>
              <a:rPr lang="en-US" altLang="zh-CN" sz="2400" b="1" dirty="0" smtClean="0">
                <a:solidFill>
                  <a:srgbClr val="FF0000"/>
                </a:solidFill>
                <a:latin typeface="Times New Roman" pitchFamily="18" charset="0"/>
                <a:ea typeface="楷体" pitchFamily="49" charset="-122"/>
              </a:rPr>
              <a:t>----</a:t>
            </a:r>
            <a:r>
              <a:rPr lang="zh-CN" altLang="en-US" sz="2400" b="1" dirty="0" smtClean="0">
                <a:solidFill>
                  <a:srgbClr val="FF0000"/>
                </a:solidFill>
                <a:latin typeface="Times New Roman" pitchFamily="18" charset="0"/>
                <a:ea typeface="楷体" pitchFamily="49" charset="-122"/>
              </a:rPr>
              <a:t>多重积分</a:t>
            </a:r>
            <a:endParaRPr lang="en-US" altLang="zh-CN" sz="2400" b="1" dirty="0" smtClean="0">
              <a:solidFill>
                <a:srgbClr val="FF0000"/>
              </a:solidFill>
              <a:latin typeface="Times New Roman" pitchFamily="18" charset="0"/>
              <a:ea typeface="楷体" pitchFamily="49" charset="-122"/>
            </a:endParaRPr>
          </a:p>
          <a:p>
            <a:pPr algn="just">
              <a:spcBef>
                <a:spcPts val="0"/>
              </a:spcBef>
              <a:buClr>
                <a:schemeClr val="folHlink"/>
              </a:buClr>
              <a:buSzPct val="60000"/>
            </a:pPr>
            <a:r>
              <a:rPr lang="zh-CN" altLang="en-US" sz="2400" b="1" dirty="0" smtClean="0">
                <a:solidFill>
                  <a:srgbClr val="060606"/>
                </a:solidFill>
                <a:latin typeface="Times New Roman" pitchFamily="18" charset="0"/>
                <a:ea typeface="楷体" pitchFamily="49" charset="-122"/>
              </a:rPr>
              <a:t>统计力学中</a:t>
            </a:r>
            <a:r>
              <a:rPr lang="en-US" altLang="zh-CN" sz="2400" b="1" dirty="0" err="1" smtClean="0">
                <a:solidFill>
                  <a:srgbClr val="060606"/>
                </a:solidFill>
                <a:latin typeface="Times New Roman" pitchFamily="18" charset="0"/>
                <a:ea typeface="楷体" pitchFamily="49" charset="-122"/>
              </a:rPr>
              <a:t>Boltzman</a:t>
            </a:r>
            <a:r>
              <a:rPr lang="zh-CN" altLang="en-US" sz="2400" b="1" dirty="0" smtClean="0">
                <a:solidFill>
                  <a:srgbClr val="060606"/>
                </a:solidFill>
                <a:latin typeface="Times New Roman" pitchFamily="18" charset="0"/>
                <a:ea typeface="楷体" pitchFamily="49" charset="-122"/>
              </a:rPr>
              <a:t>分布函数在相空间中的大部分区域其值都是很小的，真正有贡献的区域范围很在。简单抽样中如果要提高精度，必须增大抽样量。</a:t>
            </a:r>
            <a:endParaRPr lang="en-US" altLang="zh-CN" sz="2400" b="1" dirty="0" smtClean="0">
              <a:solidFill>
                <a:srgbClr val="060606"/>
              </a:solidFill>
              <a:latin typeface="Times New Roman" pitchFamily="18" charset="0"/>
              <a:ea typeface="楷体" pitchFamily="49" charset="-122"/>
            </a:endParaRPr>
          </a:p>
          <a:p>
            <a:pPr algn="just">
              <a:spcBef>
                <a:spcPts val="0"/>
              </a:spcBef>
              <a:buClr>
                <a:schemeClr val="folHlink"/>
              </a:buClr>
              <a:buSzPct val="60000"/>
            </a:pPr>
            <a:endParaRPr lang="en-US" altLang="zh-CN" sz="2400" b="1" dirty="0" smtClean="0">
              <a:solidFill>
                <a:srgbClr val="060606"/>
              </a:solidFill>
              <a:latin typeface="Times New Roman" pitchFamily="18" charset="0"/>
              <a:ea typeface="楷体" pitchFamily="49" charset="-122"/>
            </a:endParaRPr>
          </a:p>
          <a:p>
            <a:pPr algn="just">
              <a:spcBef>
                <a:spcPts val="0"/>
              </a:spcBef>
              <a:buClr>
                <a:schemeClr val="folHlink"/>
              </a:buClr>
              <a:buSzPct val="60000"/>
            </a:pPr>
            <a:r>
              <a:rPr lang="zh-CN" altLang="en-US" sz="2400" b="1" dirty="0" smtClean="0">
                <a:solidFill>
                  <a:srgbClr val="060606"/>
                </a:solidFill>
                <a:latin typeface="Times New Roman" pitchFamily="18" charset="0"/>
                <a:ea typeface="楷体" pitchFamily="49" charset="-122"/>
              </a:rPr>
              <a:t>显然简单的均匀抽样方法是不可取的，因为这样的计算效率很低。要提高效率和计算精度可以：</a:t>
            </a:r>
            <a:endParaRPr lang="en-US" altLang="zh-CN" sz="2400" b="1" dirty="0" smtClean="0">
              <a:solidFill>
                <a:srgbClr val="060606"/>
              </a:solidFill>
              <a:latin typeface="Times New Roman" pitchFamily="18" charset="0"/>
              <a:ea typeface="楷体" pitchFamily="49" charset="-122"/>
            </a:endParaRPr>
          </a:p>
          <a:p>
            <a:pPr algn="just">
              <a:spcBef>
                <a:spcPts val="0"/>
              </a:spcBef>
              <a:buClr>
                <a:schemeClr val="folHlink"/>
              </a:buClr>
              <a:buSzPct val="60000"/>
            </a:pPr>
            <a:endParaRPr lang="en-US" altLang="zh-CN" sz="2400" b="1" dirty="0" smtClean="0">
              <a:solidFill>
                <a:srgbClr val="060606"/>
              </a:solidFill>
              <a:latin typeface="Times New Roman" pitchFamily="18" charset="0"/>
              <a:ea typeface="楷体" pitchFamily="49" charset="-122"/>
            </a:endParaRPr>
          </a:p>
          <a:p>
            <a:pPr algn="just">
              <a:spcBef>
                <a:spcPts val="0"/>
              </a:spcBef>
              <a:buClr>
                <a:schemeClr val="folHlink"/>
              </a:buClr>
              <a:buSzPct val="60000"/>
            </a:pPr>
            <a:r>
              <a:rPr lang="zh-CN" altLang="en-US" sz="2400" b="1" dirty="0" smtClean="0">
                <a:solidFill>
                  <a:srgbClr val="060606"/>
                </a:solidFill>
                <a:latin typeface="Times New Roman" pitchFamily="18" charset="0"/>
                <a:ea typeface="楷体" pitchFamily="49" charset="-122"/>
              </a:rPr>
              <a:t>将被积函数变得平坦</a:t>
            </a:r>
            <a:r>
              <a:rPr lang="en-US" altLang="zh-CN" sz="2400" b="1" dirty="0" smtClean="0">
                <a:solidFill>
                  <a:srgbClr val="060606"/>
                </a:solidFill>
                <a:latin typeface="Times New Roman" pitchFamily="18" charset="0"/>
                <a:ea typeface="楷体" pitchFamily="49" charset="-122"/>
              </a:rPr>
              <a:t>------</a:t>
            </a:r>
            <a:r>
              <a:rPr lang="zh-CN" altLang="en-US" sz="2400" b="1" dirty="0" smtClean="0">
                <a:solidFill>
                  <a:srgbClr val="FF0000"/>
                </a:solidFill>
                <a:latin typeface="Times New Roman" pitchFamily="18" charset="0"/>
                <a:ea typeface="楷体" pitchFamily="49" charset="-122"/>
              </a:rPr>
              <a:t>提取法</a:t>
            </a:r>
            <a:endParaRPr lang="en-US" altLang="zh-CN" sz="2400" b="1" dirty="0" smtClean="0">
              <a:solidFill>
                <a:srgbClr val="FF0000"/>
              </a:solidFill>
              <a:latin typeface="Times New Roman" pitchFamily="18" charset="0"/>
              <a:ea typeface="楷体" pitchFamily="49" charset="-122"/>
            </a:endParaRPr>
          </a:p>
          <a:p>
            <a:pPr algn="just">
              <a:spcBef>
                <a:spcPts val="0"/>
              </a:spcBef>
              <a:buClr>
                <a:schemeClr val="folHlink"/>
              </a:buClr>
              <a:buSzPct val="60000"/>
            </a:pPr>
            <a:r>
              <a:rPr lang="zh-CN" altLang="en-US" sz="2400" b="1" dirty="0" smtClean="0">
                <a:solidFill>
                  <a:srgbClr val="060606"/>
                </a:solidFill>
                <a:latin typeface="Times New Roman" pitchFamily="18" charset="0"/>
                <a:ea typeface="楷体" pitchFamily="49" charset="-122"/>
              </a:rPr>
              <a:t>引入带权重的抽样法</a:t>
            </a:r>
            <a:r>
              <a:rPr lang="en-US" altLang="zh-CN" sz="2400" b="1" dirty="0" smtClean="0">
                <a:solidFill>
                  <a:srgbClr val="060606"/>
                </a:solidFill>
                <a:latin typeface="Times New Roman" pitchFamily="18" charset="0"/>
                <a:ea typeface="楷体" pitchFamily="49" charset="-122"/>
              </a:rPr>
              <a:t>------</a:t>
            </a:r>
            <a:r>
              <a:rPr lang="zh-CN" altLang="en-US" sz="2400" b="1" dirty="0" smtClean="0">
                <a:solidFill>
                  <a:srgbClr val="FF0000"/>
                </a:solidFill>
                <a:latin typeface="Times New Roman" pitchFamily="18" charset="0"/>
                <a:ea typeface="楷体" pitchFamily="49" charset="-122"/>
              </a:rPr>
              <a:t>重要抽样法</a:t>
            </a:r>
            <a:endParaRPr lang="en-US" altLang="zh-CN" sz="2400" b="1" dirty="0" smtClean="0">
              <a:solidFill>
                <a:srgbClr val="FF0000"/>
              </a:solidFill>
              <a:latin typeface="Times New Roman" pitchFamily="18" charset="0"/>
              <a:ea typeface="楷体" pitchFamily="49" charset="-122"/>
            </a:endParaRPr>
          </a:p>
        </p:txBody>
      </p:sp>
      <p:pic>
        <p:nvPicPr>
          <p:cNvPr id="260099" name="Picture 3" descr="C:\Users\User\Desktop\2.jpg"/>
          <p:cNvPicPr>
            <a:picLocks noChangeAspect="1" noChangeArrowheads="1"/>
          </p:cNvPicPr>
          <p:nvPr/>
        </p:nvPicPr>
        <p:blipFill>
          <a:blip r:embed="rId3" cstate="print"/>
          <a:srcRect/>
          <a:stretch>
            <a:fillRect/>
          </a:stretch>
        </p:blipFill>
        <p:spPr bwMode="auto">
          <a:xfrm>
            <a:off x="914400" y="4691568"/>
            <a:ext cx="4086225" cy="2166432"/>
          </a:xfrm>
          <a:prstGeom prst="rect">
            <a:avLst/>
          </a:prstGeom>
          <a:noFill/>
        </p:spPr>
      </p:pic>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2EB97F26-A8B8-44D5-B438-A24E3BDCB5E3}" type="slidenum">
              <a:rPr lang="zh-CN" altLang="zh-CN" smtClean="0"/>
              <a:pPr>
                <a:defRPr/>
              </a:pPr>
              <a:t>57</a:t>
            </a:fld>
            <a:endParaRPr lang="zh-CN" altLang="zh-CN" dirty="0"/>
          </a:p>
        </p:txBody>
      </p:sp>
      <p:sp>
        <p:nvSpPr>
          <p:cNvPr id="11" name="矩形 9"/>
          <p:cNvSpPr>
            <a:spLocks noChangeArrowheads="1"/>
          </p:cNvSpPr>
          <p:nvPr/>
        </p:nvSpPr>
        <p:spPr bwMode="auto">
          <a:xfrm>
            <a:off x="228600" y="228600"/>
            <a:ext cx="3608680" cy="523220"/>
          </a:xfrm>
          <a:prstGeom prst="rect">
            <a:avLst/>
          </a:prstGeom>
          <a:noFill/>
          <a:ln w="9525">
            <a:noFill/>
            <a:miter lim="800000"/>
            <a:headEnd/>
            <a:tailEnd/>
          </a:ln>
        </p:spPr>
        <p:txBody>
          <a:bodyPr wrap="none">
            <a:spAutoFit/>
          </a:bodyPr>
          <a:lstStyle/>
          <a:p>
            <a:r>
              <a:rPr lang="en-US" altLang="zh-CN" sz="2800" b="1" dirty="0" smtClean="0">
                <a:solidFill>
                  <a:srgbClr val="333300"/>
                </a:solidFill>
                <a:latin typeface="Times New Roman" pitchFamily="18" charset="0"/>
                <a:ea typeface="楷体" pitchFamily="49" charset="-122"/>
              </a:rPr>
              <a:t>2.4 </a:t>
            </a:r>
            <a:r>
              <a:rPr lang="zh-CN" altLang="en-US" sz="2800" b="1" dirty="0" smtClean="0">
                <a:solidFill>
                  <a:srgbClr val="333300"/>
                </a:solidFill>
                <a:latin typeface="Times New Roman" pitchFamily="18" charset="0"/>
                <a:ea typeface="楷体" pitchFamily="49" charset="-122"/>
              </a:rPr>
              <a:t>蒙特卡洛方法应用</a:t>
            </a:r>
            <a:endParaRPr lang="zh-CN" altLang="en-US" sz="2800" dirty="0"/>
          </a:p>
        </p:txBody>
      </p:sp>
      <p:sp>
        <p:nvSpPr>
          <p:cNvPr id="12" name="Line 5"/>
          <p:cNvSpPr>
            <a:spLocks noChangeShapeType="1"/>
          </p:cNvSpPr>
          <p:nvPr/>
        </p:nvSpPr>
        <p:spPr bwMode="auto">
          <a:xfrm>
            <a:off x="0" y="762000"/>
            <a:ext cx="7916863" cy="0"/>
          </a:xfrm>
          <a:prstGeom prst="line">
            <a:avLst/>
          </a:prstGeom>
          <a:noFill/>
          <a:ln w="12700">
            <a:solidFill>
              <a:srgbClr val="FF9900"/>
            </a:solidFill>
            <a:miter lim="800000"/>
            <a:headEnd/>
            <a:tailEnd/>
          </a:ln>
          <a:effectLst>
            <a:prstShdw prst="shdw17" dist="17961" dir="2700000">
              <a:srgbClr val="995C00"/>
            </a:prstShdw>
          </a:effectLst>
        </p:spPr>
        <p:txBody>
          <a:bodyPr lIns="90000" tIns="46800" rIns="90000" bIns="46800"/>
          <a:lstStyle/>
          <a:p>
            <a:endParaRPr lang="zh-CN" altLang="en-US"/>
          </a:p>
        </p:txBody>
      </p:sp>
      <p:sp>
        <p:nvSpPr>
          <p:cNvPr id="5" name="矩形 4"/>
          <p:cNvSpPr/>
          <p:nvPr/>
        </p:nvSpPr>
        <p:spPr>
          <a:xfrm>
            <a:off x="457201" y="838200"/>
            <a:ext cx="8305799" cy="5016758"/>
          </a:xfrm>
          <a:prstGeom prst="rect">
            <a:avLst/>
          </a:prstGeom>
        </p:spPr>
        <p:txBody>
          <a:bodyPr wrap="square">
            <a:spAutoFit/>
          </a:bodyPr>
          <a:lstStyle/>
          <a:p>
            <a:pPr algn="just">
              <a:spcBef>
                <a:spcPts val="0"/>
              </a:spcBef>
              <a:buClr>
                <a:schemeClr val="folHlink"/>
              </a:buClr>
              <a:buSzPct val="60000"/>
            </a:pPr>
            <a:r>
              <a:rPr lang="zh-CN" altLang="en-US" sz="2400" b="1" dirty="0" smtClean="0">
                <a:solidFill>
                  <a:srgbClr val="FF0000"/>
                </a:solidFill>
                <a:latin typeface="Times New Roman" pitchFamily="18" charset="0"/>
                <a:ea typeface="楷体" pitchFamily="49" charset="-122"/>
              </a:rPr>
              <a:t>数值积分</a:t>
            </a:r>
            <a:r>
              <a:rPr lang="en-US" altLang="zh-CN" sz="2400" b="1" dirty="0" smtClean="0">
                <a:solidFill>
                  <a:srgbClr val="FF0000"/>
                </a:solidFill>
                <a:latin typeface="Times New Roman" pitchFamily="18" charset="0"/>
                <a:ea typeface="楷体" pitchFamily="49" charset="-122"/>
              </a:rPr>
              <a:t>----</a:t>
            </a:r>
            <a:r>
              <a:rPr lang="zh-CN" altLang="en-US" sz="2400" b="1" dirty="0" smtClean="0">
                <a:solidFill>
                  <a:srgbClr val="FF0000"/>
                </a:solidFill>
                <a:latin typeface="Times New Roman" pitchFamily="18" charset="0"/>
                <a:ea typeface="楷体" pitchFamily="49" charset="-122"/>
              </a:rPr>
              <a:t>多重积分</a:t>
            </a:r>
            <a:r>
              <a:rPr lang="en-US" altLang="zh-CN" sz="2400" b="1" dirty="0" smtClean="0">
                <a:solidFill>
                  <a:srgbClr val="060606"/>
                </a:solidFill>
                <a:latin typeface="Times New Roman" pitchFamily="18" charset="0"/>
                <a:ea typeface="楷体" pitchFamily="49" charset="-122"/>
              </a:rPr>
              <a:t>------</a:t>
            </a:r>
            <a:r>
              <a:rPr lang="zh-CN" altLang="en-US" sz="2400" b="1" dirty="0" smtClean="0">
                <a:solidFill>
                  <a:srgbClr val="FF0000"/>
                </a:solidFill>
                <a:latin typeface="Times New Roman" pitchFamily="18" charset="0"/>
                <a:ea typeface="楷体" pitchFamily="49" charset="-122"/>
              </a:rPr>
              <a:t>提取法</a:t>
            </a:r>
            <a:endParaRPr lang="en-US" altLang="zh-CN" sz="2400" b="1" dirty="0" smtClean="0">
              <a:solidFill>
                <a:srgbClr val="FF0000"/>
              </a:solidFill>
              <a:latin typeface="Times New Roman" pitchFamily="18" charset="0"/>
              <a:ea typeface="楷体" pitchFamily="49" charset="-122"/>
            </a:endParaRPr>
          </a:p>
          <a:p>
            <a:pPr algn="just">
              <a:spcBef>
                <a:spcPts val="0"/>
              </a:spcBef>
              <a:buClr>
                <a:schemeClr val="folHlink"/>
              </a:buClr>
              <a:buSzPct val="60000"/>
            </a:pPr>
            <a:endParaRPr lang="en-US" altLang="zh-CN" sz="2400" b="1" dirty="0" smtClean="0">
              <a:solidFill>
                <a:srgbClr val="060606"/>
              </a:solidFill>
              <a:latin typeface="Times New Roman" pitchFamily="18" charset="0"/>
              <a:ea typeface="楷体" pitchFamily="49" charset="-122"/>
            </a:endParaRPr>
          </a:p>
          <a:p>
            <a:pPr algn="just">
              <a:spcBef>
                <a:spcPts val="0"/>
              </a:spcBef>
              <a:buClr>
                <a:schemeClr val="folHlink"/>
              </a:buClr>
              <a:buSzPct val="60000"/>
            </a:pPr>
            <a:r>
              <a:rPr lang="zh-CN" altLang="en-US" sz="2400" b="1" dirty="0" smtClean="0">
                <a:solidFill>
                  <a:srgbClr val="060606"/>
                </a:solidFill>
                <a:latin typeface="Times New Roman" pitchFamily="18" charset="0"/>
                <a:ea typeface="楷体" pitchFamily="49" charset="-122"/>
              </a:rPr>
              <a:t>对于一维积分，设能够构造一个与被积函数</a:t>
            </a:r>
            <a:r>
              <a:rPr lang="en-US" altLang="zh-CN" sz="2400" b="1" dirty="0" smtClean="0">
                <a:solidFill>
                  <a:srgbClr val="060606"/>
                </a:solidFill>
                <a:latin typeface="Times New Roman" pitchFamily="18" charset="0"/>
                <a:ea typeface="楷体" pitchFamily="49" charset="-122"/>
              </a:rPr>
              <a:t>f(x)</a:t>
            </a:r>
            <a:r>
              <a:rPr lang="zh-CN" altLang="en-US" sz="2400" b="1" dirty="0" smtClean="0">
                <a:solidFill>
                  <a:srgbClr val="060606"/>
                </a:solidFill>
                <a:latin typeface="Times New Roman" pitchFamily="18" charset="0"/>
                <a:ea typeface="楷体" pitchFamily="49" charset="-122"/>
              </a:rPr>
              <a:t>形状相似的函数</a:t>
            </a:r>
            <a:r>
              <a:rPr lang="en-US" altLang="zh-CN" sz="2400" b="1" dirty="0" smtClean="0">
                <a:solidFill>
                  <a:srgbClr val="060606"/>
                </a:solidFill>
                <a:latin typeface="Times New Roman" pitchFamily="18" charset="0"/>
                <a:ea typeface="楷体" pitchFamily="49" charset="-122"/>
              </a:rPr>
              <a:t>g(x)</a:t>
            </a:r>
            <a:r>
              <a:rPr lang="zh-CN" altLang="en-US" sz="2400" b="1" dirty="0" smtClean="0">
                <a:solidFill>
                  <a:srgbClr val="060606"/>
                </a:solidFill>
                <a:latin typeface="Times New Roman" pitchFamily="18" charset="0"/>
                <a:ea typeface="楷体" pitchFamily="49" charset="-122"/>
              </a:rPr>
              <a:t>，且它的积分值已知。</a:t>
            </a:r>
            <a:endParaRPr lang="en-US" altLang="zh-CN" sz="2400" b="1" dirty="0" smtClean="0">
              <a:solidFill>
                <a:srgbClr val="060606"/>
              </a:solidFill>
              <a:latin typeface="Times New Roman" pitchFamily="18" charset="0"/>
              <a:ea typeface="楷体" pitchFamily="49" charset="-122"/>
            </a:endParaRPr>
          </a:p>
          <a:p>
            <a:pPr algn="just">
              <a:spcBef>
                <a:spcPts val="0"/>
              </a:spcBef>
              <a:buClr>
                <a:schemeClr val="folHlink"/>
              </a:buClr>
              <a:buSzPct val="60000"/>
            </a:pPr>
            <a:endParaRPr lang="en-US" altLang="zh-CN" sz="2400" b="1" dirty="0" smtClean="0">
              <a:solidFill>
                <a:srgbClr val="060606"/>
              </a:solidFill>
              <a:latin typeface="Times New Roman" pitchFamily="18" charset="0"/>
              <a:ea typeface="楷体" pitchFamily="49" charset="-122"/>
            </a:endParaRPr>
          </a:p>
          <a:p>
            <a:pPr algn="just">
              <a:spcBef>
                <a:spcPts val="0"/>
              </a:spcBef>
              <a:buClr>
                <a:schemeClr val="folHlink"/>
              </a:buClr>
              <a:buSzPct val="60000"/>
            </a:pPr>
            <a:endParaRPr lang="en-US" altLang="zh-CN" sz="2400" b="1" dirty="0" smtClean="0">
              <a:solidFill>
                <a:srgbClr val="060606"/>
              </a:solidFill>
              <a:latin typeface="Times New Roman" pitchFamily="18" charset="0"/>
              <a:ea typeface="楷体" pitchFamily="49" charset="-122"/>
            </a:endParaRPr>
          </a:p>
          <a:p>
            <a:pPr algn="just">
              <a:spcBef>
                <a:spcPts val="0"/>
              </a:spcBef>
              <a:buClr>
                <a:schemeClr val="folHlink"/>
              </a:buClr>
              <a:buSzPct val="60000"/>
            </a:pPr>
            <a:endParaRPr lang="en-US" altLang="zh-CN" sz="1000" b="1" dirty="0" smtClean="0">
              <a:solidFill>
                <a:srgbClr val="060606"/>
              </a:solidFill>
              <a:latin typeface="Times New Roman" pitchFamily="18" charset="0"/>
              <a:ea typeface="楷体" pitchFamily="49" charset="-122"/>
            </a:endParaRPr>
          </a:p>
          <a:p>
            <a:pPr algn="just">
              <a:spcBef>
                <a:spcPts val="0"/>
              </a:spcBef>
              <a:buClr>
                <a:schemeClr val="folHlink"/>
              </a:buClr>
              <a:buSzPct val="60000"/>
            </a:pPr>
            <a:endParaRPr lang="en-US" altLang="zh-CN" sz="1000" b="1" dirty="0" smtClean="0">
              <a:solidFill>
                <a:srgbClr val="060606"/>
              </a:solidFill>
              <a:latin typeface="Times New Roman" pitchFamily="18" charset="0"/>
              <a:ea typeface="楷体" pitchFamily="49" charset="-122"/>
            </a:endParaRPr>
          </a:p>
          <a:p>
            <a:pPr algn="just">
              <a:spcBef>
                <a:spcPts val="0"/>
              </a:spcBef>
              <a:buClr>
                <a:schemeClr val="folHlink"/>
              </a:buClr>
              <a:buSzPct val="60000"/>
            </a:pPr>
            <a:endParaRPr lang="en-US" altLang="zh-CN" sz="1000" b="1" dirty="0" smtClean="0">
              <a:solidFill>
                <a:srgbClr val="060606"/>
              </a:solidFill>
              <a:latin typeface="Times New Roman" pitchFamily="18" charset="0"/>
              <a:ea typeface="楷体" pitchFamily="49" charset="-122"/>
            </a:endParaRPr>
          </a:p>
          <a:p>
            <a:pPr algn="just">
              <a:spcBef>
                <a:spcPts val="0"/>
              </a:spcBef>
              <a:buClr>
                <a:schemeClr val="folHlink"/>
              </a:buClr>
              <a:buSzPct val="60000"/>
            </a:pPr>
            <a:endParaRPr lang="en-US" altLang="zh-CN" sz="1000" b="1" dirty="0" smtClean="0">
              <a:solidFill>
                <a:srgbClr val="060606"/>
              </a:solidFill>
              <a:latin typeface="Times New Roman" pitchFamily="18" charset="0"/>
              <a:ea typeface="楷体" pitchFamily="49" charset="-122"/>
            </a:endParaRPr>
          </a:p>
          <a:p>
            <a:pPr algn="just">
              <a:spcBef>
                <a:spcPts val="0"/>
              </a:spcBef>
              <a:buClr>
                <a:schemeClr val="folHlink"/>
              </a:buClr>
              <a:buSzPct val="60000"/>
            </a:pPr>
            <a:endParaRPr lang="en-US" altLang="zh-CN" sz="1000" b="1" dirty="0" smtClean="0">
              <a:solidFill>
                <a:srgbClr val="060606"/>
              </a:solidFill>
              <a:latin typeface="Times New Roman" pitchFamily="18" charset="0"/>
              <a:ea typeface="楷体" pitchFamily="49" charset="-122"/>
            </a:endParaRPr>
          </a:p>
          <a:p>
            <a:pPr algn="just">
              <a:spcBef>
                <a:spcPts val="0"/>
              </a:spcBef>
              <a:buClr>
                <a:schemeClr val="folHlink"/>
              </a:buClr>
              <a:buSzPct val="60000"/>
            </a:pPr>
            <a:endParaRPr lang="en-US" altLang="zh-CN" sz="1000" b="1" dirty="0" smtClean="0">
              <a:solidFill>
                <a:srgbClr val="060606"/>
              </a:solidFill>
              <a:latin typeface="Times New Roman" pitchFamily="18" charset="0"/>
              <a:ea typeface="楷体" pitchFamily="49" charset="-122"/>
            </a:endParaRPr>
          </a:p>
          <a:p>
            <a:pPr algn="just">
              <a:spcBef>
                <a:spcPts val="0"/>
              </a:spcBef>
              <a:buClr>
                <a:schemeClr val="folHlink"/>
              </a:buClr>
              <a:buSzPct val="60000"/>
            </a:pPr>
            <a:endParaRPr lang="en-US" altLang="zh-CN" sz="1000" b="1" dirty="0" smtClean="0">
              <a:solidFill>
                <a:srgbClr val="060606"/>
              </a:solidFill>
              <a:latin typeface="Times New Roman" pitchFamily="18" charset="0"/>
              <a:ea typeface="楷体" pitchFamily="49" charset="-122"/>
            </a:endParaRPr>
          </a:p>
          <a:p>
            <a:pPr algn="just">
              <a:spcBef>
                <a:spcPts val="0"/>
              </a:spcBef>
              <a:buClr>
                <a:schemeClr val="folHlink"/>
              </a:buClr>
              <a:buSzPct val="60000"/>
            </a:pPr>
            <a:endParaRPr lang="en-US" altLang="zh-CN" sz="1000" b="1" dirty="0" smtClean="0">
              <a:solidFill>
                <a:srgbClr val="060606"/>
              </a:solidFill>
              <a:latin typeface="Times New Roman" pitchFamily="18" charset="0"/>
              <a:ea typeface="楷体" pitchFamily="49" charset="-122"/>
            </a:endParaRPr>
          </a:p>
          <a:p>
            <a:pPr algn="just">
              <a:spcBef>
                <a:spcPts val="0"/>
              </a:spcBef>
              <a:buClr>
                <a:schemeClr val="folHlink"/>
              </a:buClr>
              <a:buSzPct val="60000"/>
            </a:pPr>
            <a:r>
              <a:rPr lang="zh-CN" altLang="en-US" sz="2400" b="1" dirty="0" smtClean="0">
                <a:solidFill>
                  <a:srgbClr val="060606"/>
                </a:solidFill>
                <a:latin typeface="Times New Roman" pitchFamily="18" charset="0"/>
                <a:ea typeface="楷体" pitchFamily="49" charset="-122"/>
              </a:rPr>
              <a:t>运用上面所述的</a:t>
            </a:r>
            <a:r>
              <a:rPr lang="en-US" altLang="zh-CN" sz="2400" b="1" dirty="0" smtClean="0">
                <a:solidFill>
                  <a:srgbClr val="060606"/>
                </a:solidFill>
                <a:latin typeface="Times New Roman" pitchFamily="18" charset="0"/>
                <a:ea typeface="楷体" pitchFamily="49" charset="-122"/>
              </a:rPr>
              <a:t>MC</a:t>
            </a:r>
            <a:r>
              <a:rPr lang="zh-CN" altLang="en-US" sz="2400" b="1" dirty="0" smtClean="0">
                <a:solidFill>
                  <a:srgbClr val="060606"/>
                </a:solidFill>
                <a:latin typeface="Times New Roman" pitchFamily="18" charset="0"/>
                <a:ea typeface="楷体" pitchFamily="49" charset="-122"/>
              </a:rPr>
              <a:t>方法于一个较为平坦的被积函数</a:t>
            </a:r>
            <a:r>
              <a:rPr lang="en-US" altLang="zh-CN" sz="2400" b="1" dirty="0" smtClean="0">
                <a:solidFill>
                  <a:srgbClr val="060606"/>
                </a:solidFill>
                <a:latin typeface="Times New Roman" pitchFamily="18" charset="0"/>
                <a:ea typeface="楷体" pitchFamily="49" charset="-122"/>
              </a:rPr>
              <a:t>f(x)-g(x)</a:t>
            </a:r>
          </a:p>
          <a:p>
            <a:pPr algn="just">
              <a:spcBef>
                <a:spcPts val="0"/>
              </a:spcBef>
              <a:buClr>
                <a:schemeClr val="folHlink"/>
              </a:buClr>
              <a:buSzPct val="60000"/>
            </a:pPr>
            <a:endParaRPr lang="en-US" altLang="zh-CN" sz="2400" b="1" dirty="0" smtClean="0">
              <a:solidFill>
                <a:srgbClr val="060606"/>
              </a:solidFill>
              <a:latin typeface="Times New Roman" pitchFamily="18" charset="0"/>
              <a:ea typeface="楷体" pitchFamily="49" charset="-122"/>
            </a:endParaRPr>
          </a:p>
          <a:p>
            <a:pPr algn="just">
              <a:spcBef>
                <a:spcPts val="0"/>
              </a:spcBef>
              <a:buClr>
                <a:schemeClr val="folHlink"/>
              </a:buClr>
              <a:buSzPct val="60000"/>
            </a:pPr>
            <a:endParaRPr lang="en-US" altLang="zh-CN" sz="2400" b="1" dirty="0" smtClean="0">
              <a:solidFill>
                <a:srgbClr val="060606"/>
              </a:solidFill>
              <a:latin typeface="Times New Roman" pitchFamily="18" charset="0"/>
              <a:ea typeface="楷体" pitchFamily="49" charset="-122"/>
            </a:endParaRPr>
          </a:p>
          <a:p>
            <a:pPr algn="just">
              <a:spcBef>
                <a:spcPts val="0"/>
              </a:spcBef>
              <a:buClr>
                <a:schemeClr val="folHlink"/>
              </a:buClr>
              <a:buSzPct val="60000"/>
            </a:pPr>
            <a:endParaRPr lang="en-US" altLang="zh-CN" sz="2400" b="1" dirty="0" smtClean="0">
              <a:solidFill>
                <a:srgbClr val="FF0000"/>
              </a:solidFill>
              <a:latin typeface="Times New Roman" pitchFamily="18" charset="0"/>
              <a:ea typeface="楷体" pitchFamily="49" charset="-122"/>
            </a:endParaRPr>
          </a:p>
        </p:txBody>
      </p:sp>
      <p:graphicFrame>
        <p:nvGraphicFramePr>
          <p:cNvPr id="253954" name="Object 2"/>
          <p:cNvGraphicFramePr>
            <a:graphicFrameLocks noChangeAspect="1"/>
          </p:cNvGraphicFramePr>
          <p:nvPr/>
        </p:nvGraphicFramePr>
        <p:xfrm>
          <a:off x="1295400" y="2743200"/>
          <a:ext cx="6564923" cy="1066800"/>
        </p:xfrm>
        <a:graphic>
          <a:graphicData uri="http://schemas.openxmlformats.org/presentationml/2006/ole">
            <p:oleObj spid="_x0000_s253954" name="Equation" r:id="rId3" imgW="2031840" imgH="330120" progId="Equation.DSMT4">
              <p:embed/>
            </p:oleObj>
          </a:graphicData>
        </a:graphic>
      </p:graphicFrame>
      <p:graphicFrame>
        <p:nvGraphicFramePr>
          <p:cNvPr id="253955" name="Object 3"/>
          <p:cNvGraphicFramePr>
            <a:graphicFrameLocks noChangeAspect="1"/>
          </p:cNvGraphicFramePr>
          <p:nvPr/>
        </p:nvGraphicFramePr>
        <p:xfrm>
          <a:off x="1295400" y="4876800"/>
          <a:ext cx="6729046" cy="1066800"/>
        </p:xfrm>
        <a:graphic>
          <a:graphicData uri="http://schemas.openxmlformats.org/presentationml/2006/ole">
            <p:oleObj spid="_x0000_s253955" name="Equation" r:id="rId4" imgW="2082600" imgH="330120" progId="Equation.DSMT4">
              <p:embed/>
            </p:oleObj>
          </a:graphicData>
        </a:graphic>
      </p:graphicFrame>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2EB97F26-A8B8-44D5-B438-A24E3BDCB5E3}" type="slidenum">
              <a:rPr lang="zh-CN" altLang="zh-CN" smtClean="0"/>
              <a:pPr>
                <a:defRPr/>
              </a:pPr>
              <a:t>58</a:t>
            </a:fld>
            <a:endParaRPr lang="zh-CN" altLang="zh-CN" dirty="0"/>
          </a:p>
        </p:txBody>
      </p:sp>
      <p:sp>
        <p:nvSpPr>
          <p:cNvPr id="11" name="矩形 9"/>
          <p:cNvSpPr>
            <a:spLocks noChangeArrowheads="1"/>
          </p:cNvSpPr>
          <p:nvPr/>
        </p:nvSpPr>
        <p:spPr bwMode="auto">
          <a:xfrm>
            <a:off x="228600" y="228600"/>
            <a:ext cx="3608680" cy="523220"/>
          </a:xfrm>
          <a:prstGeom prst="rect">
            <a:avLst/>
          </a:prstGeom>
          <a:noFill/>
          <a:ln w="9525">
            <a:noFill/>
            <a:miter lim="800000"/>
            <a:headEnd/>
            <a:tailEnd/>
          </a:ln>
        </p:spPr>
        <p:txBody>
          <a:bodyPr wrap="none">
            <a:spAutoFit/>
          </a:bodyPr>
          <a:lstStyle/>
          <a:p>
            <a:r>
              <a:rPr lang="en-US" altLang="zh-CN" sz="2800" b="1" dirty="0" smtClean="0">
                <a:solidFill>
                  <a:srgbClr val="333300"/>
                </a:solidFill>
                <a:latin typeface="Times New Roman" pitchFamily="18" charset="0"/>
                <a:ea typeface="楷体" pitchFamily="49" charset="-122"/>
              </a:rPr>
              <a:t>2.4 </a:t>
            </a:r>
            <a:r>
              <a:rPr lang="zh-CN" altLang="en-US" sz="2800" b="1" dirty="0" smtClean="0">
                <a:solidFill>
                  <a:srgbClr val="333300"/>
                </a:solidFill>
                <a:latin typeface="Times New Roman" pitchFamily="18" charset="0"/>
                <a:ea typeface="楷体" pitchFamily="49" charset="-122"/>
              </a:rPr>
              <a:t>蒙特卡洛方法应用</a:t>
            </a:r>
            <a:endParaRPr lang="zh-CN" altLang="en-US" sz="2800" dirty="0"/>
          </a:p>
        </p:txBody>
      </p:sp>
      <p:sp>
        <p:nvSpPr>
          <p:cNvPr id="12" name="Line 5"/>
          <p:cNvSpPr>
            <a:spLocks noChangeShapeType="1"/>
          </p:cNvSpPr>
          <p:nvPr/>
        </p:nvSpPr>
        <p:spPr bwMode="auto">
          <a:xfrm>
            <a:off x="0" y="762000"/>
            <a:ext cx="7916863" cy="0"/>
          </a:xfrm>
          <a:prstGeom prst="line">
            <a:avLst/>
          </a:prstGeom>
          <a:noFill/>
          <a:ln w="12700">
            <a:solidFill>
              <a:srgbClr val="FF9900"/>
            </a:solidFill>
            <a:miter lim="800000"/>
            <a:headEnd/>
            <a:tailEnd/>
          </a:ln>
          <a:effectLst>
            <a:prstShdw prst="shdw17" dist="17961" dir="2700000">
              <a:srgbClr val="995C00"/>
            </a:prstShdw>
          </a:effectLst>
        </p:spPr>
        <p:txBody>
          <a:bodyPr lIns="90000" tIns="46800" rIns="90000" bIns="46800"/>
          <a:lstStyle/>
          <a:p>
            <a:endParaRPr lang="zh-CN" altLang="en-US"/>
          </a:p>
        </p:txBody>
      </p:sp>
      <p:sp>
        <p:nvSpPr>
          <p:cNvPr id="5" name="矩形 4"/>
          <p:cNvSpPr/>
          <p:nvPr/>
        </p:nvSpPr>
        <p:spPr>
          <a:xfrm>
            <a:off x="457201" y="838200"/>
            <a:ext cx="8305799" cy="3046988"/>
          </a:xfrm>
          <a:prstGeom prst="rect">
            <a:avLst/>
          </a:prstGeom>
        </p:spPr>
        <p:txBody>
          <a:bodyPr wrap="square">
            <a:spAutoFit/>
          </a:bodyPr>
          <a:lstStyle/>
          <a:p>
            <a:pPr algn="just">
              <a:spcBef>
                <a:spcPts val="0"/>
              </a:spcBef>
              <a:buClr>
                <a:schemeClr val="folHlink"/>
              </a:buClr>
              <a:buSzPct val="60000"/>
            </a:pPr>
            <a:r>
              <a:rPr lang="zh-CN" altLang="en-US" sz="2400" b="1" dirty="0" smtClean="0">
                <a:solidFill>
                  <a:srgbClr val="FF0000"/>
                </a:solidFill>
                <a:latin typeface="Times New Roman" pitchFamily="18" charset="0"/>
                <a:ea typeface="楷体" pitchFamily="49" charset="-122"/>
              </a:rPr>
              <a:t>数值积分</a:t>
            </a:r>
            <a:r>
              <a:rPr lang="en-US" altLang="zh-CN" sz="2400" b="1" dirty="0" smtClean="0">
                <a:solidFill>
                  <a:srgbClr val="FF0000"/>
                </a:solidFill>
                <a:latin typeface="Times New Roman" pitchFamily="18" charset="0"/>
                <a:ea typeface="楷体" pitchFamily="49" charset="-122"/>
              </a:rPr>
              <a:t>----</a:t>
            </a:r>
            <a:r>
              <a:rPr lang="zh-CN" altLang="en-US" sz="2400" b="1" dirty="0" smtClean="0">
                <a:solidFill>
                  <a:srgbClr val="FF0000"/>
                </a:solidFill>
                <a:latin typeface="Times New Roman" pitchFamily="18" charset="0"/>
                <a:ea typeface="楷体" pitchFamily="49" charset="-122"/>
              </a:rPr>
              <a:t>多重积分</a:t>
            </a:r>
            <a:r>
              <a:rPr lang="en-US" altLang="zh-CN" sz="2400" b="1" dirty="0" smtClean="0">
                <a:solidFill>
                  <a:srgbClr val="060606"/>
                </a:solidFill>
                <a:latin typeface="Times New Roman" pitchFamily="18" charset="0"/>
                <a:ea typeface="楷体" pitchFamily="49" charset="-122"/>
              </a:rPr>
              <a:t>------</a:t>
            </a:r>
            <a:r>
              <a:rPr lang="zh-CN" altLang="en-US" sz="2400" b="1" dirty="0" smtClean="0">
                <a:solidFill>
                  <a:srgbClr val="FF0000"/>
                </a:solidFill>
                <a:latin typeface="Times New Roman" pitchFamily="18" charset="0"/>
                <a:ea typeface="楷体" pitchFamily="49" charset="-122"/>
              </a:rPr>
              <a:t>提取法</a:t>
            </a:r>
            <a:endParaRPr lang="en-US" altLang="zh-CN" sz="2400" b="1" dirty="0" smtClean="0">
              <a:solidFill>
                <a:srgbClr val="FF0000"/>
              </a:solidFill>
              <a:latin typeface="Times New Roman" pitchFamily="18" charset="0"/>
              <a:ea typeface="楷体" pitchFamily="49" charset="-122"/>
            </a:endParaRPr>
          </a:p>
          <a:p>
            <a:pPr algn="just">
              <a:spcBef>
                <a:spcPts val="0"/>
              </a:spcBef>
              <a:buClr>
                <a:schemeClr val="folHlink"/>
              </a:buClr>
              <a:buSzPct val="60000"/>
            </a:pPr>
            <a:r>
              <a:rPr lang="zh-CN" altLang="en-US" sz="2400" b="1" dirty="0" smtClean="0">
                <a:solidFill>
                  <a:srgbClr val="060606"/>
                </a:solidFill>
                <a:latin typeface="Times New Roman" pitchFamily="18" charset="0"/>
                <a:ea typeface="楷体" pitchFamily="49" charset="-122"/>
              </a:rPr>
              <a:t>如：奇异积分</a:t>
            </a:r>
            <a:endParaRPr lang="en-US" altLang="zh-CN" sz="2400" b="1" dirty="0" smtClean="0">
              <a:solidFill>
                <a:srgbClr val="060606"/>
              </a:solidFill>
              <a:latin typeface="Times New Roman" pitchFamily="18" charset="0"/>
              <a:ea typeface="楷体" pitchFamily="49" charset="-122"/>
            </a:endParaRPr>
          </a:p>
          <a:p>
            <a:pPr algn="just">
              <a:spcBef>
                <a:spcPts val="0"/>
              </a:spcBef>
              <a:buClr>
                <a:schemeClr val="folHlink"/>
              </a:buClr>
              <a:buSzPct val="60000"/>
            </a:pPr>
            <a:r>
              <a:rPr lang="zh-CN" altLang="en-US" sz="2400" b="1" dirty="0" smtClean="0">
                <a:solidFill>
                  <a:srgbClr val="060606"/>
                </a:solidFill>
                <a:latin typeface="Times New Roman" pitchFamily="18" charset="0"/>
                <a:ea typeface="楷体" pitchFamily="49" charset="-122"/>
              </a:rPr>
              <a:t>指在积分限内被积函数有发散点，尽管在奇点上被积分函数是无穷大，但积分值可以是有限的。</a:t>
            </a:r>
            <a:endParaRPr lang="en-US" altLang="zh-CN" sz="2400" b="1" dirty="0" smtClean="0">
              <a:solidFill>
                <a:srgbClr val="060606"/>
              </a:solidFill>
              <a:latin typeface="Times New Roman" pitchFamily="18" charset="0"/>
              <a:ea typeface="楷体" pitchFamily="49" charset="-122"/>
            </a:endParaRPr>
          </a:p>
          <a:p>
            <a:pPr algn="just">
              <a:spcBef>
                <a:spcPts val="0"/>
              </a:spcBef>
              <a:buClr>
                <a:schemeClr val="folHlink"/>
              </a:buClr>
              <a:buSzPct val="60000"/>
            </a:pPr>
            <a:endParaRPr lang="en-US" altLang="zh-CN" sz="2400" b="1" dirty="0" smtClean="0">
              <a:solidFill>
                <a:srgbClr val="060606"/>
              </a:solidFill>
              <a:latin typeface="Times New Roman" pitchFamily="18" charset="0"/>
              <a:ea typeface="楷体" pitchFamily="49" charset="-122"/>
            </a:endParaRPr>
          </a:p>
          <a:p>
            <a:pPr algn="just">
              <a:spcBef>
                <a:spcPts val="0"/>
              </a:spcBef>
              <a:buClr>
                <a:schemeClr val="folHlink"/>
              </a:buClr>
              <a:buSzPct val="60000"/>
            </a:pPr>
            <a:endParaRPr lang="en-US" altLang="zh-CN" sz="2400" b="1" dirty="0" smtClean="0">
              <a:solidFill>
                <a:srgbClr val="FF0000"/>
              </a:solidFill>
              <a:latin typeface="Times New Roman" pitchFamily="18" charset="0"/>
              <a:ea typeface="楷体" pitchFamily="49" charset="-122"/>
            </a:endParaRPr>
          </a:p>
          <a:p>
            <a:pPr algn="just">
              <a:spcBef>
                <a:spcPts val="0"/>
              </a:spcBef>
              <a:buClr>
                <a:schemeClr val="folHlink"/>
              </a:buClr>
              <a:buSzPct val="60000"/>
            </a:pPr>
            <a:endParaRPr lang="en-US" altLang="zh-CN" sz="2400" b="1" dirty="0" smtClean="0">
              <a:solidFill>
                <a:srgbClr val="FF0000"/>
              </a:solidFill>
              <a:latin typeface="Times New Roman" pitchFamily="18" charset="0"/>
              <a:ea typeface="楷体" pitchFamily="49" charset="-122"/>
            </a:endParaRPr>
          </a:p>
          <a:p>
            <a:pPr algn="just">
              <a:spcBef>
                <a:spcPts val="0"/>
              </a:spcBef>
              <a:buClr>
                <a:schemeClr val="folHlink"/>
              </a:buClr>
              <a:buSzPct val="60000"/>
            </a:pPr>
            <a:endParaRPr lang="en-US" altLang="zh-CN" sz="2400" b="1" dirty="0" smtClean="0">
              <a:solidFill>
                <a:srgbClr val="FF0000"/>
              </a:solidFill>
              <a:latin typeface="Times New Roman" pitchFamily="18" charset="0"/>
              <a:ea typeface="楷体" pitchFamily="49" charset="-122"/>
            </a:endParaRPr>
          </a:p>
        </p:txBody>
      </p:sp>
      <p:graphicFrame>
        <p:nvGraphicFramePr>
          <p:cNvPr id="254978" name="Object 2"/>
          <p:cNvGraphicFramePr>
            <a:graphicFrameLocks noChangeAspect="1"/>
          </p:cNvGraphicFramePr>
          <p:nvPr/>
        </p:nvGraphicFramePr>
        <p:xfrm>
          <a:off x="2209800" y="2374900"/>
          <a:ext cx="2797735" cy="1358900"/>
        </p:xfrm>
        <a:graphic>
          <a:graphicData uri="http://schemas.openxmlformats.org/presentationml/2006/ole">
            <p:oleObj spid="_x0000_s254978" name="Equation" r:id="rId3" imgW="888840" imgH="431640" progId="Equation.DSMT4">
              <p:embed/>
            </p:oleObj>
          </a:graphicData>
        </a:graphic>
      </p:graphicFrame>
      <p:sp>
        <p:nvSpPr>
          <p:cNvPr id="7" name="矩形 6"/>
          <p:cNvSpPr/>
          <p:nvPr/>
        </p:nvSpPr>
        <p:spPr>
          <a:xfrm>
            <a:off x="533400" y="3811012"/>
            <a:ext cx="5410200" cy="3046988"/>
          </a:xfrm>
          <a:prstGeom prst="rect">
            <a:avLst/>
          </a:prstGeom>
          <a:solidFill>
            <a:schemeClr val="bg1"/>
          </a:solidFill>
        </p:spPr>
        <p:txBody>
          <a:bodyPr wrap="square">
            <a:spAutoFit/>
          </a:bodyPr>
          <a:lstStyle/>
          <a:p>
            <a:pPr algn="just">
              <a:spcBef>
                <a:spcPts val="0"/>
              </a:spcBef>
              <a:buClr>
                <a:schemeClr val="folHlink"/>
              </a:buClr>
              <a:buSzPct val="60000"/>
            </a:pPr>
            <a:r>
              <a:rPr lang="zh-CN" altLang="en-US" sz="2400" b="1" dirty="0" smtClean="0">
                <a:solidFill>
                  <a:srgbClr val="FF0000"/>
                </a:solidFill>
                <a:latin typeface="Times New Roman" pitchFamily="18" charset="0"/>
                <a:ea typeface="楷体" pitchFamily="49" charset="-122"/>
              </a:rPr>
              <a:t>固定网格法：</a:t>
            </a:r>
            <a:r>
              <a:rPr lang="zh-CN" altLang="en-US" sz="2400" b="1" dirty="0" smtClean="0">
                <a:solidFill>
                  <a:srgbClr val="060606"/>
                </a:solidFill>
                <a:latin typeface="Times New Roman" pitchFamily="18" charset="0"/>
                <a:ea typeface="楷体" pitchFamily="49" charset="-122"/>
              </a:rPr>
              <a:t>奇点必须避开，但奇点附近的贡献是相当大的，不可忽略。因此要尽可能的逼近奇点，固定网格法很难做到。</a:t>
            </a:r>
            <a:endParaRPr lang="en-US" altLang="zh-CN" sz="2400" b="1" dirty="0" smtClean="0">
              <a:solidFill>
                <a:srgbClr val="060606"/>
              </a:solidFill>
              <a:latin typeface="Times New Roman" pitchFamily="18" charset="0"/>
              <a:ea typeface="楷体" pitchFamily="49" charset="-122"/>
            </a:endParaRPr>
          </a:p>
          <a:p>
            <a:pPr algn="just">
              <a:spcBef>
                <a:spcPts val="0"/>
              </a:spcBef>
              <a:buClr>
                <a:schemeClr val="folHlink"/>
              </a:buClr>
              <a:buSzPct val="60000"/>
            </a:pPr>
            <a:r>
              <a:rPr lang="en-US" altLang="zh-CN" sz="2400" b="1" dirty="0" smtClean="0">
                <a:solidFill>
                  <a:srgbClr val="FF0000"/>
                </a:solidFill>
                <a:latin typeface="Times New Roman" pitchFamily="18" charset="0"/>
                <a:ea typeface="楷体" pitchFamily="49" charset="-122"/>
              </a:rPr>
              <a:t>MC</a:t>
            </a:r>
            <a:r>
              <a:rPr lang="zh-CN" altLang="en-US" sz="2400" b="1" dirty="0" smtClean="0">
                <a:solidFill>
                  <a:srgbClr val="FF0000"/>
                </a:solidFill>
                <a:latin typeface="Times New Roman" pitchFamily="18" charset="0"/>
                <a:ea typeface="楷体" pitchFamily="49" charset="-122"/>
              </a:rPr>
              <a:t>方法：</a:t>
            </a:r>
            <a:r>
              <a:rPr lang="zh-CN" altLang="en-US" sz="2400" b="1" dirty="0" smtClean="0">
                <a:solidFill>
                  <a:srgbClr val="060606"/>
                </a:solidFill>
                <a:latin typeface="Times New Roman" pitchFamily="18" charset="0"/>
                <a:ea typeface="楷体" pitchFamily="49" charset="-122"/>
              </a:rPr>
              <a:t>容易实现，因为堆积选取的</a:t>
            </a:r>
            <a:r>
              <a:rPr lang="en-US" altLang="zh-CN" sz="2400" b="1" dirty="0" smtClean="0">
                <a:solidFill>
                  <a:srgbClr val="060606"/>
                </a:solidFill>
                <a:latin typeface="Times New Roman" pitchFamily="18" charset="0"/>
                <a:ea typeface="楷体" pitchFamily="49" charset="-122"/>
              </a:rPr>
              <a:t>x</a:t>
            </a:r>
            <a:r>
              <a:rPr lang="zh-CN" altLang="en-US" sz="2400" b="1" dirty="0" smtClean="0">
                <a:solidFill>
                  <a:srgbClr val="060606"/>
                </a:solidFill>
                <a:latin typeface="Times New Roman" pitchFamily="18" charset="0"/>
                <a:ea typeface="楷体" pitchFamily="49" charset="-122"/>
              </a:rPr>
              <a:t>气味奇点的可能性不大，还可以包含奇点附近选择一非常小得排斥区域可以避开奇点。不过简单抽样的效率很低。</a:t>
            </a:r>
            <a:endParaRPr lang="en-US" altLang="zh-CN" sz="2400" b="1" dirty="0" smtClean="0">
              <a:solidFill>
                <a:srgbClr val="FF0000"/>
              </a:solidFill>
              <a:latin typeface="Times New Roman" pitchFamily="18" charset="0"/>
              <a:ea typeface="楷体" pitchFamily="49" charset="-122"/>
            </a:endParaRPr>
          </a:p>
        </p:txBody>
      </p:sp>
      <p:pic>
        <p:nvPicPr>
          <p:cNvPr id="254980" name="Picture 4" descr="C:\Users\User\Desktop\5.jpg"/>
          <p:cNvPicPr>
            <a:picLocks noChangeAspect="1" noChangeArrowheads="1"/>
          </p:cNvPicPr>
          <p:nvPr/>
        </p:nvPicPr>
        <p:blipFill>
          <a:blip r:embed="rId4" cstate="print"/>
          <a:srcRect/>
          <a:stretch>
            <a:fillRect/>
          </a:stretch>
        </p:blipFill>
        <p:spPr bwMode="auto">
          <a:xfrm>
            <a:off x="6019800" y="2743200"/>
            <a:ext cx="2743200" cy="4114800"/>
          </a:xfrm>
          <a:prstGeom prst="rect">
            <a:avLst/>
          </a:prstGeom>
          <a:noFill/>
        </p:spPr>
      </p:pic>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8"/>
          <p:cNvPicPr>
            <a:picLocks noChangeAspect="1" noChangeArrowheads="1"/>
          </p:cNvPicPr>
          <p:nvPr/>
        </p:nvPicPr>
        <p:blipFill>
          <a:blip r:embed="rId3" cstate="print"/>
          <a:srcRect/>
          <a:stretch>
            <a:fillRect/>
          </a:stretch>
        </p:blipFill>
        <p:spPr bwMode="auto">
          <a:xfrm>
            <a:off x="5840796" y="3124200"/>
            <a:ext cx="3303204" cy="3228975"/>
          </a:xfrm>
          <a:prstGeom prst="rect">
            <a:avLst/>
          </a:prstGeom>
          <a:noFill/>
          <a:ln w="9525">
            <a:noFill/>
            <a:miter lim="800000"/>
            <a:headEnd/>
            <a:tailEnd/>
          </a:ln>
        </p:spPr>
      </p:pic>
      <p:sp>
        <p:nvSpPr>
          <p:cNvPr id="4" name="灯片编号占位符 3"/>
          <p:cNvSpPr>
            <a:spLocks noGrp="1"/>
          </p:cNvSpPr>
          <p:nvPr>
            <p:ph type="sldNum" sz="quarter" idx="12"/>
          </p:nvPr>
        </p:nvSpPr>
        <p:spPr/>
        <p:txBody>
          <a:bodyPr/>
          <a:lstStyle/>
          <a:p>
            <a:pPr>
              <a:defRPr/>
            </a:pPr>
            <a:fld id="{2EB97F26-A8B8-44D5-B438-A24E3BDCB5E3}" type="slidenum">
              <a:rPr lang="zh-CN" altLang="zh-CN" smtClean="0"/>
              <a:pPr>
                <a:defRPr/>
              </a:pPr>
              <a:t>59</a:t>
            </a:fld>
            <a:endParaRPr lang="zh-CN" altLang="zh-CN" dirty="0"/>
          </a:p>
        </p:txBody>
      </p:sp>
      <p:sp>
        <p:nvSpPr>
          <p:cNvPr id="11" name="矩形 9"/>
          <p:cNvSpPr>
            <a:spLocks noChangeArrowheads="1"/>
          </p:cNvSpPr>
          <p:nvPr/>
        </p:nvSpPr>
        <p:spPr bwMode="auto">
          <a:xfrm>
            <a:off x="228600" y="228600"/>
            <a:ext cx="3608680" cy="523220"/>
          </a:xfrm>
          <a:prstGeom prst="rect">
            <a:avLst/>
          </a:prstGeom>
          <a:noFill/>
          <a:ln w="9525">
            <a:noFill/>
            <a:miter lim="800000"/>
            <a:headEnd/>
            <a:tailEnd/>
          </a:ln>
        </p:spPr>
        <p:txBody>
          <a:bodyPr wrap="none">
            <a:spAutoFit/>
          </a:bodyPr>
          <a:lstStyle/>
          <a:p>
            <a:r>
              <a:rPr lang="en-US" altLang="zh-CN" sz="2800" b="1" dirty="0" smtClean="0">
                <a:solidFill>
                  <a:srgbClr val="333300"/>
                </a:solidFill>
                <a:latin typeface="Times New Roman" pitchFamily="18" charset="0"/>
                <a:ea typeface="楷体" pitchFamily="49" charset="-122"/>
              </a:rPr>
              <a:t>2.4 </a:t>
            </a:r>
            <a:r>
              <a:rPr lang="zh-CN" altLang="en-US" sz="2800" b="1" dirty="0" smtClean="0">
                <a:solidFill>
                  <a:srgbClr val="333300"/>
                </a:solidFill>
                <a:latin typeface="Times New Roman" pitchFamily="18" charset="0"/>
                <a:ea typeface="楷体" pitchFamily="49" charset="-122"/>
              </a:rPr>
              <a:t>蒙特卡洛方法应用</a:t>
            </a:r>
            <a:endParaRPr lang="zh-CN" altLang="en-US" sz="2800" dirty="0"/>
          </a:p>
        </p:txBody>
      </p:sp>
      <p:sp>
        <p:nvSpPr>
          <p:cNvPr id="12" name="Line 5"/>
          <p:cNvSpPr>
            <a:spLocks noChangeShapeType="1"/>
          </p:cNvSpPr>
          <p:nvPr/>
        </p:nvSpPr>
        <p:spPr bwMode="auto">
          <a:xfrm>
            <a:off x="0" y="762000"/>
            <a:ext cx="7916863" cy="0"/>
          </a:xfrm>
          <a:prstGeom prst="line">
            <a:avLst/>
          </a:prstGeom>
          <a:noFill/>
          <a:ln w="12700">
            <a:solidFill>
              <a:srgbClr val="FF9900"/>
            </a:solidFill>
            <a:miter lim="800000"/>
            <a:headEnd/>
            <a:tailEnd/>
          </a:ln>
          <a:effectLst>
            <a:prstShdw prst="shdw17" dist="17961" dir="2700000">
              <a:srgbClr val="995C00"/>
            </a:prstShdw>
          </a:effectLst>
        </p:spPr>
        <p:txBody>
          <a:bodyPr lIns="90000" tIns="46800" rIns="90000" bIns="46800"/>
          <a:lstStyle/>
          <a:p>
            <a:endParaRPr lang="zh-CN" altLang="en-US"/>
          </a:p>
        </p:txBody>
      </p:sp>
      <p:sp>
        <p:nvSpPr>
          <p:cNvPr id="5" name="矩形 4"/>
          <p:cNvSpPr/>
          <p:nvPr/>
        </p:nvSpPr>
        <p:spPr>
          <a:xfrm>
            <a:off x="457201" y="838200"/>
            <a:ext cx="8305799" cy="3046988"/>
          </a:xfrm>
          <a:prstGeom prst="rect">
            <a:avLst/>
          </a:prstGeom>
        </p:spPr>
        <p:txBody>
          <a:bodyPr wrap="square">
            <a:spAutoFit/>
          </a:bodyPr>
          <a:lstStyle/>
          <a:p>
            <a:pPr algn="just">
              <a:spcBef>
                <a:spcPts val="0"/>
              </a:spcBef>
              <a:buClr>
                <a:schemeClr val="folHlink"/>
              </a:buClr>
              <a:buSzPct val="60000"/>
            </a:pPr>
            <a:r>
              <a:rPr lang="zh-CN" altLang="en-US" sz="2400" b="1" dirty="0" smtClean="0">
                <a:solidFill>
                  <a:srgbClr val="FF0000"/>
                </a:solidFill>
                <a:latin typeface="Times New Roman" pitchFamily="18" charset="0"/>
                <a:ea typeface="楷体" pitchFamily="49" charset="-122"/>
              </a:rPr>
              <a:t>数值积分</a:t>
            </a:r>
            <a:r>
              <a:rPr lang="en-US" altLang="zh-CN" sz="2400" b="1" dirty="0" smtClean="0">
                <a:solidFill>
                  <a:srgbClr val="FF0000"/>
                </a:solidFill>
                <a:latin typeface="Times New Roman" pitchFamily="18" charset="0"/>
                <a:ea typeface="楷体" pitchFamily="49" charset="-122"/>
              </a:rPr>
              <a:t>----</a:t>
            </a:r>
            <a:r>
              <a:rPr lang="zh-CN" altLang="en-US" sz="2400" b="1" dirty="0" smtClean="0">
                <a:solidFill>
                  <a:srgbClr val="FF0000"/>
                </a:solidFill>
                <a:latin typeface="Times New Roman" pitchFamily="18" charset="0"/>
                <a:ea typeface="楷体" pitchFamily="49" charset="-122"/>
              </a:rPr>
              <a:t>多重积分</a:t>
            </a:r>
            <a:r>
              <a:rPr lang="en-US" altLang="zh-CN" sz="2400" b="1" dirty="0" smtClean="0">
                <a:solidFill>
                  <a:srgbClr val="060606"/>
                </a:solidFill>
                <a:latin typeface="Times New Roman" pitchFamily="18" charset="0"/>
                <a:ea typeface="楷体" pitchFamily="49" charset="-122"/>
              </a:rPr>
              <a:t>------</a:t>
            </a:r>
            <a:r>
              <a:rPr lang="zh-CN" altLang="en-US" sz="2400" b="1" dirty="0" smtClean="0">
                <a:solidFill>
                  <a:srgbClr val="FF0000"/>
                </a:solidFill>
                <a:latin typeface="Times New Roman" pitchFamily="18" charset="0"/>
                <a:ea typeface="楷体" pitchFamily="49" charset="-122"/>
              </a:rPr>
              <a:t>重要抽样法</a:t>
            </a:r>
            <a:endParaRPr lang="en-US" altLang="zh-CN" sz="2400" b="1" dirty="0" smtClean="0">
              <a:solidFill>
                <a:srgbClr val="FF0000"/>
              </a:solidFill>
              <a:latin typeface="Times New Roman" pitchFamily="18" charset="0"/>
              <a:ea typeface="楷体" pitchFamily="49" charset="-122"/>
            </a:endParaRPr>
          </a:p>
          <a:p>
            <a:pPr algn="just">
              <a:spcBef>
                <a:spcPts val="0"/>
              </a:spcBef>
              <a:buClr>
                <a:schemeClr val="folHlink"/>
              </a:buClr>
              <a:buSzPct val="60000"/>
            </a:pPr>
            <a:endParaRPr lang="en-US" altLang="zh-CN" sz="2400" b="1" dirty="0" smtClean="0">
              <a:solidFill>
                <a:srgbClr val="FF0000"/>
              </a:solidFill>
              <a:latin typeface="Times New Roman" pitchFamily="18" charset="0"/>
              <a:ea typeface="楷体" pitchFamily="49" charset="-122"/>
            </a:endParaRPr>
          </a:p>
          <a:p>
            <a:pPr algn="just">
              <a:spcBef>
                <a:spcPts val="0"/>
              </a:spcBef>
              <a:buClr>
                <a:schemeClr val="folHlink"/>
              </a:buClr>
              <a:buSzPct val="60000"/>
            </a:pPr>
            <a:r>
              <a:rPr lang="zh-CN" altLang="en-US" sz="2400" b="1" dirty="0" smtClean="0">
                <a:solidFill>
                  <a:srgbClr val="060606"/>
                </a:solidFill>
                <a:latin typeface="Times New Roman" pitchFamily="18" charset="0"/>
                <a:ea typeface="楷体" pitchFamily="49" charset="-122"/>
              </a:rPr>
              <a:t>设有一个概率分布函数</a:t>
            </a:r>
            <a:r>
              <a:rPr lang="en-US" altLang="zh-CN" sz="2400" b="1" dirty="0" smtClean="0">
                <a:solidFill>
                  <a:srgbClr val="060606"/>
                </a:solidFill>
                <a:latin typeface="Times New Roman" pitchFamily="18" charset="0"/>
                <a:ea typeface="楷体" pitchFamily="49" charset="-122"/>
              </a:rPr>
              <a:t>g(x)</a:t>
            </a:r>
            <a:r>
              <a:rPr lang="zh-CN" altLang="en-US" sz="2400" b="1" dirty="0" smtClean="0">
                <a:solidFill>
                  <a:srgbClr val="060606"/>
                </a:solidFill>
                <a:latin typeface="Times New Roman" pitchFamily="18" charset="0"/>
                <a:ea typeface="楷体" pitchFamily="49" charset="-122"/>
              </a:rPr>
              <a:t>与被积函数</a:t>
            </a:r>
            <a:r>
              <a:rPr lang="en-US" altLang="zh-CN" sz="2400" b="1" dirty="0" smtClean="0">
                <a:solidFill>
                  <a:srgbClr val="060606"/>
                </a:solidFill>
                <a:latin typeface="Times New Roman" pitchFamily="18" charset="0"/>
                <a:ea typeface="楷体" pitchFamily="49" charset="-122"/>
              </a:rPr>
              <a:t>f(x)</a:t>
            </a:r>
            <a:r>
              <a:rPr lang="zh-CN" altLang="en-US" sz="2400" b="1" dirty="0" smtClean="0">
                <a:solidFill>
                  <a:srgbClr val="060606"/>
                </a:solidFill>
                <a:latin typeface="Times New Roman" pitchFamily="18" charset="0"/>
                <a:ea typeface="楷体" pitchFamily="49" charset="-122"/>
              </a:rPr>
              <a:t>形状相似：</a:t>
            </a:r>
            <a:endParaRPr lang="en-US" altLang="zh-CN" sz="2400" b="1" dirty="0" smtClean="0">
              <a:solidFill>
                <a:srgbClr val="060606"/>
              </a:solidFill>
              <a:latin typeface="Times New Roman" pitchFamily="18" charset="0"/>
              <a:ea typeface="楷体" pitchFamily="49" charset="-122"/>
            </a:endParaRPr>
          </a:p>
          <a:p>
            <a:pPr algn="just">
              <a:spcBef>
                <a:spcPts val="0"/>
              </a:spcBef>
              <a:buClr>
                <a:schemeClr val="folHlink"/>
              </a:buClr>
              <a:buSzPct val="60000"/>
            </a:pPr>
            <a:endParaRPr lang="en-US" altLang="zh-CN" sz="2400" b="1" dirty="0" smtClean="0">
              <a:solidFill>
                <a:srgbClr val="060606"/>
              </a:solidFill>
              <a:latin typeface="Times New Roman" pitchFamily="18" charset="0"/>
              <a:ea typeface="楷体" pitchFamily="49" charset="-122"/>
            </a:endParaRPr>
          </a:p>
          <a:p>
            <a:pPr algn="just">
              <a:spcBef>
                <a:spcPts val="0"/>
              </a:spcBef>
              <a:buClr>
                <a:schemeClr val="folHlink"/>
              </a:buClr>
              <a:buSzPct val="60000"/>
            </a:pPr>
            <a:endParaRPr lang="en-US" altLang="zh-CN" sz="2400" b="1" dirty="0" smtClean="0">
              <a:solidFill>
                <a:srgbClr val="060606"/>
              </a:solidFill>
              <a:latin typeface="Times New Roman" pitchFamily="18" charset="0"/>
              <a:ea typeface="楷体" pitchFamily="49" charset="-122"/>
            </a:endParaRPr>
          </a:p>
          <a:p>
            <a:pPr algn="just">
              <a:spcBef>
                <a:spcPts val="0"/>
              </a:spcBef>
              <a:buClr>
                <a:schemeClr val="folHlink"/>
              </a:buClr>
              <a:buSzPct val="60000"/>
            </a:pPr>
            <a:endParaRPr lang="en-US" altLang="zh-CN" sz="2400" b="1" dirty="0" smtClean="0">
              <a:solidFill>
                <a:srgbClr val="060606"/>
              </a:solidFill>
              <a:latin typeface="Times New Roman" pitchFamily="18" charset="0"/>
              <a:ea typeface="楷体" pitchFamily="49" charset="-122"/>
            </a:endParaRPr>
          </a:p>
          <a:p>
            <a:pPr algn="just">
              <a:spcBef>
                <a:spcPts val="0"/>
              </a:spcBef>
              <a:buClr>
                <a:schemeClr val="folHlink"/>
              </a:buClr>
              <a:buSzPct val="60000"/>
            </a:pPr>
            <a:endParaRPr lang="en-US" altLang="zh-CN" sz="2400" b="1" dirty="0" smtClean="0">
              <a:solidFill>
                <a:srgbClr val="060606"/>
              </a:solidFill>
              <a:latin typeface="Times New Roman" pitchFamily="18" charset="0"/>
              <a:ea typeface="楷体" pitchFamily="49" charset="-122"/>
            </a:endParaRPr>
          </a:p>
          <a:p>
            <a:pPr algn="just">
              <a:spcBef>
                <a:spcPts val="0"/>
              </a:spcBef>
              <a:buClr>
                <a:schemeClr val="folHlink"/>
              </a:buClr>
              <a:buSzPct val="60000"/>
            </a:pPr>
            <a:r>
              <a:rPr lang="zh-CN" altLang="en-US" sz="2400" b="1" dirty="0" smtClean="0">
                <a:solidFill>
                  <a:srgbClr val="060606"/>
                </a:solidFill>
                <a:latin typeface="Times New Roman" pitchFamily="18" charset="0"/>
                <a:ea typeface="楷体" pitchFamily="49" charset="-122"/>
              </a:rPr>
              <a:t>则积分可写成</a:t>
            </a:r>
            <a:endParaRPr lang="en-US" altLang="zh-CN" sz="2400" b="1" dirty="0" smtClean="0">
              <a:solidFill>
                <a:srgbClr val="060606"/>
              </a:solidFill>
              <a:latin typeface="Times New Roman" pitchFamily="18" charset="0"/>
              <a:ea typeface="楷体" pitchFamily="49" charset="-122"/>
            </a:endParaRPr>
          </a:p>
        </p:txBody>
      </p:sp>
      <p:graphicFrame>
        <p:nvGraphicFramePr>
          <p:cNvPr id="256002" name="Object 2"/>
          <p:cNvGraphicFramePr>
            <a:graphicFrameLocks noChangeAspect="1"/>
          </p:cNvGraphicFramePr>
          <p:nvPr/>
        </p:nvGraphicFramePr>
        <p:xfrm>
          <a:off x="533400" y="2057400"/>
          <a:ext cx="4808682" cy="1333500"/>
        </p:xfrm>
        <a:graphic>
          <a:graphicData uri="http://schemas.openxmlformats.org/presentationml/2006/ole">
            <p:oleObj spid="_x0000_s256002" name="Equation" r:id="rId4" imgW="1511280" imgH="419040" progId="Equation.DSMT4">
              <p:embed/>
            </p:oleObj>
          </a:graphicData>
        </a:graphic>
      </p:graphicFrame>
      <p:graphicFrame>
        <p:nvGraphicFramePr>
          <p:cNvPr id="256003" name="Object 3"/>
          <p:cNvGraphicFramePr>
            <a:graphicFrameLocks noChangeAspect="1"/>
          </p:cNvGraphicFramePr>
          <p:nvPr/>
        </p:nvGraphicFramePr>
        <p:xfrm>
          <a:off x="533400" y="3962400"/>
          <a:ext cx="5220855" cy="1295400"/>
        </p:xfrm>
        <a:graphic>
          <a:graphicData uri="http://schemas.openxmlformats.org/presentationml/2006/ole">
            <p:oleObj spid="_x0000_s256003" name="Equation" r:id="rId5" imgW="1688760" imgH="419040" progId="Equation.DSMT4">
              <p:embed/>
            </p:oleObj>
          </a:graphicData>
        </a:graphic>
      </p:graphicFrame>
      <p:sp>
        <p:nvSpPr>
          <p:cNvPr id="8" name="矩形 7"/>
          <p:cNvSpPr/>
          <p:nvPr/>
        </p:nvSpPr>
        <p:spPr>
          <a:xfrm>
            <a:off x="457200" y="5410200"/>
            <a:ext cx="906017" cy="461665"/>
          </a:xfrm>
          <a:prstGeom prst="rect">
            <a:avLst/>
          </a:prstGeom>
        </p:spPr>
        <p:txBody>
          <a:bodyPr wrap="none">
            <a:spAutoFit/>
          </a:bodyPr>
          <a:lstStyle/>
          <a:p>
            <a:r>
              <a:rPr lang="zh-CN" altLang="en-US" sz="2400" b="1" dirty="0" smtClean="0">
                <a:solidFill>
                  <a:srgbClr val="060606"/>
                </a:solidFill>
                <a:latin typeface="Times New Roman" pitchFamily="18" charset="0"/>
                <a:ea typeface="楷体" pitchFamily="49" charset="-122"/>
              </a:rPr>
              <a:t>譬如</a:t>
            </a:r>
            <a:r>
              <a:rPr lang="en-US" altLang="zh-CN" sz="2400" b="1" dirty="0" smtClean="0">
                <a:solidFill>
                  <a:srgbClr val="060606"/>
                </a:solidFill>
                <a:latin typeface="Times New Roman" pitchFamily="18" charset="0"/>
                <a:ea typeface="楷体" pitchFamily="49" charset="-122"/>
              </a:rPr>
              <a:t>:</a:t>
            </a:r>
            <a:endParaRPr lang="zh-CN" altLang="en-US" sz="2400" b="1" dirty="0" smtClean="0">
              <a:solidFill>
                <a:srgbClr val="060606"/>
              </a:solidFill>
              <a:latin typeface="Times New Roman" pitchFamily="18" charset="0"/>
              <a:ea typeface="楷体" pitchFamily="49" charset="-122"/>
            </a:endParaRPr>
          </a:p>
        </p:txBody>
      </p:sp>
      <p:graphicFrame>
        <p:nvGraphicFramePr>
          <p:cNvPr id="256004" name="Object 4"/>
          <p:cNvGraphicFramePr>
            <a:graphicFrameLocks noChangeAspect="1"/>
          </p:cNvGraphicFramePr>
          <p:nvPr/>
        </p:nvGraphicFramePr>
        <p:xfrm>
          <a:off x="1447799" y="5334000"/>
          <a:ext cx="3488267" cy="1219200"/>
        </p:xfrm>
        <a:graphic>
          <a:graphicData uri="http://schemas.openxmlformats.org/presentationml/2006/ole">
            <p:oleObj spid="_x0000_s256004" name="Equation" r:id="rId6" imgW="1307880" imgH="457200" progId="Equation.DSMT4">
              <p:embed/>
            </p:oleObj>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iterate type="lt">
                                    <p:tmPct val="5000"/>
                                  </p:iterate>
                                  <p:childTnLst>
                                    <p:set>
                                      <p:cBhvr>
                                        <p:cTn id="6" dur="1" fill="hold">
                                          <p:stCondLst>
                                            <p:cond delay="0"/>
                                          </p:stCondLst>
                                        </p:cTn>
                                        <p:tgtEl>
                                          <p:spTgt spid="13"/>
                                        </p:tgtEl>
                                        <p:attrNameLst>
                                          <p:attrName>style.visibility</p:attrName>
                                        </p:attrNameLst>
                                      </p:cBhvr>
                                      <p:to>
                                        <p:strVal val="visible"/>
                                      </p:to>
                                    </p:set>
                                    <p:anim calcmode="lin" valueType="num">
                                      <p:cBhvr>
                                        <p:cTn id="7" dur="1000" fill="hold"/>
                                        <p:tgtEl>
                                          <p:spTgt spid="13"/>
                                        </p:tgtEl>
                                        <p:attrNameLst>
                                          <p:attrName>ppt_w</p:attrName>
                                        </p:attrNameLst>
                                      </p:cBhvr>
                                      <p:tavLst>
                                        <p:tav tm="0">
                                          <p:val>
                                            <p:fltVal val="0"/>
                                          </p:val>
                                        </p:tav>
                                        <p:tav tm="100000">
                                          <p:val>
                                            <p:strVal val="#ppt_w"/>
                                          </p:val>
                                        </p:tav>
                                      </p:tavLst>
                                    </p:anim>
                                    <p:anim calcmode="lin" valueType="num">
                                      <p:cBhvr>
                                        <p:cTn id="8" dur="1000" fill="hold"/>
                                        <p:tgtEl>
                                          <p:spTgt spid="13"/>
                                        </p:tgtEl>
                                        <p:attrNameLst>
                                          <p:attrName>ppt_h</p:attrName>
                                        </p:attrNameLst>
                                      </p:cBhvr>
                                      <p:tavLst>
                                        <p:tav tm="0">
                                          <p:val>
                                            <p:fltVal val="0"/>
                                          </p:val>
                                        </p:tav>
                                        <p:tav tm="100000">
                                          <p:val>
                                            <p:strVal val="#ppt_h"/>
                                          </p:val>
                                        </p:tav>
                                      </p:tavLst>
                                    </p:anim>
                                    <p:anim calcmode="lin" valueType="num">
                                      <p:cBhvr>
                                        <p:cTn id="9" dur="1000" fill="hold"/>
                                        <p:tgtEl>
                                          <p:spTgt spid="13"/>
                                        </p:tgtEl>
                                        <p:attrNameLst>
                                          <p:attrName>style.rotation</p:attrName>
                                        </p:attrNameLst>
                                      </p:cBhvr>
                                      <p:tavLst>
                                        <p:tav tm="0">
                                          <p:val>
                                            <p:fltVal val="90"/>
                                          </p:val>
                                        </p:tav>
                                        <p:tav tm="100000">
                                          <p:val>
                                            <p:fltVal val="0"/>
                                          </p:val>
                                        </p:tav>
                                      </p:tavLst>
                                    </p:anim>
                                    <p:animEffect transition="in" filter="fade">
                                      <p:cBhvr>
                                        <p:cTn id="10"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灯片编号占位符 7"/>
          <p:cNvSpPr>
            <a:spLocks noGrp="1"/>
          </p:cNvSpPr>
          <p:nvPr>
            <p:ph type="sldNum" sz="quarter" idx="12"/>
          </p:nvPr>
        </p:nvSpPr>
        <p:spPr/>
        <p:txBody>
          <a:bodyPr/>
          <a:lstStyle/>
          <a:p>
            <a:pPr>
              <a:defRPr/>
            </a:pPr>
            <a:fld id="{D1974F39-B1C9-4D29-B97C-BCC4E34D68D7}" type="slidenum">
              <a:rPr lang="zh-CN" altLang="zh-CN"/>
              <a:pPr>
                <a:defRPr/>
              </a:pPr>
              <a:t>6</a:t>
            </a:fld>
            <a:endParaRPr lang="zh-CN" altLang="zh-CN" dirty="0"/>
          </a:p>
        </p:txBody>
      </p:sp>
      <p:sp>
        <p:nvSpPr>
          <p:cNvPr id="1031" name="Line 5"/>
          <p:cNvSpPr>
            <a:spLocks noChangeShapeType="1"/>
          </p:cNvSpPr>
          <p:nvPr/>
        </p:nvSpPr>
        <p:spPr bwMode="auto">
          <a:xfrm>
            <a:off x="0" y="762000"/>
            <a:ext cx="7916863" cy="0"/>
          </a:xfrm>
          <a:prstGeom prst="line">
            <a:avLst/>
          </a:prstGeom>
          <a:noFill/>
          <a:ln w="12700">
            <a:solidFill>
              <a:srgbClr val="FF9900"/>
            </a:solidFill>
            <a:miter lim="800000"/>
            <a:headEnd/>
            <a:tailEnd/>
          </a:ln>
          <a:effectLst>
            <a:prstShdw prst="shdw17" dist="17961" dir="2700000">
              <a:srgbClr val="995C00"/>
            </a:prstShdw>
          </a:effectLst>
        </p:spPr>
        <p:txBody>
          <a:bodyPr lIns="90000" tIns="46800" rIns="90000" bIns="46800"/>
          <a:lstStyle/>
          <a:p>
            <a:endParaRPr lang="zh-CN" altLang="en-US"/>
          </a:p>
        </p:txBody>
      </p:sp>
      <p:grpSp>
        <p:nvGrpSpPr>
          <p:cNvPr id="2" name="组合 36"/>
          <p:cNvGrpSpPr>
            <a:grpSpLocks/>
          </p:cNvGrpSpPr>
          <p:nvPr/>
        </p:nvGrpSpPr>
        <p:grpSpPr bwMode="auto">
          <a:xfrm>
            <a:off x="641350" y="1295400"/>
            <a:ext cx="2918627" cy="3886200"/>
            <a:chOff x="640866" y="1295456"/>
            <a:chExt cx="2919220" cy="3886098"/>
          </a:xfrm>
        </p:grpSpPr>
        <p:sp>
          <p:nvSpPr>
            <p:cNvPr id="1048" name="TextBox 5"/>
            <p:cNvSpPr txBox="1">
              <a:spLocks noChangeArrowheads="1"/>
            </p:cNvSpPr>
            <p:nvPr/>
          </p:nvSpPr>
          <p:spPr bwMode="auto">
            <a:xfrm>
              <a:off x="717064" y="1295456"/>
              <a:ext cx="2843022" cy="461653"/>
            </a:xfrm>
            <a:prstGeom prst="rect">
              <a:avLst/>
            </a:prstGeom>
            <a:noFill/>
            <a:ln w="9525">
              <a:noFill/>
              <a:miter lim="800000"/>
              <a:headEnd/>
              <a:tailEnd/>
            </a:ln>
          </p:spPr>
          <p:txBody>
            <a:bodyPr wrap="none">
              <a:spAutoFit/>
            </a:bodyPr>
            <a:lstStyle/>
            <a:p>
              <a:r>
                <a:rPr lang="en-US" altLang="zh-CN" sz="2400" b="1" dirty="0" smtClean="0">
                  <a:solidFill>
                    <a:srgbClr val="333300"/>
                  </a:solidFill>
                  <a:latin typeface="Times New Roman" pitchFamily="18" charset="0"/>
                  <a:ea typeface="楷体" pitchFamily="49" charset="-122"/>
                </a:rPr>
                <a:t>(1) Buffon </a:t>
              </a:r>
              <a:r>
                <a:rPr lang="zh-CN" altLang="en-US" sz="2400" b="1" dirty="0">
                  <a:solidFill>
                    <a:srgbClr val="333300"/>
                  </a:solidFill>
                  <a:latin typeface="Times New Roman" pitchFamily="18" charset="0"/>
                  <a:ea typeface="楷体" pitchFamily="49" charset="-122"/>
                </a:rPr>
                <a:t>投针实验</a:t>
              </a:r>
            </a:p>
          </p:txBody>
        </p:sp>
        <p:pic>
          <p:nvPicPr>
            <p:cNvPr id="7" name="Picture 3" descr="Buffon"/>
            <p:cNvPicPr>
              <a:picLocks noChangeAspect="1" noChangeArrowheads="1"/>
            </p:cNvPicPr>
            <p:nvPr/>
          </p:nvPicPr>
          <p:blipFill>
            <a:blip r:embed="rId4" cstate="print"/>
            <a:srcRect/>
            <a:stretch>
              <a:fillRect/>
            </a:stretch>
          </p:blipFill>
          <p:spPr bwMode="auto">
            <a:xfrm>
              <a:off x="640866" y="2100216"/>
              <a:ext cx="2533650" cy="3081338"/>
            </a:xfrm>
            <a:prstGeom prst="ellipse">
              <a:avLst/>
            </a:prstGeom>
            <a:ln>
              <a:noFill/>
            </a:ln>
            <a:effectLst>
              <a:softEdge rad="112500"/>
            </a:effectLst>
          </p:spPr>
        </p:pic>
      </p:grpSp>
      <p:grpSp>
        <p:nvGrpSpPr>
          <p:cNvPr id="3" name="组合 21"/>
          <p:cNvGrpSpPr>
            <a:grpSpLocks/>
          </p:cNvGrpSpPr>
          <p:nvPr/>
        </p:nvGrpSpPr>
        <p:grpSpPr bwMode="auto">
          <a:xfrm>
            <a:off x="3269673" y="2097088"/>
            <a:ext cx="3759777" cy="1296987"/>
            <a:chOff x="4412693" y="1930404"/>
            <a:chExt cx="3759307" cy="1296988"/>
          </a:xfrm>
        </p:grpSpPr>
        <p:sp>
          <p:nvSpPr>
            <p:cNvPr id="1045" name="Line 3"/>
            <p:cNvSpPr>
              <a:spLocks noChangeShapeType="1"/>
            </p:cNvSpPr>
            <p:nvPr/>
          </p:nvSpPr>
          <p:spPr bwMode="auto">
            <a:xfrm>
              <a:off x="4572000" y="3227392"/>
              <a:ext cx="3600000" cy="0"/>
            </a:xfrm>
            <a:prstGeom prst="line">
              <a:avLst/>
            </a:prstGeom>
            <a:noFill/>
            <a:ln w="28575">
              <a:solidFill>
                <a:srgbClr val="0000FF"/>
              </a:solidFill>
              <a:round/>
              <a:headEnd/>
              <a:tailEnd/>
            </a:ln>
          </p:spPr>
          <p:txBody>
            <a:bodyPr/>
            <a:lstStyle/>
            <a:p>
              <a:endParaRPr lang="zh-CN" altLang="en-US"/>
            </a:p>
          </p:txBody>
        </p:sp>
        <p:sp>
          <p:nvSpPr>
            <p:cNvPr id="1046" name="Line 4"/>
            <p:cNvSpPr>
              <a:spLocks noChangeShapeType="1"/>
            </p:cNvSpPr>
            <p:nvPr/>
          </p:nvSpPr>
          <p:spPr bwMode="auto">
            <a:xfrm>
              <a:off x="4572000" y="1930404"/>
              <a:ext cx="3600000" cy="0"/>
            </a:xfrm>
            <a:prstGeom prst="line">
              <a:avLst/>
            </a:prstGeom>
            <a:noFill/>
            <a:ln w="28575">
              <a:solidFill>
                <a:srgbClr val="0000FF"/>
              </a:solidFill>
              <a:round/>
              <a:headEnd/>
              <a:tailEnd/>
            </a:ln>
          </p:spPr>
          <p:txBody>
            <a:bodyPr/>
            <a:lstStyle/>
            <a:p>
              <a:endParaRPr lang="zh-CN" altLang="en-US"/>
            </a:p>
          </p:txBody>
        </p:sp>
        <p:sp>
          <p:nvSpPr>
            <p:cNvPr id="1047" name="Line 5"/>
            <p:cNvSpPr>
              <a:spLocks noChangeShapeType="1"/>
            </p:cNvSpPr>
            <p:nvPr/>
          </p:nvSpPr>
          <p:spPr bwMode="auto">
            <a:xfrm>
              <a:off x="4864100" y="1930404"/>
              <a:ext cx="0" cy="1296988"/>
            </a:xfrm>
            <a:prstGeom prst="line">
              <a:avLst/>
            </a:prstGeom>
            <a:noFill/>
            <a:ln w="28575">
              <a:solidFill>
                <a:schemeClr val="tx1"/>
              </a:solidFill>
              <a:round/>
              <a:headEnd type="triangle" w="med" len="med"/>
              <a:tailEnd type="triangle" w="med" len="med"/>
            </a:ln>
          </p:spPr>
          <p:txBody>
            <a:bodyPr/>
            <a:lstStyle/>
            <a:p>
              <a:endParaRPr lang="zh-CN" altLang="en-US"/>
            </a:p>
          </p:txBody>
        </p:sp>
        <p:graphicFrame>
          <p:nvGraphicFramePr>
            <p:cNvPr id="1029" name="Object 6"/>
            <p:cNvGraphicFramePr>
              <a:graphicFrameLocks noChangeAspect="1"/>
            </p:cNvGraphicFramePr>
            <p:nvPr/>
          </p:nvGraphicFramePr>
          <p:xfrm>
            <a:off x="4412693" y="2341566"/>
            <a:ext cx="339394" cy="311150"/>
          </p:xfrm>
          <a:graphic>
            <a:graphicData uri="http://schemas.openxmlformats.org/presentationml/2006/ole">
              <p:oleObj spid="_x0000_s1029" name="Equation" r:id="rId5" imgW="152280" imgH="139680" progId="Equation.DSMT4">
                <p:embed/>
              </p:oleObj>
            </a:graphicData>
          </a:graphic>
        </p:graphicFrame>
      </p:grpSp>
      <p:grpSp>
        <p:nvGrpSpPr>
          <p:cNvPr id="4" name="组合 29"/>
          <p:cNvGrpSpPr>
            <a:grpSpLocks/>
          </p:cNvGrpSpPr>
          <p:nvPr/>
        </p:nvGrpSpPr>
        <p:grpSpPr bwMode="auto">
          <a:xfrm>
            <a:off x="4100513" y="1905000"/>
            <a:ext cx="2800350" cy="1741488"/>
            <a:chOff x="5243158" y="1738667"/>
            <a:chExt cx="2800406" cy="1741187"/>
          </a:xfrm>
        </p:grpSpPr>
        <p:cxnSp>
          <p:nvCxnSpPr>
            <p:cNvPr id="24" name="直接连接符 23"/>
            <p:cNvCxnSpPr/>
            <p:nvPr/>
          </p:nvCxnSpPr>
          <p:spPr>
            <a:xfrm flipV="1">
              <a:off x="6400468" y="3048129"/>
              <a:ext cx="457209" cy="360300"/>
            </a:xfrm>
            <a:prstGeom prst="line">
              <a:avLst/>
            </a:prstGeom>
            <a:ln w="2540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rot="-4860000" flipV="1">
              <a:off x="7634819" y="3071108"/>
              <a:ext cx="457121" cy="360370"/>
            </a:xfrm>
            <a:prstGeom prst="line">
              <a:avLst/>
            </a:prstGeom>
            <a:ln w="2540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V="1">
              <a:off x="5333647" y="2591008"/>
              <a:ext cx="457209" cy="360300"/>
            </a:xfrm>
            <a:prstGeom prst="line">
              <a:avLst/>
            </a:prstGeom>
            <a:ln w="2540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rot="8760000" flipV="1">
              <a:off x="5243158" y="1925960"/>
              <a:ext cx="457209" cy="360301"/>
            </a:xfrm>
            <a:prstGeom prst="line">
              <a:avLst/>
            </a:prstGeom>
            <a:ln w="2540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rot="3000000" flipV="1">
              <a:off x="7258573" y="1787043"/>
              <a:ext cx="457121" cy="360369"/>
            </a:xfrm>
            <a:prstGeom prst="line">
              <a:avLst/>
            </a:prstGeom>
            <a:ln w="2540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rot="4260000" flipV="1">
              <a:off x="6096500" y="2361619"/>
              <a:ext cx="457121" cy="360369"/>
            </a:xfrm>
            <a:prstGeom prst="line">
              <a:avLst/>
            </a:prstGeom>
            <a:ln w="25400">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5" name="组合 32"/>
          <p:cNvGrpSpPr>
            <a:grpSpLocks/>
          </p:cNvGrpSpPr>
          <p:nvPr/>
        </p:nvGrpSpPr>
        <p:grpSpPr bwMode="auto">
          <a:xfrm>
            <a:off x="7570786" y="2576513"/>
            <a:ext cx="1365249" cy="471487"/>
            <a:chOff x="7571270" y="2576959"/>
            <a:chExt cx="1364760" cy="471051"/>
          </a:xfrm>
        </p:grpSpPr>
        <p:cxnSp>
          <p:nvCxnSpPr>
            <p:cNvPr id="31" name="直接连接符 30"/>
            <p:cNvCxnSpPr/>
            <p:nvPr/>
          </p:nvCxnSpPr>
          <p:spPr>
            <a:xfrm rot="18540000" flipV="1">
              <a:off x="7522998" y="2625231"/>
              <a:ext cx="456777" cy="360233"/>
            </a:xfrm>
            <a:prstGeom prst="line">
              <a:avLst/>
            </a:prstGeom>
            <a:ln w="25400">
              <a:solidFill>
                <a:srgbClr val="000000"/>
              </a:solidFill>
            </a:ln>
          </p:spPr>
          <p:style>
            <a:lnRef idx="1">
              <a:schemeClr val="accent1"/>
            </a:lnRef>
            <a:fillRef idx="0">
              <a:schemeClr val="accent1"/>
            </a:fillRef>
            <a:effectRef idx="0">
              <a:schemeClr val="accent1"/>
            </a:effectRef>
            <a:fontRef idx="minor">
              <a:schemeClr val="tx1"/>
            </a:fontRef>
          </p:style>
        </p:cxnSp>
        <p:graphicFrame>
          <p:nvGraphicFramePr>
            <p:cNvPr id="1027" name="Object 10"/>
            <p:cNvGraphicFramePr>
              <a:graphicFrameLocks noChangeAspect="1"/>
            </p:cNvGraphicFramePr>
            <p:nvPr/>
          </p:nvGraphicFramePr>
          <p:xfrm>
            <a:off x="7801374" y="2667362"/>
            <a:ext cx="322147" cy="321965"/>
          </p:xfrm>
          <a:graphic>
            <a:graphicData uri="http://schemas.openxmlformats.org/presentationml/2006/ole">
              <p:oleObj spid="_x0000_s1027" name="Equation" r:id="rId6" imgW="177480" imgH="177480" progId="Equation.DSMT4">
                <p:embed/>
              </p:oleObj>
            </a:graphicData>
          </a:graphic>
        </p:graphicFrame>
        <p:graphicFrame>
          <p:nvGraphicFramePr>
            <p:cNvPr id="1028" name="Object 11"/>
            <p:cNvGraphicFramePr>
              <a:graphicFrameLocks noChangeAspect="1"/>
            </p:cNvGraphicFramePr>
            <p:nvPr/>
          </p:nvGraphicFramePr>
          <p:xfrm>
            <a:off x="8083848" y="2732390"/>
            <a:ext cx="852182" cy="315620"/>
          </p:xfrm>
          <a:graphic>
            <a:graphicData uri="http://schemas.openxmlformats.org/presentationml/2006/ole">
              <p:oleObj spid="_x0000_s1028" name="Equation" r:id="rId7" imgW="545760" imgH="203040" progId="Equation.DSMT4">
                <p:embed/>
              </p:oleObj>
            </a:graphicData>
          </a:graphic>
        </p:graphicFrame>
      </p:grpSp>
      <p:sp>
        <p:nvSpPr>
          <p:cNvPr id="34" name="TextBox 33"/>
          <p:cNvSpPr txBox="1">
            <a:spLocks noChangeArrowheads="1"/>
          </p:cNvSpPr>
          <p:nvPr/>
        </p:nvSpPr>
        <p:spPr bwMode="auto">
          <a:xfrm>
            <a:off x="3505200" y="4038600"/>
            <a:ext cx="3533775" cy="830263"/>
          </a:xfrm>
          <a:prstGeom prst="rect">
            <a:avLst/>
          </a:prstGeom>
          <a:noFill/>
          <a:ln w="9525">
            <a:noFill/>
            <a:miter lim="800000"/>
            <a:headEnd/>
            <a:tailEnd/>
          </a:ln>
        </p:spPr>
        <p:txBody>
          <a:bodyPr wrap="none">
            <a:spAutoFit/>
          </a:bodyPr>
          <a:lstStyle/>
          <a:p>
            <a:r>
              <a:rPr lang="zh-CN" altLang="en-US" sz="2400" b="1" dirty="0">
                <a:solidFill>
                  <a:srgbClr val="333300"/>
                </a:solidFill>
                <a:latin typeface="Times New Roman" pitchFamily="18" charset="0"/>
                <a:ea typeface="楷体" pitchFamily="49" charset="-122"/>
              </a:rPr>
              <a:t>共投掷：</a:t>
            </a:r>
            <a:r>
              <a:rPr lang="en-US" altLang="zh-CN" sz="2400" b="1" dirty="0">
                <a:solidFill>
                  <a:srgbClr val="333300"/>
                </a:solidFill>
                <a:latin typeface="Times New Roman" pitchFamily="18" charset="0"/>
                <a:ea typeface="楷体" pitchFamily="49" charset="-122"/>
              </a:rPr>
              <a:t>2212</a:t>
            </a:r>
            <a:r>
              <a:rPr lang="zh-CN" altLang="en-US" sz="2400" b="1" dirty="0">
                <a:solidFill>
                  <a:srgbClr val="333300"/>
                </a:solidFill>
                <a:latin typeface="Times New Roman" pitchFamily="18" charset="0"/>
                <a:ea typeface="楷体" pitchFamily="49" charset="-122"/>
              </a:rPr>
              <a:t>次</a:t>
            </a:r>
            <a:endParaRPr lang="en-US" altLang="zh-CN" sz="2400" b="1" dirty="0">
              <a:solidFill>
                <a:srgbClr val="333300"/>
              </a:solidFill>
              <a:latin typeface="Times New Roman" pitchFamily="18" charset="0"/>
              <a:ea typeface="楷体" pitchFamily="49" charset="-122"/>
            </a:endParaRPr>
          </a:p>
          <a:p>
            <a:r>
              <a:rPr lang="zh-CN" altLang="en-US" sz="2400" b="1" dirty="0">
                <a:solidFill>
                  <a:srgbClr val="333300"/>
                </a:solidFill>
                <a:latin typeface="Times New Roman" pitchFamily="18" charset="0"/>
                <a:ea typeface="楷体" pitchFamily="49" charset="-122"/>
              </a:rPr>
              <a:t>与平行线相交次数</a:t>
            </a:r>
            <a:r>
              <a:rPr lang="en-US" altLang="zh-CN" sz="2400" b="1" dirty="0">
                <a:solidFill>
                  <a:srgbClr val="333300"/>
                </a:solidFill>
                <a:latin typeface="Times New Roman" pitchFamily="18" charset="0"/>
                <a:ea typeface="楷体" pitchFamily="49" charset="-122"/>
              </a:rPr>
              <a:t>:704</a:t>
            </a:r>
            <a:r>
              <a:rPr lang="zh-CN" altLang="en-US" sz="2400" b="1" dirty="0">
                <a:solidFill>
                  <a:srgbClr val="333300"/>
                </a:solidFill>
                <a:latin typeface="Times New Roman" pitchFamily="18" charset="0"/>
                <a:ea typeface="楷体" pitchFamily="49" charset="-122"/>
              </a:rPr>
              <a:t>次</a:t>
            </a:r>
            <a:endParaRPr lang="en-US" altLang="zh-CN" sz="2400" b="1" dirty="0">
              <a:solidFill>
                <a:srgbClr val="333300"/>
              </a:solidFill>
              <a:latin typeface="Times New Roman" pitchFamily="18" charset="0"/>
              <a:ea typeface="楷体" pitchFamily="49" charset="-122"/>
            </a:endParaRPr>
          </a:p>
        </p:txBody>
      </p:sp>
      <p:graphicFrame>
        <p:nvGraphicFramePr>
          <p:cNvPr id="41996" name="Object 12"/>
          <p:cNvGraphicFramePr>
            <a:graphicFrameLocks noChangeAspect="1"/>
          </p:cNvGraphicFramePr>
          <p:nvPr/>
        </p:nvGraphicFramePr>
        <p:xfrm>
          <a:off x="3581400" y="4876800"/>
          <a:ext cx="2406650" cy="838200"/>
        </p:xfrm>
        <a:graphic>
          <a:graphicData uri="http://schemas.openxmlformats.org/presentationml/2006/ole">
            <p:oleObj spid="_x0000_s1026" name="Equation" r:id="rId8" imgW="1130040" imgH="393480" progId="Equation.DSMT4">
              <p:embed/>
            </p:oleObj>
          </a:graphicData>
        </a:graphic>
      </p:graphicFrame>
      <p:sp>
        <p:nvSpPr>
          <p:cNvPr id="30" name="矩形 10"/>
          <p:cNvSpPr>
            <a:spLocks noChangeArrowheads="1"/>
          </p:cNvSpPr>
          <p:nvPr/>
        </p:nvSpPr>
        <p:spPr bwMode="auto">
          <a:xfrm>
            <a:off x="228600" y="228600"/>
            <a:ext cx="5532284" cy="523220"/>
          </a:xfrm>
          <a:prstGeom prst="rect">
            <a:avLst/>
          </a:prstGeom>
          <a:noFill/>
          <a:ln w="9525">
            <a:noFill/>
            <a:miter lim="800000"/>
            <a:headEnd/>
            <a:tailEnd/>
          </a:ln>
        </p:spPr>
        <p:txBody>
          <a:bodyPr wrap="none">
            <a:spAutoFit/>
          </a:bodyPr>
          <a:lstStyle/>
          <a:p>
            <a:r>
              <a:rPr lang="en-US" altLang="zh-CN" sz="2800" b="1" dirty="0">
                <a:solidFill>
                  <a:srgbClr val="333300"/>
                </a:solidFill>
                <a:latin typeface="Times New Roman" pitchFamily="18" charset="0"/>
                <a:ea typeface="楷体" pitchFamily="49" charset="-122"/>
              </a:rPr>
              <a:t>2.1 </a:t>
            </a:r>
            <a:r>
              <a:rPr lang="zh-CN" altLang="en-US" sz="2800" b="1" dirty="0">
                <a:solidFill>
                  <a:srgbClr val="333300"/>
                </a:solidFill>
                <a:latin typeface="Times New Roman" pitchFamily="18" charset="0"/>
                <a:ea typeface="楷体" pitchFamily="49" charset="-122"/>
              </a:rPr>
              <a:t>蒙特卡洛方</a:t>
            </a:r>
            <a:r>
              <a:rPr lang="zh-CN" altLang="en-US" sz="2800" b="1" dirty="0" smtClean="0">
                <a:solidFill>
                  <a:srgbClr val="333300"/>
                </a:solidFill>
                <a:latin typeface="Times New Roman" pitchFamily="18" charset="0"/>
                <a:ea typeface="楷体" pitchFamily="49" charset="-122"/>
              </a:rPr>
              <a:t>法概述</a:t>
            </a:r>
            <a:r>
              <a:rPr lang="en-US" altLang="zh-CN" sz="2800" b="1" dirty="0" smtClean="0">
                <a:solidFill>
                  <a:srgbClr val="333300"/>
                </a:solidFill>
                <a:latin typeface="Times New Roman" pitchFamily="18" charset="0"/>
                <a:ea typeface="楷体" pitchFamily="49" charset="-122"/>
              </a:rPr>
              <a:t>----</a:t>
            </a:r>
            <a:r>
              <a:rPr lang="zh-CN" altLang="en-US" sz="2800" b="1" dirty="0" smtClean="0">
                <a:solidFill>
                  <a:srgbClr val="FF0000"/>
                </a:solidFill>
                <a:latin typeface="Times New Roman" pitchFamily="18" charset="0"/>
                <a:ea typeface="楷体" pitchFamily="49" charset="-122"/>
              </a:rPr>
              <a:t>基本思想</a:t>
            </a:r>
            <a:endParaRPr lang="zh-CN" altLang="en-US" sz="2800"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wipe(left)">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4"/>
                                        </p:tgtEl>
                                        <p:attrNameLst>
                                          <p:attrName>style.visibility</p:attrName>
                                        </p:attrNameLst>
                                      </p:cBhvr>
                                      <p:to>
                                        <p:strVal val="visible"/>
                                      </p:to>
                                    </p:set>
                                    <p:animEffect transition="in" filter="wipe(left)">
                                      <p:cBhvr>
                                        <p:cTn id="27" dur="500"/>
                                        <p:tgtEl>
                                          <p:spTgt spid="34"/>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41996"/>
                                        </p:tgtEl>
                                        <p:attrNameLst>
                                          <p:attrName>style.visibility</p:attrName>
                                        </p:attrNameLst>
                                      </p:cBhvr>
                                      <p:to>
                                        <p:strVal val="visible"/>
                                      </p:to>
                                    </p:set>
                                    <p:animEffect transition="in" filter="wipe(left)">
                                      <p:cBhvr>
                                        <p:cTn id="32" dur="500"/>
                                        <p:tgtEl>
                                          <p:spTgt spid="419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2EB97F26-A8B8-44D5-B438-A24E3BDCB5E3}" type="slidenum">
              <a:rPr lang="zh-CN" altLang="zh-CN" smtClean="0"/>
              <a:pPr>
                <a:defRPr/>
              </a:pPr>
              <a:t>60</a:t>
            </a:fld>
            <a:endParaRPr lang="zh-CN" altLang="zh-CN" dirty="0"/>
          </a:p>
        </p:txBody>
      </p:sp>
      <p:sp>
        <p:nvSpPr>
          <p:cNvPr id="11" name="矩形 9"/>
          <p:cNvSpPr>
            <a:spLocks noChangeArrowheads="1"/>
          </p:cNvSpPr>
          <p:nvPr/>
        </p:nvSpPr>
        <p:spPr bwMode="auto">
          <a:xfrm>
            <a:off x="228600" y="228600"/>
            <a:ext cx="3608680" cy="523220"/>
          </a:xfrm>
          <a:prstGeom prst="rect">
            <a:avLst/>
          </a:prstGeom>
          <a:noFill/>
          <a:ln w="9525">
            <a:noFill/>
            <a:miter lim="800000"/>
            <a:headEnd/>
            <a:tailEnd/>
          </a:ln>
        </p:spPr>
        <p:txBody>
          <a:bodyPr wrap="none">
            <a:spAutoFit/>
          </a:bodyPr>
          <a:lstStyle/>
          <a:p>
            <a:r>
              <a:rPr lang="en-US" altLang="zh-CN" sz="2800" b="1" dirty="0" smtClean="0">
                <a:solidFill>
                  <a:srgbClr val="333300"/>
                </a:solidFill>
                <a:latin typeface="Times New Roman" pitchFamily="18" charset="0"/>
                <a:ea typeface="楷体" pitchFamily="49" charset="-122"/>
              </a:rPr>
              <a:t>2.4 </a:t>
            </a:r>
            <a:r>
              <a:rPr lang="zh-CN" altLang="en-US" sz="2800" b="1" dirty="0" smtClean="0">
                <a:solidFill>
                  <a:srgbClr val="333300"/>
                </a:solidFill>
                <a:latin typeface="Times New Roman" pitchFamily="18" charset="0"/>
                <a:ea typeface="楷体" pitchFamily="49" charset="-122"/>
              </a:rPr>
              <a:t>蒙特卡洛方法应用</a:t>
            </a:r>
            <a:endParaRPr lang="zh-CN" altLang="en-US" sz="2800" dirty="0"/>
          </a:p>
        </p:txBody>
      </p:sp>
      <p:sp>
        <p:nvSpPr>
          <p:cNvPr id="12" name="Line 5"/>
          <p:cNvSpPr>
            <a:spLocks noChangeShapeType="1"/>
          </p:cNvSpPr>
          <p:nvPr/>
        </p:nvSpPr>
        <p:spPr bwMode="auto">
          <a:xfrm>
            <a:off x="0" y="762000"/>
            <a:ext cx="7916863" cy="0"/>
          </a:xfrm>
          <a:prstGeom prst="line">
            <a:avLst/>
          </a:prstGeom>
          <a:noFill/>
          <a:ln w="12700">
            <a:solidFill>
              <a:srgbClr val="FF9900"/>
            </a:solidFill>
            <a:miter lim="800000"/>
            <a:headEnd/>
            <a:tailEnd/>
          </a:ln>
          <a:effectLst>
            <a:prstShdw prst="shdw17" dist="17961" dir="2700000">
              <a:srgbClr val="995C00"/>
            </a:prstShdw>
          </a:effectLst>
        </p:spPr>
        <p:txBody>
          <a:bodyPr lIns="90000" tIns="46800" rIns="90000" bIns="46800"/>
          <a:lstStyle/>
          <a:p>
            <a:endParaRPr lang="zh-CN" altLang="en-US"/>
          </a:p>
        </p:txBody>
      </p:sp>
      <p:sp>
        <p:nvSpPr>
          <p:cNvPr id="5" name="矩形 4"/>
          <p:cNvSpPr/>
          <p:nvPr/>
        </p:nvSpPr>
        <p:spPr>
          <a:xfrm>
            <a:off x="457201" y="838200"/>
            <a:ext cx="8305799" cy="5262979"/>
          </a:xfrm>
          <a:prstGeom prst="rect">
            <a:avLst/>
          </a:prstGeom>
        </p:spPr>
        <p:txBody>
          <a:bodyPr wrap="square">
            <a:spAutoFit/>
          </a:bodyPr>
          <a:lstStyle/>
          <a:p>
            <a:pPr algn="just">
              <a:spcBef>
                <a:spcPts val="0"/>
              </a:spcBef>
              <a:buClr>
                <a:schemeClr val="folHlink"/>
              </a:buClr>
              <a:buSzPct val="60000"/>
            </a:pPr>
            <a:r>
              <a:rPr lang="zh-CN" altLang="en-US" sz="2400" b="1" dirty="0" smtClean="0">
                <a:solidFill>
                  <a:srgbClr val="FF0000"/>
                </a:solidFill>
                <a:latin typeface="Times New Roman" pitchFamily="18" charset="0"/>
                <a:ea typeface="楷体" pitchFamily="49" charset="-122"/>
              </a:rPr>
              <a:t>数值积分</a:t>
            </a:r>
            <a:r>
              <a:rPr lang="en-US" altLang="zh-CN" sz="2400" b="1" dirty="0" smtClean="0">
                <a:solidFill>
                  <a:srgbClr val="FF0000"/>
                </a:solidFill>
                <a:latin typeface="Times New Roman" pitchFamily="18" charset="0"/>
                <a:ea typeface="楷体" pitchFamily="49" charset="-122"/>
              </a:rPr>
              <a:t>----</a:t>
            </a:r>
            <a:r>
              <a:rPr lang="zh-CN" altLang="en-US" sz="2400" b="1" dirty="0" smtClean="0">
                <a:solidFill>
                  <a:srgbClr val="FF0000"/>
                </a:solidFill>
                <a:latin typeface="Times New Roman" pitchFamily="18" charset="0"/>
                <a:ea typeface="楷体" pitchFamily="49" charset="-122"/>
              </a:rPr>
              <a:t>多重积分</a:t>
            </a:r>
            <a:r>
              <a:rPr lang="en-US" altLang="zh-CN" sz="2400" b="1" dirty="0" smtClean="0">
                <a:solidFill>
                  <a:srgbClr val="060606"/>
                </a:solidFill>
                <a:latin typeface="Times New Roman" pitchFamily="18" charset="0"/>
                <a:ea typeface="楷体" pitchFamily="49" charset="-122"/>
              </a:rPr>
              <a:t>------</a:t>
            </a:r>
            <a:r>
              <a:rPr lang="zh-CN" altLang="en-US" sz="2400" b="1" dirty="0" smtClean="0">
                <a:solidFill>
                  <a:srgbClr val="FF0000"/>
                </a:solidFill>
                <a:latin typeface="Times New Roman" pitchFamily="18" charset="0"/>
                <a:ea typeface="楷体" pitchFamily="49" charset="-122"/>
              </a:rPr>
              <a:t>重要抽样法</a:t>
            </a:r>
            <a:endParaRPr lang="en-US" altLang="zh-CN" sz="2400" b="1" dirty="0" smtClean="0">
              <a:solidFill>
                <a:srgbClr val="FF0000"/>
              </a:solidFill>
              <a:latin typeface="Times New Roman" pitchFamily="18" charset="0"/>
              <a:ea typeface="楷体" pitchFamily="49" charset="-122"/>
            </a:endParaRPr>
          </a:p>
          <a:p>
            <a:pPr algn="just">
              <a:spcBef>
                <a:spcPts val="0"/>
              </a:spcBef>
              <a:buClr>
                <a:schemeClr val="folHlink"/>
              </a:buClr>
              <a:buSzPct val="60000"/>
            </a:pPr>
            <a:endParaRPr lang="en-US" altLang="zh-CN" sz="2400" b="1" dirty="0" smtClean="0">
              <a:solidFill>
                <a:srgbClr val="FF0000"/>
              </a:solidFill>
              <a:latin typeface="Times New Roman" pitchFamily="18" charset="0"/>
              <a:ea typeface="楷体" pitchFamily="49" charset="-122"/>
            </a:endParaRPr>
          </a:p>
          <a:p>
            <a:pPr algn="just">
              <a:spcBef>
                <a:spcPts val="0"/>
              </a:spcBef>
              <a:buClr>
                <a:schemeClr val="folHlink"/>
              </a:buClr>
              <a:buSzPct val="60000"/>
            </a:pPr>
            <a:endParaRPr lang="en-US" altLang="zh-CN" sz="2400" b="1" dirty="0" smtClean="0">
              <a:solidFill>
                <a:srgbClr val="FF0000"/>
              </a:solidFill>
              <a:latin typeface="Times New Roman" pitchFamily="18" charset="0"/>
              <a:ea typeface="楷体" pitchFamily="49" charset="-122"/>
            </a:endParaRPr>
          </a:p>
          <a:p>
            <a:pPr algn="just">
              <a:spcBef>
                <a:spcPts val="0"/>
              </a:spcBef>
              <a:buClr>
                <a:schemeClr val="folHlink"/>
              </a:buClr>
              <a:buSzPct val="60000"/>
            </a:pPr>
            <a:endParaRPr lang="en-US" altLang="zh-CN" sz="2400" b="1" dirty="0" smtClean="0">
              <a:solidFill>
                <a:srgbClr val="FF0000"/>
              </a:solidFill>
              <a:latin typeface="Times New Roman" pitchFamily="18" charset="0"/>
              <a:ea typeface="楷体" pitchFamily="49" charset="-122"/>
            </a:endParaRPr>
          </a:p>
          <a:p>
            <a:pPr algn="just">
              <a:spcBef>
                <a:spcPts val="0"/>
              </a:spcBef>
              <a:buClr>
                <a:schemeClr val="folHlink"/>
              </a:buClr>
              <a:buSzPct val="60000"/>
            </a:pPr>
            <a:endParaRPr lang="en-US" altLang="zh-CN" sz="2400" b="1" dirty="0" smtClean="0">
              <a:solidFill>
                <a:srgbClr val="FF0000"/>
              </a:solidFill>
              <a:latin typeface="Times New Roman" pitchFamily="18" charset="0"/>
              <a:ea typeface="楷体" pitchFamily="49" charset="-122"/>
            </a:endParaRPr>
          </a:p>
          <a:p>
            <a:pPr algn="just">
              <a:spcBef>
                <a:spcPts val="0"/>
              </a:spcBef>
              <a:buClr>
                <a:schemeClr val="folHlink"/>
              </a:buClr>
              <a:buSzPct val="60000"/>
            </a:pPr>
            <a:r>
              <a:rPr lang="zh-CN" altLang="en-US" sz="2400" b="1" dirty="0" smtClean="0">
                <a:solidFill>
                  <a:srgbClr val="060606"/>
                </a:solidFill>
                <a:latin typeface="Times New Roman" pitchFamily="18" charset="0"/>
                <a:ea typeface="楷体" pitchFamily="49" charset="-122"/>
              </a:rPr>
              <a:t>做变量代换</a:t>
            </a:r>
            <a:endParaRPr lang="en-US" altLang="zh-CN" sz="2400" b="1" dirty="0" smtClean="0">
              <a:solidFill>
                <a:srgbClr val="060606"/>
              </a:solidFill>
              <a:latin typeface="Times New Roman" pitchFamily="18" charset="0"/>
              <a:ea typeface="楷体" pitchFamily="49" charset="-122"/>
            </a:endParaRPr>
          </a:p>
          <a:p>
            <a:pPr algn="just">
              <a:spcBef>
                <a:spcPts val="0"/>
              </a:spcBef>
              <a:buClr>
                <a:schemeClr val="folHlink"/>
              </a:buClr>
              <a:buSzPct val="60000"/>
            </a:pPr>
            <a:r>
              <a:rPr lang="zh-CN" altLang="en-US" sz="2400" b="1" dirty="0" smtClean="0">
                <a:solidFill>
                  <a:srgbClr val="060606"/>
                </a:solidFill>
                <a:latin typeface="Times New Roman" pitchFamily="18" charset="0"/>
                <a:ea typeface="楷体" pitchFamily="49" charset="-122"/>
              </a:rPr>
              <a:t>所以</a:t>
            </a:r>
            <a:r>
              <a:rPr lang="en-US" altLang="zh-CN" sz="2400" b="1" dirty="0" smtClean="0">
                <a:solidFill>
                  <a:srgbClr val="060606"/>
                </a:solidFill>
                <a:latin typeface="Times New Roman" pitchFamily="18" charset="0"/>
                <a:ea typeface="楷体" pitchFamily="49" charset="-122"/>
              </a:rPr>
              <a:t>y(x)</a:t>
            </a:r>
            <a:r>
              <a:rPr lang="zh-CN" altLang="en-US" sz="2400" b="1" dirty="0" smtClean="0">
                <a:solidFill>
                  <a:srgbClr val="060606"/>
                </a:solidFill>
                <a:latin typeface="Times New Roman" pitchFamily="18" charset="0"/>
                <a:ea typeface="楷体" pitchFamily="49" charset="-122"/>
              </a:rPr>
              <a:t>即为累积函数，则有：</a:t>
            </a:r>
            <a:endParaRPr lang="en-US" altLang="zh-CN" sz="2400" b="1" dirty="0" smtClean="0">
              <a:solidFill>
                <a:srgbClr val="060606"/>
              </a:solidFill>
              <a:latin typeface="Times New Roman" pitchFamily="18" charset="0"/>
              <a:ea typeface="楷体" pitchFamily="49" charset="-122"/>
            </a:endParaRPr>
          </a:p>
          <a:p>
            <a:pPr algn="just">
              <a:spcBef>
                <a:spcPts val="0"/>
              </a:spcBef>
              <a:buClr>
                <a:schemeClr val="folHlink"/>
              </a:buClr>
              <a:buSzPct val="60000"/>
            </a:pPr>
            <a:endParaRPr lang="en-US" altLang="zh-CN" sz="2400" b="1" dirty="0" smtClean="0">
              <a:solidFill>
                <a:srgbClr val="060606"/>
              </a:solidFill>
              <a:latin typeface="Times New Roman" pitchFamily="18" charset="0"/>
              <a:ea typeface="楷体" pitchFamily="49" charset="-122"/>
            </a:endParaRPr>
          </a:p>
          <a:p>
            <a:pPr algn="just">
              <a:spcBef>
                <a:spcPts val="0"/>
              </a:spcBef>
              <a:buClr>
                <a:schemeClr val="folHlink"/>
              </a:buClr>
              <a:buSzPct val="60000"/>
            </a:pPr>
            <a:endParaRPr lang="en-US" altLang="zh-CN" sz="2400" b="1" dirty="0" smtClean="0">
              <a:solidFill>
                <a:srgbClr val="060606"/>
              </a:solidFill>
              <a:latin typeface="Times New Roman" pitchFamily="18" charset="0"/>
              <a:ea typeface="楷体" pitchFamily="49" charset="-122"/>
            </a:endParaRPr>
          </a:p>
          <a:p>
            <a:pPr algn="just">
              <a:spcBef>
                <a:spcPts val="0"/>
              </a:spcBef>
              <a:buClr>
                <a:schemeClr val="folHlink"/>
              </a:buClr>
              <a:buSzPct val="60000"/>
            </a:pPr>
            <a:endParaRPr lang="en-US" altLang="zh-CN" sz="2400" b="1" dirty="0" smtClean="0">
              <a:solidFill>
                <a:srgbClr val="060606"/>
              </a:solidFill>
              <a:latin typeface="Times New Roman" pitchFamily="18" charset="0"/>
              <a:ea typeface="楷体" pitchFamily="49" charset="-122"/>
            </a:endParaRPr>
          </a:p>
          <a:p>
            <a:pPr algn="just">
              <a:spcBef>
                <a:spcPts val="0"/>
              </a:spcBef>
              <a:buClr>
                <a:schemeClr val="folHlink"/>
              </a:buClr>
              <a:buSzPct val="60000"/>
            </a:pPr>
            <a:r>
              <a:rPr lang="zh-CN" altLang="en-US" sz="2400" b="1" dirty="0" smtClean="0">
                <a:solidFill>
                  <a:srgbClr val="FF0000"/>
                </a:solidFill>
                <a:latin typeface="Times New Roman" pitchFamily="18" charset="0"/>
                <a:ea typeface="楷体" pitchFamily="49" charset="-122"/>
              </a:rPr>
              <a:t>重要抽样法主旨</a:t>
            </a:r>
            <a:r>
              <a:rPr lang="zh-CN" altLang="en-US" sz="2400" b="1" dirty="0" smtClean="0">
                <a:solidFill>
                  <a:srgbClr val="060606"/>
                </a:solidFill>
                <a:latin typeface="Times New Roman" pitchFamily="18" charset="0"/>
                <a:ea typeface="楷体" pitchFamily="49" charset="-122"/>
              </a:rPr>
              <a:t>：将随机变量</a:t>
            </a:r>
            <a:r>
              <a:rPr lang="en-US" altLang="zh-CN" sz="2400" b="1" dirty="0" smtClean="0">
                <a:solidFill>
                  <a:srgbClr val="060606"/>
                </a:solidFill>
                <a:latin typeface="Times New Roman" pitchFamily="18" charset="0"/>
                <a:ea typeface="楷体" pitchFamily="49" charset="-122"/>
              </a:rPr>
              <a:t>x</a:t>
            </a:r>
            <a:r>
              <a:rPr lang="zh-CN" altLang="en-US" sz="2400" b="1" dirty="0" smtClean="0">
                <a:solidFill>
                  <a:srgbClr val="060606"/>
                </a:solidFill>
                <a:latin typeface="Times New Roman" pitchFamily="18" charset="0"/>
                <a:ea typeface="楷体" pitchFamily="49" charset="-122"/>
              </a:rPr>
              <a:t>变换为另一随机变量</a:t>
            </a:r>
            <a:r>
              <a:rPr lang="en-US" altLang="zh-CN" sz="2400" b="1" dirty="0" smtClean="0">
                <a:solidFill>
                  <a:srgbClr val="060606"/>
                </a:solidFill>
                <a:latin typeface="Times New Roman" pitchFamily="18" charset="0"/>
                <a:ea typeface="楷体" pitchFamily="49" charset="-122"/>
              </a:rPr>
              <a:t>y</a:t>
            </a:r>
            <a:r>
              <a:rPr lang="zh-CN" altLang="en-US" sz="2400" b="1" dirty="0" smtClean="0">
                <a:solidFill>
                  <a:srgbClr val="060606"/>
                </a:solidFill>
                <a:latin typeface="Times New Roman" pitchFamily="18" charset="0"/>
                <a:ea typeface="楷体" pitchFamily="49" charset="-122"/>
              </a:rPr>
              <a:t>。而变换关系</a:t>
            </a:r>
            <a:r>
              <a:rPr lang="en-US" altLang="zh-CN" sz="2400" b="1" dirty="0" smtClean="0">
                <a:solidFill>
                  <a:srgbClr val="060606"/>
                </a:solidFill>
                <a:latin typeface="Times New Roman" pitchFamily="18" charset="0"/>
                <a:ea typeface="楷体" pitchFamily="49" charset="-122"/>
              </a:rPr>
              <a:t>y(x)</a:t>
            </a:r>
            <a:r>
              <a:rPr lang="zh-CN" altLang="en-US" sz="2400" b="1" dirty="0" smtClean="0">
                <a:solidFill>
                  <a:srgbClr val="060606"/>
                </a:solidFill>
                <a:latin typeface="Times New Roman" pitchFamily="18" charset="0"/>
                <a:ea typeface="楷体" pitchFamily="49" charset="-122"/>
              </a:rPr>
              <a:t>是表征被积函数</a:t>
            </a:r>
            <a:r>
              <a:rPr lang="en-US" altLang="zh-CN" sz="2400" b="1" dirty="0" smtClean="0">
                <a:solidFill>
                  <a:srgbClr val="060606"/>
                </a:solidFill>
                <a:latin typeface="Times New Roman" pitchFamily="18" charset="0"/>
                <a:ea typeface="楷体" pitchFamily="49" charset="-122"/>
              </a:rPr>
              <a:t>f(x)</a:t>
            </a:r>
            <a:r>
              <a:rPr lang="zh-CN" altLang="en-US" sz="2400" b="1" dirty="0" smtClean="0">
                <a:solidFill>
                  <a:srgbClr val="060606"/>
                </a:solidFill>
                <a:latin typeface="Times New Roman" pitchFamily="18" charset="0"/>
                <a:ea typeface="楷体" pitchFamily="49" charset="-122"/>
              </a:rPr>
              <a:t>曲线变化特征的</a:t>
            </a:r>
            <a:r>
              <a:rPr lang="en-US" altLang="zh-CN" sz="2400" b="1" dirty="0" smtClean="0">
                <a:solidFill>
                  <a:srgbClr val="060606"/>
                </a:solidFill>
                <a:latin typeface="Times New Roman" pitchFamily="18" charset="0"/>
                <a:ea typeface="楷体" pitchFamily="49" charset="-122"/>
              </a:rPr>
              <a:t>g(x)</a:t>
            </a:r>
            <a:r>
              <a:rPr lang="zh-CN" altLang="en-US" sz="2400" b="1" dirty="0" smtClean="0">
                <a:solidFill>
                  <a:srgbClr val="060606"/>
                </a:solidFill>
                <a:latin typeface="Times New Roman" pitchFamily="18" charset="0"/>
                <a:ea typeface="楷体" pitchFamily="49" charset="-122"/>
              </a:rPr>
              <a:t>的累积函数，对</a:t>
            </a:r>
            <a:r>
              <a:rPr lang="en-US" altLang="zh-CN" sz="2400" b="1" dirty="0" smtClean="0">
                <a:solidFill>
                  <a:srgbClr val="060606"/>
                </a:solidFill>
                <a:latin typeface="Times New Roman" pitchFamily="18" charset="0"/>
                <a:ea typeface="楷体" pitchFamily="49" charset="-122"/>
              </a:rPr>
              <a:t>y</a:t>
            </a:r>
            <a:r>
              <a:rPr lang="zh-CN" altLang="en-US" sz="2400" b="1" dirty="0" smtClean="0">
                <a:solidFill>
                  <a:srgbClr val="060606"/>
                </a:solidFill>
                <a:latin typeface="Times New Roman" pitchFamily="18" charset="0"/>
                <a:ea typeface="楷体" pitchFamily="49" charset="-122"/>
              </a:rPr>
              <a:t>的简单抽样就是对</a:t>
            </a:r>
            <a:r>
              <a:rPr lang="en-US" altLang="zh-CN" sz="2400" b="1" dirty="0" smtClean="0">
                <a:solidFill>
                  <a:srgbClr val="060606"/>
                </a:solidFill>
                <a:latin typeface="Times New Roman" pitchFamily="18" charset="0"/>
                <a:ea typeface="楷体" pitchFamily="49" charset="-122"/>
              </a:rPr>
              <a:t>x</a:t>
            </a:r>
            <a:r>
              <a:rPr lang="zh-CN" altLang="en-US" sz="2400" b="1" dirty="0" smtClean="0">
                <a:solidFill>
                  <a:srgbClr val="060606"/>
                </a:solidFill>
                <a:latin typeface="Times New Roman" pitchFamily="18" charset="0"/>
                <a:ea typeface="楷体" pitchFamily="49" charset="-122"/>
              </a:rPr>
              <a:t>带权重</a:t>
            </a:r>
            <a:r>
              <a:rPr lang="en-US" altLang="zh-CN" sz="2400" b="1" dirty="0" smtClean="0">
                <a:solidFill>
                  <a:srgbClr val="060606"/>
                </a:solidFill>
                <a:latin typeface="Times New Roman" pitchFamily="18" charset="0"/>
                <a:ea typeface="楷体" pitchFamily="49" charset="-122"/>
              </a:rPr>
              <a:t>g(x)</a:t>
            </a:r>
            <a:r>
              <a:rPr lang="zh-CN" altLang="en-US" sz="2400" b="1" dirty="0" smtClean="0">
                <a:solidFill>
                  <a:srgbClr val="060606"/>
                </a:solidFill>
                <a:latin typeface="Times New Roman" pitchFamily="18" charset="0"/>
                <a:ea typeface="楷体" pitchFamily="49" charset="-122"/>
              </a:rPr>
              <a:t>的抽样。</a:t>
            </a:r>
            <a:endParaRPr lang="en-US" altLang="zh-CN" sz="2400" b="1" dirty="0" smtClean="0">
              <a:solidFill>
                <a:srgbClr val="FF0000"/>
              </a:solidFill>
              <a:latin typeface="Times New Roman" pitchFamily="18" charset="0"/>
              <a:ea typeface="楷体" pitchFamily="49" charset="-122"/>
            </a:endParaRPr>
          </a:p>
          <a:p>
            <a:pPr algn="just">
              <a:spcBef>
                <a:spcPts val="0"/>
              </a:spcBef>
              <a:buClr>
                <a:schemeClr val="folHlink"/>
              </a:buClr>
              <a:buSzPct val="60000"/>
            </a:pPr>
            <a:r>
              <a:rPr lang="zh-CN" altLang="en-US" sz="2400" b="1" dirty="0" smtClean="0">
                <a:solidFill>
                  <a:srgbClr val="FF0000"/>
                </a:solidFill>
                <a:latin typeface="Times New Roman" pitchFamily="18" charset="0"/>
                <a:ea typeface="楷体" pitchFamily="49" charset="-122"/>
              </a:rPr>
              <a:t>重要抽样法下的</a:t>
            </a:r>
            <a:r>
              <a:rPr lang="en-US" altLang="zh-CN" sz="2400" b="1" dirty="0" smtClean="0">
                <a:solidFill>
                  <a:srgbClr val="FF0000"/>
                </a:solidFill>
                <a:latin typeface="Times New Roman" pitchFamily="18" charset="0"/>
                <a:ea typeface="楷体" pitchFamily="49" charset="-122"/>
              </a:rPr>
              <a:t>MC</a:t>
            </a:r>
            <a:r>
              <a:rPr lang="zh-CN" altLang="en-US" sz="2400" b="1" dirty="0" smtClean="0">
                <a:solidFill>
                  <a:srgbClr val="FF0000"/>
                </a:solidFill>
                <a:latin typeface="Times New Roman" pitchFamily="18" charset="0"/>
                <a:ea typeface="楷体" pitchFamily="49" charset="-122"/>
              </a:rPr>
              <a:t>积分</a:t>
            </a:r>
            <a:r>
              <a:rPr lang="zh-CN" altLang="en-US" sz="2400" b="1" dirty="0" smtClean="0">
                <a:solidFill>
                  <a:srgbClr val="060606"/>
                </a:solidFill>
                <a:latin typeface="Times New Roman" pitchFamily="18" charset="0"/>
                <a:ea typeface="楷体" pitchFamily="49" charset="-122"/>
              </a:rPr>
              <a:t>：</a:t>
            </a:r>
          </a:p>
        </p:txBody>
      </p:sp>
      <p:graphicFrame>
        <p:nvGraphicFramePr>
          <p:cNvPr id="257026" name="Object 2"/>
          <p:cNvGraphicFramePr>
            <a:graphicFrameLocks noChangeAspect="1"/>
          </p:cNvGraphicFramePr>
          <p:nvPr/>
        </p:nvGraphicFramePr>
        <p:xfrm>
          <a:off x="1752600" y="1371600"/>
          <a:ext cx="4607018" cy="1143000"/>
        </p:xfrm>
        <a:graphic>
          <a:graphicData uri="http://schemas.openxmlformats.org/presentationml/2006/ole">
            <p:oleObj spid="_x0000_s257026" name="Equation" r:id="rId3" imgW="1688760" imgH="419040" progId="Equation.DSMT4">
              <p:embed/>
            </p:oleObj>
          </a:graphicData>
        </a:graphic>
      </p:graphicFrame>
      <p:graphicFrame>
        <p:nvGraphicFramePr>
          <p:cNvPr id="257027" name="Object 3"/>
          <p:cNvGraphicFramePr>
            <a:graphicFrameLocks noChangeAspect="1"/>
          </p:cNvGraphicFramePr>
          <p:nvPr/>
        </p:nvGraphicFramePr>
        <p:xfrm>
          <a:off x="2209800" y="2425700"/>
          <a:ext cx="6021754" cy="850900"/>
        </p:xfrm>
        <a:graphic>
          <a:graphicData uri="http://schemas.openxmlformats.org/presentationml/2006/ole">
            <p:oleObj spid="_x0000_s257027" name="Equation" r:id="rId4" imgW="2336760" imgH="330120" progId="Equation.DSMT4">
              <p:embed/>
            </p:oleObj>
          </a:graphicData>
        </a:graphic>
      </p:graphicFrame>
      <p:graphicFrame>
        <p:nvGraphicFramePr>
          <p:cNvPr id="257028" name="Object 4"/>
          <p:cNvGraphicFramePr>
            <a:graphicFrameLocks noChangeAspect="1"/>
          </p:cNvGraphicFramePr>
          <p:nvPr/>
        </p:nvGraphicFramePr>
        <p:xfrm>
          <a:off x="1066800" y="3429000"/>
          <a:ext cx="6719887" cy="1143000"/>
        </p:xfrm>
        <a:graphic>
          <a:graphicData uri="http://schemas.openxmlformats.org/presentationml/2006/ole">
            <p:oleObj spid="_x0000_s257028" name="Equation" r:id="rId5" imgW="2463480" imgH="419040" progId="Equation.DSMT4">
              <p:embed/>
            </p:oleObj>
          </a:graphicData>
        </a:graphic>
      </p:graphicFrame>
      <p:graphicFrame>
        <p:nvGraphicFramePr>
          <p:cNvPr id="257029" name="Object 5"/>
          <p:cNvGraphicFramePr>
            <a:graphicFrameLocks noChangeAspect="1"/>
          </p:cNvGraphicFramePr>
          <p:nvPr/>
        </p:nvGraphicFramePr>
        <p:xfrm>
          <a:off x="4044950" y="5638800"/>
          <a:ext cx="4941888" cy="1179512"/>
        </p:xfrm>
        <a:graphic>
          <a:graphicData uri="http://schemas.openxmlformats.org/presentationml/2006/ole">
            <p:oleObj spid="_x0000_s257029" name="Equation" r:id="rId6" imgW="1917360" imgH="457200" progId="Equation.DSMT4">
              <p:embed/>
            </p:oleObj>
          </a:graphicData>
        </a:graphic>
      </p:graphicFrame>
      <p:sp>
        <p:nvSpPr>
          <p:cNvPr id="10" name="矩形 9"/>
          <p:cNvSpPr/>
          <p:nvPr/>
        </p:nvSpPr>
        <p:spPr bwMode="auto">
          <a:xfrm>
            <a:off x="5105400" y="1600200"/>
            <a:ext cx="1219200" cy="609600"/>
          </a:xfrm>
          <a:prstGeom prst="rect">
            <a:avLst/>
          </a:prstGeom>
          <a:noFill/>
          <a:ln w="25400">
            <a:solidFill>
              <a:srgbClr val="FF00FF"/>
            </a:solidFill>
            <a:miter lim="800000"/>
            <a:headEnd/>
            <a:tailEnd type="stealth" w="med" len="lg"/>
          </a:ln>
        </p:spPr>
        <p:txBody>
          <a:bodyPr wrap="none" rtlCol="0" anchor="ctr"/>
          <a:lstStyle/>
          <a:p>
            <a:pPr algn="ctr"/>
            <a:endParaRPr lang="zh-CN" altLang="en-US"/>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2EB97F26-A8B8-44D5-B438-A24E3BDCB5E3}" type="slidenum">
              <a:rPr lang="zh-CN" altLang="zh-CN" smtClean="0"/>
              <a:pPr>
                <a:defRPr/>
              </a:pPr>
              <a:t>61</a:t>
            </a:fld>
            <a:endParaRPr lang="zh-CN" altLang="zh-CN" dirty="0"/>
          </a:p>
        </p:txBody>
      </p:sp>
      <p:sp>
        <p:nvSpPr>
          <p:cNvPr id="11" name="矩形 9"/>
          <p:cNvSpPr>
            <a:spLocks noChangeArrowheads="1"/>
          </p:cNvSpPr>
          <p:nvPr/>
        </p:nvSpPr>
        <p:spPr bwMode="auto">
          <a:xfrm>
            <a:off x="228600" y="228600"/>
            <a:ext cx="3608680" cy="523220"/>
          </a:xfrm>
          <a:prstGeom prst="rect">
            <a:avLst/>
          </a:prstGeom>
          <a:noFill/>
          <a:ln w="9525">
            <a:noFill/>
            <a:miter lim="800000"/>
            <a:headEnd/>
            <a:tailEnd/>
          </a:ln>
        </p:spPr>
        <p:txBody>
          <a:bodyPr wrap="none">
            <a:spAutoFit/>
          </a:bodyPr>
          <a:lstStyle/>
          <a:p>
            <a:r>
              <a:rPr lang="en-US" altLang="zh-CN" sz="2800" b="1" dirty="0" smtClean="0">
                <a:solidFill>
                  <a:srgbClr val="333300"/>
                </a:solidFill>
                <a:latin typeface="Times New Roman" pitchFamily="18" charset="0"/>
                <a:ea typeface="楷体" pitchFamily="49" charset="-122"/>
              </a:rPr>
              <a:t>2.4 </a:t>
            </a:r>
            <a:r>
              <a:rPr lang="zh-CN" altLang="en-US" sz="2800" b="1" dirty="0" smtClean="0">
                <a:solidFill>
                  <a:srgbClr val="333300"/>
                </a:solidFill>
                <a:latin typeface="Times New Roman" pitchFamily="18" charset="0"/>
                <a:ea typeface="楷体" pitchFamily="49" charset="-122"/>
              </a:rPr>
              <a:t>蒙特卡洛方法应用</a:t>
            </a:r>
            <a:endParaRPr lang="zh-CN" altLang="en-US" sz="2800" dirty="0"/>
          </a:p>
        </p:txBody>
      </p:sp>
      <p:sp>
        <p:nvSpPr>
          <p:cNvPr id="12" name="Line 5"/>
          <p:cNvSpPr>
            <a:spLocks noChangeShapeType="1"/>
          </p:cNvSpPr>
          <p:nvPr/>
        </p:nvSpPr>
        <p:spPr bwMode="auto">
          <a:xfrm>
            <a:off x="0" y="762000"/>
            <a:ext cx="7916863" cy="0"/>
          </a:xfrm>
          <a:prstGeom prst="line">
            <a:avLst/>
          </a:prstGeom>
          <a:noFill/>
          <a:ln w="12700">
            <a:solidFill>
              <a:srgbClr val="FF9900"/>
            </a:solidFill>
            <a:miter lim="800000"/>
            <a:headEnd/>
            <a:tailEnd/>
          </a:ln>
          <a:effectLst>
            <a:prstShdw prst="shdw17" dist="17961" dir="2700000">
              <a:srgbClr val="995C00"/>
            </a:prstShdw>
          </a:effectLst>
        </p:spPr>
        <p:txBody>
          <a:bodyPr lIns="90000" tIns="46800" rIns="90000" bIns="46800"/>
          <a:lstStyle/>
          <a:p>
            <a:endParaRPr lang="zh-CN" altLang="en-US"/>
          </a:p>
        </p:txBody>
      </p:sp>
      <p:sp>
        <p:nvSpPr>
          <p:cNvPr id="5" name="矩形 4"/>
          <p:cNvSpPr/>
          <p:nvPr/>
        </p:nvSpPr>
        <p:spPr>
          <a:xfrm>
            <a:off x="457201" y="838200"/>
            <a:ext cx="8305799" cy="5247590"/>
          </a:xfrm>
          <a:prstGeom prst="rect">
            <a:avLst/>
          </a:prstGeom>
        </p:spPr>
        <p:txBody>
          <a:bodyPr wrap="square">
            <a:spAutoFit/>
          </a:bodyPr>
          <a:lstStyle/>
          <a:p>
            <a:pPr algn="just">
              <a:spcBef>
                <a:spcPts val="0"/>
              </a:spcBef>
              <a:buClr>
                <a:schemeClr val="folHlink"/>
              </a:buClr>
              <a:buSzPct val="60000"/>
            </a:pPr>
            <a:r>
              <a:rPr lang="zh-CN" altLang="en-US" sz="2400" b="1" dirty="0" smtClean="0">
                <a:solidFill>
                  <a:srgbClr val="FF0000"/>
                </a:solidFill>
                <a:latin typeface="Times New Roman" pitchFamily="18" charset="0"/>
                <a:ea typeface="楷体" pitchFamily="49" charset="-122"/>
              </a:rPr>
              <a:t>数值积分</a:t>
            </a:r>
            <a:r>
              <a:rPr lang="en-US" altLang="zh-CN" sz="2400" b="1" dirty="0" smtClean="0">
                <a:solidFill>
                  <a:srgbClr val="FF0000"/>
                </a:solidFill>
                <a:latin typeface="Times New Roman" pitchFamily="18" charset="0"/>
                <a:ea typeface="楷体" pitchFamily="49" charset="-122"/>
              </a:rPr>
              <a:t>----</a:t>
            </a:r>
            <a:r>
              <a:rPr lang="zh-CN" altLang="en-US" sz="2400" b="1" dirty="0" smtClean="0">
                <a:solidFill>
                  <a:srgbClr val="FF0000"/>
                </a:solidFill>
                <a:latin typeface="Times New Roman" pitchFamily="18" charset="0"/>
                <a:ea typeface="楷体" pitchFamily="49" charset="-122"/>
              </a:rPr>
              <a:t>多重积分</a:t>
            </a:r>
            <a:r>
              <a:rPr lang="en-US" altLang="zh-CN" sz="2400" b="1" dirty="0" smtClean="0">
                <a:solidFill>
                  <a:srgbClr val="060606"/>
                </a:solidFill>
                <a:latin typeface="Times New Roman" pitchFamily="18" charset="0"/>
                <a:ea typeface="楷体" pitchFamily="49" charset="-122"/>
              </a:rPr>
              <a:t>------</a:t>
            </a:r>
            <a:r>
              <a:rPr lang="zh-CN" altLang="en-US" sz="2400" b="1" dirty="0" smtClean="0">
                <a:solidFill>
                  <a:srgbClr val="FF0000"/>
                </a:solidFill>
                <a:latin typeface="Times New Roman" pitchFamily="18" charset="0"/>
                <a:ea typeface="楷体" pitchFamily="49" charset="-122"/>
              </a:rPr>
              <a:t>重要抽样法</a:t>
            </a:r>
            <a:endParaRPr lang="en-US" altLang="zh-CN" sz="2400" b="1" dirty="0" smtClean="0">
              <a:solidFill>
                <a:srgbClr val="FF0000"/>
              </a:solidFill>
              <a:latin typeface="Times New Roman" pitchFamily="18" charset="0"/>
              <a:ea typeface="楷体" pitchFamily="49" charset="-122"/>
            </a:endParaRPr>
          </a:p>
          <a:p>
            <a:pPr algn="just">
              <a:spcBef>
                <a:spcPts val="0"/>
              </a:spcBef>
              <a:buClr>
                <a:schemeClr val="folHlink"/>
              </a:buClr>
              <a:buSzPct val="60000"/>
            </a:pPr>
            <a:r>
              <a:rPr lang="zh-CN" altLang="en-US" sz="2400" b="1" dirty="0" smtClean="0">
                <a:solidFill>
                  <a:srgbClr val="060606"/>
                </a:solidFill>
                <a:latin typeface="Times New Roman" pitchFamily="18" charset="0"/>
                <a:ea typeface="楷体" pitchFamily="49" charset="-122"/>
              </a:rPr>
              <a:t>例如，计算积分</a:t>
            </a:r>
            <a:endParaRPr lang="en-US" altLang="zh-CN" sz="2400" b="1" dirty="0" smtClean="0">
              <a:solidFill>
                <a:srgbClr val="060606"/>
              </a:solidFill>
              <a:latin typeface="Times New Roman" pitchFamily="18" charset="0"/>
              <a:ea typeface="楷体" pitchFamily="49" charset="-122"/>
            </a:endParaRPr>
          </a:p>
          <a:p>
            <a:pPr algn="just">
              <a:spcBef>
                <a:spcPts val="0"/>
              </a:spcBef>
              <a:buClr>
                <a:schemeClr val="folHlink"/>
              </a:buClr>
              <a:buSzPct val="60000"/>
            </a:pPr>
            <a:endParaRPr lang="en-US" altLang="zh-CN" sz="2400" b="1" dirty="0" smtClean="0">
              <a:solidFill>
                <a:srgbClr val="060606"/>
              </a:solidFill>
              <a:latin typeface="Times New Roman" pitchFamily="18" charset="0"/>
              <a:ea typeface="楷体" pitchFamily="49" charset="-122"/>
            </a:endParaRPr>
          </a:p>
          <a:p>
            <a:pPr algn="just">
              <a:spcBef>
                <a:spcPts val="0"/>
              </a:spcBef>
              <a:buClr>
                <a:schemeClr val="folHlink"/>
              </a:buClr>
              <a:buSzPct val="60000"/>
            </a:pPr>
            <a:endParaRPr lang="en-US" altLang="zh-CN" sz="2400" b="1" dirty="0" smtClean="0">
              <a:solidFill>
                <a:srgbClr val="060606"/>
              </a:solidFill>
              <a:latin typeface="Times New Roman" pitchFamily="18" charset="0"/>
              <a:ea typeface="楷体" pitchFamily="49" charset="-122"/>
            </a:endParaRPr>
          </a:p>
          <a:p>
            <a:pPr algn="just">
              <a:spcBef>
                <a:spcPts val="0"/>
              </a:spcBef>
              <a:buClr>
                <a:schemeClr val="folHlink"/>
              </a:buClr>
              <a:buSzPct val="60000"/>
            </a:pPr>
            <a:r>
              <a:rPr lang="zh-CN" altLang="en-US" sz="2400" b="1" dirty="0" smtClean="0">
                <a:solidFill>
                  <a:srgbClr val="060606"/>
                </a:solidFill>
                <a:latin typeface="Times New Roman" pitchFamily="18" charset="0"/>
                <a:ea typeface="楷体" pitchFamily="49" charset="-122"/>
              </a:rPr>
              <a:t>式中的指数项随</a:t>
            </a:r>
            <a:r>
              <a:rPr lang="en-US" altLang="zh-CN" sz="2400" b="1" dirty="0" smtClean="0">
                <a:solidFill>
                  <a:srgbClr val="060606"/>
                </a:solidFill>
                <a:latin typeface="Times New Roman" pitchFamily="18" charset="0"/>
                <a:ea typeface="楷体" pitchFamily="49" charset="-122"/>
              </a:rPr>
              <a:t>x</a:t>
            </a:r>
            <a:r>
              <a:rPr lang="zh-CN" altLang="en-US" sz="2400" b="1" dirty="0" smtClean="0">
                <a:solidFill>
                  <a:srgbClr val="060606"/>
                </a:solidFill>
                <a:latin typeface="Times New Roman" pitchFamily="18" charset="0"/>
                <a:ea typeface="楷体" pitchFamily="49" charset="-122"/>
              </a:rPr>
              <a:t>增加而迅速减小，</a:t>
            </a:r>
            <a:r>
              <a:rPr lang="en-US" altLang="zh-CN" sz="2400" b="1" dirty="0" smtClean="0">
                <a:solidFill>
                  <a:srgbClr val="060606"/>
                </a:solidFill>
                <a:latin typeface="Times New Roman" pitchFamily="18" charset="0"/>
                <a:ea typeface="楷体" pitchFamily="49" charset="-122"/>
              </a:rPr>
              <a:t>g(x)</a:t>
            </a:r>
            <a:r>
              <a:rPr lang="zh-CN" altLang="en-US" sz="2400" b="1" dirty="0" smtClean="0">
                <a:solidFill>
                  <a:srgbClr val="060606"/>
                </a:solidFill>
                <a:latin typeface="Times New Roman" pitchFamily="18" charset="0"/>
                <a:ea typeface="楷体" pitchFamily="49" charset="-122"/>
              </a:rPr>
              <a:t>必须是另一有相同行为的函数，用指数函数在</a:t>
            </a:r>
            <a:r>
              <a:rPr lang="en-US" altLang="zh-CN" sz="2400" b="1" dirty="0" smtClean="0">
                <a:solidFill>
                  <a:srgbClr val="060606"/>
                </a:solidFill>
                <a:latin typeface="Times New Roman" pitchFamily="18" charset="0"/>
                <a:ea typeface="楷体" pitchFamily="49" charset="-122"/>
              </a:rPr>
              <a:t>x=0</a:t>
            </a:r>
            <a:r>
              <a:rPr lang="zh-CN" altLang="en-US" sz="2400" b="1" dirty="0" smtClean="0">
                <a:solidFill>
                  <a:srgbClr val="060606"/>
                </a:solidFill>
                <a:latin typeface="Times New Roman" pitchFamily="18" charset="0"/>
                <a:ea typeface="楷体" pitchFamily="49" charset="-122"/>
              </a:rPr>
              <a:t>附近的渐进展开来近似：</a:t>
            </a:r>
            <a:endParaRPr lang="en-US" altLang="zh-CN" sz="2400" b="1" dirty="0" smtClean="0">
              <a:solidFill>
                <a:srgbClr val="060606"/>
              </a:solidFill>
              <a:latin typeface="Times New Roman" pitchFamily="18" charset="0"/>
              <a:ea typeface="楷体" pitchFamily="49" charset="-122"/>
            </a:endParaRPr>
          </a:p>
          <a:p>
            <a:pPr algn="just">
              <a:spcBef>
                <a:spcPts val="0"/>
              </a:spcBef>
              <a:buClr>
                <a:schemeClr val="folHlink"/>
              </a:buClr>
              <a:buSzPct val="60000"/>
            </a:pPr>
            <a:endParaRPr lang="en-US" altLang="zh-CN" sz="2400" b="1" dirty="0" smtClean="0">
              <a:solidFill>
                <a:srgbClr val="060606"/>
              </a:solidFill>
              <a:latin typeface="Times New Roman" pitchFamily="18" charset="0"/>
              <a:ea typeface="楷体" pitchFamily="49" charset="-122"/>
            </a:endParaRPr>
          </a:p>
          <a:p>
            <a:pPr algn="just">
              <a:spcBef>
                <a:spcPts val="0"/>
              </a:spcBef>
              <a:buClr>
                <a:schemeClr val="folHlink"/>
              </a:buClr>
              <a:buSzPct val="60000"/>
            </a:pPr>
            <a:endParaRPr lang="en-US" altLang="zh-CN" sz="2400" b="1" dirty="0" smtClean="0">
              <a:solidFill>
                <a:srgbClr val="060606"/>
              </a:solidFill>
              <a:latin typeface="Times New Roman" pitchFamily="18" charset="0"/>
              <a:ea typeface="楷体" pitchFamily="49" charset="-122"/>
            </a:endParaRPr>
          </a:p>
          <a:p>
            <a:pPr algn="just">
              <a:spcBef>
                <a:spcPts val="0"/>
              </a:spcBef>
              <a:buClr>
                <a:schemeClr val="folHlink"/>
              </a:buClr>
              <a:buSzPct val="60000"/>
            </a:pPr>
            <a:endParaRPr lang="en-US" altLang="zh-CN" sz="1100" b="1" dirty="0" smtClean="0">
              <a:solidFill>
                <a:srgbClr val="060606"/>
              </a:solidFill>
              <a:latin typeface="Times New Roman" pitchFamily="18" charset="0"/>
              <a:ea typeface="楷体" pitchFamily="49" charset="-122"/>
            </a:endParaRPr>
          </a:p>
          <a:p>
            <a:pPr algn="just">
              <a:spcBef>
                <a:spcPts val="0"/>
              </a:spcBef>
              <a:buClr>
                <a:schemeClr val="folHlink"/>
              </a:buClr>
              <a:buSzPct val="60000"/>
            </a:pPr>
            <a:r>
              <a:rPr lang="zh-CN" altLang="en-US" sz="2400" b="1" dirty="0" smtClean="0">
                <a:solidFill>
                  <a:srgbClr val="060606"/>
                </a:solidFill>
                <a:latin typeface="Times New Roman" pitchFamily="18" charset="0"/>
                <a:ea typeface="楷体" pitchFamily="49" charset="-122"/>
              </a:rPr>
              <a:t>它在积分区间内是正的：</a:t>
            </a:r>
            <a:endParaRPr lang="en-US" altLang="zh-CN" sz="2400" b="1" dirty="0" smtClean="0">
              <a:solidFill>
                <a:srgbClr val="060606"/>
              </a:solidFill>
              <a:latin typeface="Times New Roman" pitchFamily="18" charset="0"/>
              <a:ea typeface="楷体" pitchFamily="49" charset="-122"/>
            </a:endParaRPr>
          </a:p>
          <a:p>
            <a:pPr algn="just">
              <a:spcBef>
                <a:spcPts val="0"/>
              </a:spcBef>
              <a:buClr>
                <a:schemeClr val="folHlink"/>
              </a:buClr>
              <a:buSzPct val="60000"/>
            </a:pPr>
            <a:endParaRPr lang="en-US" altLang="zh-CN" sz="2400" b="1" dirty="0" smtClean="0">
              <a:solidFill>
                <a:srgbClr val="060606"/>
              </a:solidFill>
              <a:latin typeface="Times New Roman" pitchFamily="18" charset="0"/>
              <a:ea typeface="楷体" pitchFamily="49" charset="-122"/>
            </a:endParaRPr>
          </a:p>
          <a:p>
            <a:pPr algn="just">
              <a:spcBef>
                <a:spcPts val="0"/>
              </a:spcBef>
              <a:buClr>
                <a:schemeClr val="folHlink"/>
              </a:buClr>
              <a:buSzPct val="60000"/>
            </a:pPr>
            <a:endParaRPr lang="en-US" altLang="zh-CN" sz="2400" b="1" dirty="0" smtClean="0">
              <a:solidFill>
                <a:srgbClr val="060606"/>
              </a:solidFill>
              <a:latin typeface="Times New Roman" pitchFamily="18" charset="0"/>
              <a:ea typeface="楷体" pitchFamily="49" charset="-122"/>
            </a:endParaRPr>
          </a:p>
          <a:p>
            <a:pPr algn="just">
              <a:spcBef>
                <a:spcPts val="0"/>
              </a:spcBef>
              <a:buClr>
                <a:schemeClr val="folHlink"/>
              </a:buClr>
              <a:buSzPct val="60000"/>
            </a:pPr>
            <a:endParaRPr lang="en-US" altLang="zh-CN" sz="1200" b="1" dirty="0" smtClean="0">
              <a:solidFill>
                <a:srgbClr val="060606"/>
              </a:solidFill>
              <a:latin typeface="Times New Roman" pitchFamily="18" charset="0"/>
              <a:ea typeface="楷体" pitchFamily="49" charset="-122"/>
            </a:endParaRPr>
          </a:p>
          <a:p>
            <a:pPr algn="just">
              <a:spcBef>
                <a:spcPts val="0"/>
              </a:spcBef>
              <a:buClr>
                <a:schemeClr val="folHlink"/>
              </a:buClr>
              <a:buSzPct val="60000"/>
            </a:pPr>
            <a:r>
              <a:rPr lang="zh-CN" altLang="en-US" sz="2400" b="1" dirty="0" smtClean="0">
                <a:solidFill>
                  <a:srgbClr val="060606"/>
                </a:solidFill>
                <a:latin typeface="Times New Roman" pitchFamily="18" charset="0"/>
                <a:ea typeface="楷体" pitchFamily="49" charset="-122"/>
              </a:rPr>
              <a:t>考虑到</a:t>
            </a:r>
            <a:r>
              <a:rPr lang="en-US" altLang="zh-CN" sz="2400" b="1" dirty="0" smtClean="0">
                <a:solidFill>
                  <a:srgbClr val="060606"/>
                </a:solidFill>
                <a:latin typeface="Times New Roman" pitchFamily="18" charset="0"/>
                <a:ea typeface="楷体" pitchFamily="49" charset="-122"/>
              </a:rPr>
              <a:t>y(0)=0</a:t>
            </a:r>
            <a:r>
              <a:rPr lang="zh-CN" altLang="en-US" sz="2400" b="1" dirty="0" smtClean="0">
                <a:solidFill>
                  <a:srgbClr val="060606"/>
                </a:solidFill>
                <a:latin typeface="Times New Roman" pitchFamily="18" charset="0"/>
                <a:ea typeface="楷体" pitchFamily="49" charset="-122"/>
              </a:rPr>
              <a:t>，上式中括号内取负号：</a:t>
            </a:r>
            <a:endParaRPr lang="en-US" altLang="zh-CN" sz="2400" b="1" dirty="0" smtClean="0">
              <a:solidFill>
                <a:srgbClr val="060606"/>
              </a:solidFill>
              <a:latin typeface="Times New Roman" pitchFamily="18" charset="0"/>
              <a:ea typeface="楷体" pitchFamily="49" charset="-122"/>
            </a:endParaRPr>
          </a:p>
          <a:p>
            <a:pPr algn="just">
              <a:spcBef>
                <a:spcPts val="0"/>
              </a:spcBef>
              <a:buClr>
                <a:schemeClr val="folHlink"/>
              </a:buClr>
              <a:buSzPct val="60000"/>
            </a:pPr>
            <a:r>
              <a:rPr lang="zh-CN" altLang="en-US" sz="2400" b="1" dirty="0" smtClean="0">
                <a:solidFill>
                  <a:srgbClr val="060606"/>
                </a:solidFill>
                <a:latin typeface="Times New Roman" pitchFamily="18" charset="0"/>
                <a:ea typeface="楷体" pitchFamily="49" charset="-122"/>
              </a:rPr>
              <a:t>原积分写成：</a:t>
            </a:r>
            <a:endParaRPr lang="en-US" altLang="zh-CN" sz="2400" b="1" dirty="0" smtClean="0">
              <a:solidFill>
                <a:srgbClr val="060606"/>
              </a:solidFill>
              <a:latin typeface="Times New Roman" pitchFamily="18" charset="0"/>
              <a:ea typeface="楷体" pitchFamily="49" charset="-122"/>
            </a:endParaRPr>
          </a:p>
        </p:txBody>
      </p:sp>
      <p:graphicFrame>
        <p:nvGraphicFramePr>
          <p:cNvPr id="258050" name="Object 2"/>
          <p:cNvGraphicFramePr>
            <a:graphicFrameLocks noChangeAspect="1"/>
          </p:cNvGraphicFramePr>
          <p:nvPr/>
        </p:nvGraphicFramePr>
        <p:xfrm>
          <a:off x="2835275" y="1371600"/>
          <a:ext cx="2782888" cy="1016000"/>
        </p:xfrm>
        <a:graphic>
          <a:graphicData uri="http://schemas.openxmlformats.org/presentationml/2006/ole">
            <p:oleObj spid="_x0000_s258050" name="Equation" r:id="rId3" imgW="1079280" imgH="393480" progId="Equation.DSMT4">
              <p:embed/>
            </p:oleObj>
          </a:graphicData>
        </a:graphic>
      </p:graphicFrame>
      <p:graphicFrame>
        <p:nvGraphicFramePr>
          <p:cNvPr id="258051" name="Object 3"/>
          <p:cNvGraphicFramePr>
            <a:graphicFrameLocks noChangeAspect="1"/>
          </p:cNvGraphicFramePr>
          <p:nvPr/>
        </p:nvGraphicFramePr>
        <p:xfrm>
          <a:off x="1974689" y="3048000"/>
          <a:ext cx="4959511" cy="1004888"/>
        </p:xfrm>
        <a:graphic>
          <a:graphicData uri="http://schemas.openxmlformats.org/presentationml/2006/ole">
            <p:oleObj spid="_x0000_s258051" name="Equation" r:id="rId4" imgW="2070000" imgH="419040" progId="Equation.DSMT4">
              <p:embed/>
            </p:oleObj>
          </a:graphicData>
        </a:graphic>
      </p:graphicFrame>
      <p:graphicFrame>
        <p:nvGraphicFramePr>
          <p:cNvPr id="258052" name="Object 4"/>
          <p:cNvGraphicFramePr>
            <a:graphicFrameLocks noChangeAspect="1"/>
          </p:cNvGraphicFramePr>
          <p:nvPr/>
        </p:nvGraphicFramePr>
        <p:xfrm>
          <a:off x="1397818" y="4267200"/>
          <a:ext cx="6526982" cy="993775"/>
        </p:xfrm>
        <a:graphic>
          <a:graphicData uri="http://schemas.openxmlformats.org/presentationml/2006/ole">
            <p:oleObj spid="_x0000_s258052" name="Equation" r:id="rId5" imgW="2920680" imgH="444240" progId="Equation.DSMT4">
              <p:embed/>
            </p:oleObj>
          </a:graphicData>
        </a:graphic>
      </p:graphicFrame>
      <p:graphicFrame>
        <p:nvGraphicFramePr>
          <p:cNvPr id="258053" name="Object 5"/>
          <p:cNvGraphicFramePr>
            <a:graphicFrameLocks noChangeAspect="1"/>
          </p:cNvGraphicFramePr>
          <p:nvPr/>
        </p:nvGraphicFramePr>
        <p:xfrm>
          <a:off x="5715000" y="5181600"/>
          <a:ext cx="2160270" cy="533400"/>
        </p:xfrm>
        <a:graphic>
          <a:graphicData uri="http://schemas.openxmlformats.org/presentationml/2006/ole">
            <p:oleObj spid="_x0000_s258053" name="Equation" r:id="rId6" imgW="1028520" imgH="253800" progId="Equation.DSMT4">
              <p:embed/>
            </p:oleObj>
          </a:graphicData>
        </a:graphic>
      </p:graphicFrame>
      <p:graphicFrame>
        <p:nvGraphicFramePr>
          <p:cNvPr id="258054" name="Object 6"/>
          <p:cNvGraphicFramePr>
            <a:graphicFrameLocks noChangeAspect="1"/>
          </p:cNvGraphicFramePr>
          <p:nvPr/>
        </p:nvGraphicFramePr>
        <p:xfrm>
          <a:off x="2285999" y="5715000"/>
          <a:ext cx="3887783" cy="1143000"/>
        </p:xfrm>
        <a:graphic>
          <a:graphicData uri="http://schemas.openxmlformats.org/presentationml/2006/ole">
            <p:oleObj spid="_x0000_s258054" name="Equation" r:id="rId7" imgW="1815840" imgH="533160" progId="Equation.DSMT4">
              <p:embed/>
            </p:oleObj>
          </a:graphicData>
        </a:graphic>
      </p:graphicFrame>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2EB97F26-A8B8-44D5-B438-A24E3BDCB5E3}" type="slidenum">
              <a:rPr lang="zh-CN" altLang="zh-CN" smtClean="0"/>
              <a:pPr>
                <a:defRPr/>
              </a:pPr>
              <a:t>62</a:t>
            </a:fld>
            <a:endParaRPr lang="zh-CN" altLang="zh-CN" dirty="0"/>
          </a:p>
        </p:txBody>
      </p:sp>
      <p:sp>
        <p:nvSpPr>
          <p:cNvPr id="5" name="矩形 9"/>
          <p:cNvSpPr>
            <a:spLocks noChangeArrowheads="1"/>
          </p:cNvSpPr>
          <p:nvPr/>
        </p:nvSpPr>
        <p:spPr bwMode="auto">
          <a:xfrm>
            <a:off x="228600" y="228600"/>
            <a:ext cx="3608680" cy="523220"/>
          </a:xfrm>
          <a:prstGeom prst="rect">
            <a:avLst/>
          </a:prstGeom>
          <a:noFill/>
          <a:ln w="9525">
            <a:noFill/>
            <a:miter lim="800000"/>
            <a:headEnd/>
            <a:tailEnd/>
          </a:ln>
        </p:spPr>
        <p:txBody>
          <a:bodyPr wrap="none">
            <a:spAutoFit/>
          </a:bodyPr>
          <a:lstStyle/>
          <a:p>
            <a:r>
              <a:rPr lang="en-US" altLang="zh-CN" sz="2800" b="1" dirty="0" smtClean="0">
                <a:solidFill>
                  <a:srgbClr val="333300"/>
                </a:solidFill>
                <a:latin typeface="Times New Roman" pitchFamily="18" charset="0"/>
                <a:ea typeface="楷体" pitchFamily="49" charset="-122"/>
              </a:rPr>
              <a:t>2.4 </a:t>
            </a:r>
            <a:r>
              <a:rPr lang="zh-CN" altLang="en-US" sz="2800" b="1" dirty="0" smtClean="0">
                <a:solidFill>
                  <a:srgbClr val="333300"/>
                </a:solidFill>
                <a:latin typeface="Times New Roman" pitchFamily="18" charset="0"/>
                <a:ea typeface="楷体" pitchFamily="49" charset="-122"/>
              </a:rPr>
              <a:t>蒙特卡洛方法应用</a:t>
            </a:r>
            <a:endParaRPr lang="zh-CN" altLang="en-US" sz="2800" dirty="0"/>
          </a:p>
        </p:txBody>
      </p:sp>
      <p:sp>
        <p:nvSpPr>
          <p:cNvPr id="6" name="Line 5"/>
          <p:cNvSpPr>
            <a:spLocks noChangeShapeType="1"/>
          </p:cNvSpPr>
          <p:nvPr/>
        </p:nvSpPr>
        <p:spPr bwMode="auto">
          <a:xfrm>
            <a:off x="0" y="762000"/>
            <a:ext cx="7916863" cy="0"/>
          </a:xfrm>
          <a:prstGeom prst="line">
            <a:avLst/>
          </a:prstGeom>
          <a:noFill/>
          <a:ln w="12700">
            <a:solidFill>
              <a:srgbClr val="FF9900"/>
            </a:solidFill>
            <a:miter lim="800000"/>
            <a:headEnd/>
            <a:tailEnd/>
          </a:ln>
          <a:effectLst>
            <a:prstShdw prst="shdw17" dist="17961" dir="2700000">
              <a:srgbClr val="995C00"/>
            </a:prstShdw>
          </a:effectLst>
        </p:spPr>
        <p:txBody>
          <a:bodyPr lIns="90000" tIns="46800" rIns="90000" bIns="46800"/>
          <a:lstStyle/>
          <a:p>
            <a:endParaRPr lang="zh-CN" altLang="en-US"/>
          </a:p>
        </p:txBody>
      </p:sp>
      <p:sp>
        <p:nvSpPr>
          <p:cNvPr id="7" name="Rectangle 4"/>
          <p:cNvSpPr>
            <a:spLocks noChangeArrowheads="1"/>
          </p:cNvSpPr>
          <p:nvPr/>
        </p:nvSpPr>
        <p:spPr bwMode="auto">
          <a:xfrm>
            <a:off x="250825" y="762000"/>
            <a:ext cx="8497888" cy="1569660"/>
          </a:xfrm>
          <a:prstGeom prst="rect">
            <a:avLst/>
          </a:prstGeom>
          <a:noFill/>
          <a:ln w="9525">
            <a:noFill/>
            <a:miter lim="800000"/>
            <a:headEnd/>
            <a:tailEnd/>
          </a:ln>
        </p:spPr>
        <p:txBody>
          <a:bodyPr>
            <a:spAutoFit/>
          </a:bodyPr>
          <a:lstStyle/>
          <a:p>
            <a:r>
              <a:rPr lang="zh-CN" altLang="en-US" sz="2400" b="1" dirty="0" smtClean="0">
                <a:solidFill>
                  <a:srgbClr val="060606"/>
                </a:solidFill>
                <a:latin typeface="Times New Roman" pitchFamily="18" charset="0"/>
                <a:ea typeface="楷体" pitchFamily="49" charset="-122"/>
              </a:rPr>
              <a:t>经典统计力学考虑的是一个多自由度的力学体系，这些自由度一般是粒子的坐标和动量，或者是磁矩即自旋。经典体系是指这些自由度是可对易的，以这些自由度为坐标展开的空间即为相空间。</a:t>
            </a:r>
          </a:p>
        </p:txBody>
      </p:sp>
      <p:sp>
        <p:nvSpPr>
          <p:cNvPr id="8" name="Rectangle 5"/>
          <p:cNvSpPr>
            <a:spLocks noChangeArrowheads="1"/>
          </p:cNvSpPr>
          <p:nvPr/>
        </p:nvSpPr>
        <p:spPr bwMode="auto">
          <a:xfrm>
            <a:off x="250825" y="2279650"/>
            <a:ext cx="8496300" cy="1938992"/>
          </a:xfrm>
          <a:prstGeom prst="rect">
            <a:avLst/>
          </a:prstGeom>
          <a:noFill/>
          <a:ln w="9525">
            <a:noFill/>
            <a:miter lim="800000"/>
            <a:headEnd/>
            <a:tailEnd/>
          </a:ln>
        </p:spPr>
        <p:txBody>
          <a:bodyPr>
            <a:spAutoFit/>
          </a:bodyPr>
          <a:lstStyle/>
          <a:p>
            <a:r>
              <a:rPr lang="zh-CN" altLang="en-US" sz="2400" b="1" dirty="0" smtClean="0">
                <a:solidFill>
                  <a:srgbClr val="060606"/>
                </a:solidFill>
                <a:latin typeface="Times New Roman" pitchFamily="18" charset="0"/>
                <a:ea typeface="楷体" pitchFamily="49" charset="-122"/>
              </a:rPr>
              <a:t>如：</a:t>
            </a:r>
            <a:r>
              <a:rPr lang="en-US" altLang="zh-CN" sz="2400" b="1" dirty="0" smtClean="0">
                <a:solidFill>
                  <a:srgbClr val="060606"/>
                </a:solidFill>
                <a:latin typeface="Times New Roman" pitchFamily="18" charset="0"/>
                <a:ea typeface="楷体" pitchFamily="49" charset="-122"/>
              </a:rPr>
              <a:t>N </a:t>
            </a:r>
            <a:r>
              <a:rPr lang="zh-CN" altLang="en-US" sz="2400" b="1" dirty="0" smtClean="0">
                <a:solidFill>
                  <a:srgbClr val="060606"/>
                </a:solidFill>
                <a:latin typeface="Times New Roman" pitchFamily="18" charset="0"/>
                <a:ea typeface="楷体" pitchFamily="49" charset="-122"/>
              </a:rPr>
              <a:t>个粒子体系存在</a:t>
            </a:r>
            <a:r>
              <a:rPr lang="en-US" altLang="zh-CN" sz="2400" b="1" dirty="0" smtClean="0">
                <a:solidFill>
                  <a:srgbClr val="060606"/>
                </a:solidFill>
                <a:latin typeface="Times New Roman" pitchFamily="18" charset="0"/>
                <a:ea typeface="楷体" pitchFamily="49" charset="-122"/>
              </a:rPr>
              <a:t>6N </a:t>
            </a:r>
            <a:r>
              <a:rPr lang="zh-CN" altLang="en-US" sz="2400" b="1" dirty="0" smtClean="0">
                <a:solidFill>
                  <a:srgbClr val="060606"/>
                </a:solidFill>
                <a:latin typeface="Times New Roman" pitchFamily="18" charset="0"/>
                <a:ea typeface="楷体" pitchFamily="49" charset="-122"/>
              </a:rPr>
              <a:t>维相空间</a:t>
            </a:r>
          </a:p>
          <a:p>
            <a:pPr algn="ctr"/>
            <a:r>
              <a:rPr lang="en-US" altLang="zh-CN" sz="2400" b="1" dirty="0" smtClean="0">
                <a:solidFill>
                  <a:srgbClr val="060606"/>
                </a:solidFill>
                <a:latin typeface="Times New Roman" pitchFamily="18" charset="0"/>
                <a:ea typeface="楷体" pitchFamily="49" charset="-122"/>
              </a:rPr>
              <a:t>3N </a:t>
            </a:r>
            <a:r>
              <a:rPr lang="zh-CN" altLang="en-US" sz="2400" b="1" dirty="0" smtClean="0">
                <a:solidFill>
                  <a:srgbClr val="060606"/>
                </a:solidFill>
                <a:latin typeface="Times New Roman" pitchFamily="18" charset="0"/>
                <a:ea typeface="楷体" pitchFamily="49" charset="-122"/>
              </a:rPr>
              <a:t>个位置坐标     </a:t>
            </a:r>
            <a:r>
              <a:rPr lang="en-US" altLang="zh-CN" sz="2400" b="1" dirty="0" smtClean="0">
                <a:solidFill>
                  <a:srgbClr val="060606"/>
                </a:solidFill>
                <a:latin typeface="Times New Roman" pitchFamily="18" charset="0"/>
                <a:ea typeface="楷体" pitchFamily="49" charset="-122"/>
              </a:rPr>
              <a:t>(q</a:t>
            </a:r>
            <a:r>
              <a:rPr lang="en-US" altLang="zh-CN" sz="2400" b="1" baseline="-25000" dirty="0" smtClean="0">
                <a:solidFill>
                  <a:srgbClr val="060606"/>
                </a:solidFill>
                <a:latin typeface="Times New Roman" pitchFamily="18" charset="0"/>
                <a:ea typeface="楷体" pitchFamily="49" charset="-122"/>
              </a:rPr>
              <a:t>1</a:t>
            </a:r>
            <a:r>
              <a:rPr lang="en-US" altLang="zh-CN" sz="2400" b="1" dirty="0" smtClean="0">
                <a:solidFill>
                  <a:srgbClr val="060606"/>
                </a:solidFill>
                <a:latin typeface="Times New Roman" pitchFamily="18" charset="0"/>
                <a:ea typeface="楷体" pitchFamily="49" charset="-122"/>
              </a:rPr>
              <a:t>,…,q</a:t>
            </a:r>
            <a:r>
              <a:rPr lang="en-US" altLang="zh-CN" sz="2400" b="1" baseline="-25000" dirty="0" smtClean="0">
                <a:solidFill>
                  <a:srgbClr val="060606"/>
                </a:solidFill>
                <a:latin typeface="Times New Roman" pitchFamily="18" charset="0"/>
                <a:ea typeface="楷体" pitchFamily="49" charset="-122"/>
              </a:rPr>
              <a:t>3N</a:t>
            </a:r>
            <a:r>
              <a:rPr lang="en-US" altLang="zh-CN" sz="2400" b="1" dirty="0" smtClean="0">
                <a:solidFill>
                  <a:srgbClr val="060606"/>
                </a:solidFill>
                <a:latin typeface="Times New Roman" pitchFamily="18" charset="0"/>
                <a:ea typeface="楷体" pitchFamily="49" charset="-122"/>
              </a:rPr>
              <a:t> ) </a:t>
            </a:r>
          </a:p>
          <a:p>
            <a:pPr algn="ctr"/>
            <a:r>
              <a:rPr lang="en-US" altLang="zh-CN" sz="2400" b="1" dirty="0" smtClean="0">
                <a:solidFill>
                  <a:srgbClr val="060606"/>
                </a:solidFill>
                <a:latin typeface="Times New Roman" pitchFamily="18" charset="0"/>
                <a:ea typeface="楷体" pitchFamily="49" charset="-122"/>
              </a:rPr>
              <a:t>3N </a:t>
            </a:r>
            <a:r>
              <a:rPr lang="zh-CN" altLang="en-US" sz="2400" b="1" dirty="0" smtClean="0">
                <a:solidFill>
                  <a:srgbClr val="060606"/>
                </a:solidFill>
                <a:latin typeface="Times New Roman" pitchFamily="18" charset="0"/>
                <a:ea typeface="楷体" pitchFamily="49" charset="-122"/>
              </a:rPr>
              <a:t>个动量             </a:t>
            </a:r>
            <a:r>
              <a:rPr lang="en-US" altLang="zh-CN" sz="2400" b="1" dirty="0" smtClean="0">
                <a:solidFill>
                  <a:srgbClr val="060606"/>
                </a:solidFill>
                <a:latin typeface="Times New Roman" pitchFamily="18" charset="0"/>
                <a:ea typeface="楷体" pitchFamily="49" charset="-122"/>
              </a:rPr>
              <a:t>(p</a:t>
            </a:r>
            <a:r>
              <a:rPr lang="en-US" altLang="zh-CN" sz="2400" b="1" baseline="-25000" dirty="0" smtClean="0">
                <a:solidFill>
                  <a:srgbClr val="060606"/>
                </a:solidFill>
                <a:latin typeface="Times New Roman" pitchFamily="18" charset="0"/>
                <a:ea typeface="楷体" pitchFamily="49" charset="-122"/>
              </a:rPr>
              <a:t>1</a:t>
            </a:r>
            <a:r>
              <a:rPr lang="en-US" altLang="zh-CN" sz="2400" b="1" dirty="0" smtClean="0">
                <a:solidFill>
                  <a:srgbClr val="060606"/>
                </a:solidFill>
                <a:latin typeface="Times New Roman" pitchFamily="18" charset="0"/>
                <a:ea typeface="楷体" pitchFamily="49" charset="-122"/>
              </a:rPr>
              <a:t>,… p</a:t>
            </a:r>
            <a:r>
              <a:rPr lang="en-US" altLang="zh-CN" sz="2400" b="1" baseline="-25000" dirty="0" smtClean="0">
                <a:solidFill>
                  <a:srgbClr val="060606"/>
                </a:solidFill>
                <a:latin typeface="Times New Roman" pitchFamily="18" charset="0"/>
                <a:ea typeface="楷体" pitchFamily="49" charset="-122"/>
              </a:rPr>
              <a:t>3N</a:t>
            </a:r>
            <a:r>
              <a:rPr lang="en-US" altLang="zh-CN" sz="2400" b="1" dirty="0" smtClean="0">
                <a:solidFill>
                  <a:srgbClr val="060606"/>
                </a:solidFill>
                <a:latin typeface="Times New Roman" pitchFamily="18" charset="0"/>
                <a:ea typeface="楷体" pitchFamily="49" charset="-122"/>
              </a:rPr>
              <a:t> ) </a:t>
            </a:r>
          </a:p>
          <a:p>
            <a:r>
              <a:rPr lang="zh-CN" altLang="en-US" sz="2400" b="1" dirty="0" smtClean="0">
                <a:solidFill>
                  <a:srgbClr val="060606"/>
                </a:solidFill>
                <a:latin typeface="Times New Roman" pitchFamily="18" charset="0"/>
                <a:ea typeface="楷体" pitchFamily="49" charset="-122"/>
              </a:rPr>
              <a:t>相空间中的一个点代表力学体系的微观状态，相应的</a:t>
            </a:r>
            <a:r>
              <a:rPr lang="en-US" altLang="zh-CN" sz="2400" b="1" dirty="0" smtClean="0">
                <a:solidFill>
                  <a:srgbClr val="060606"/>
                </a:solidFill>
                <a:latin typeface="Times New Roman" pitchFamily="18" charset="0"/>
                <a:ea typeface="楷体" pitchFamily="49" charset="-122"/>
              </a:rPr>
              <a:t>6N </a:t>
            </a:r>
            <a:r>
              <a:rPr lang="zh-CN" altLang="en-US" sz="2400" b="1" dirty="0" smtClean="0">
                <a:solidFill>
                  <a:srgbClr val="060606"/>
                </a:solidFill>
                <a:latin typeface="Times New Roman" pitchFamily="18" charset="0"/>
                <a:ea typeface="楷体" pitchFamily="49" charset="-122"/>
              </a:rPr>
              <a:t>个坐标组成体系的一个构型。</a:t>
            </a:r>
          </a:p>
        </p:txBody>
      </p:sp>
      <p:sp>
        <p:nvSpPr>
          <p:cNvPr id="9" name="Rectangle 7"/>
          <p:cNvSpPr>
            <a:spLocks noChangeArrowheads="1"/>
          </p:cNvSpPr>
          <p:nvPr/>
        </p:nvSpPr>
        <p:spPr bwMode="auto">
          <a:xfrm>
            <a:off x="250825" y="4225925"/>
            <a:ext cx="7850188" cy="461665"/>
          </a:xfrm>
          <a:prstGeom prst="rect">
            <a:avLst/>
          </a:prstGeom>
          <a:noFill/>
          <a:ln w="9525">
            <a:noFill/>
            <a:miter lim="800000"/>
            <a:headEnd/>
            <a:tailEnd/>
          </a:ln>
        </p:spPr>
        <p:txBody>
          <a:bodyPr>
            <a:spAutoFit/>
          </a:bodyPr>
          <a:lstStyle/>
          <a:p>
            <a:r>
              <a:rPr lang="zh-CN" altLang="en-US" sz="2400" b="1" dirty="0" smtClean="0">
                <a:solidFill>
                  <a:srgbClr val="060606"/>
                </a:solidFill>
                <a:latin typeface="Times New Roman" pitchFamily="18" charset="0"/>
                <a:ea typeface="楷体" pitchFamily="49" charset="-122"/>
              </a:rPr>
              <a:t>每个坐标 </a:t>
            </a:r>
            <a:r>
              <a:rPr lang="en-US" altLang="zh-CN" sz="2400" b="1" dirty="0" err="1" smtClean="0">
                <a:solidFill>
                  <a:srgbClr val="060606"/>
                </a:solidFill>
                <a:latin typeface="Times New Roman" pitchFamily="18" charset="0"/>
                <a:ea typeface="楷体" pitchFamily="49" charset="-122"/>
              </a:rPr>
              <a:t>q</a:t>
            </a:r>
            <a:r>
              <a:rPr lang="en-US" altLang="zh-CN" sz="2400" b="1" baseline="-25000" dirty="0" err="1" smtClean="0">
                <a:solidFill>
                  <a:srgbClr val="060606"/>
                </a:solidFill>
                <a:latin typeface="Times New Roman" pitchFamily="18" charset="0"/>
                <a:ea typeface="楷体" pitchFamily="49" charset="-122"/>
              </a:rPr>
              <a:t>i</a:t>
            </a:r>
            <a:r>
              <a:rPr lang="zh-CN" altLang="en-US" sz="2400" b="1" dirty="0" smtClean="0">
                <a:solidFill>
                  <a:srgbClr val="060606"/>
                </a:solidFill>
                <a:latin typeface="Times New Roman" pitchFamily="18" charset="0"/>
                <a:ea typeface="楷体" pitchFamily="49" charset="-122"/>
              </a:rPr>
              <a:t>和动量</a:t>
            </a:r>
            <a:r>
              <a:rPr lang="en-US" altLang="zh-CN" sz="2400" b="1" dirty="0" smtClean="0">
                <a:solidFill>
                  <a:srgbClr val="060606"/>
                </a:solidFill>
                <a:latin typeface="Times New Roman" pitchFamily="18" charset="0"/>
                <a:ea typeface="楷体" pitchFamily="49" charset="-122"/>
              </a:rPr>
              <a:t>p</a:t>
            </a:r>
            <a:r>
              <a:rPr lang="en-US" altLang="zh-CN" sz="2400" b="1" baseline="-25000" dirty="0" smtClean="0">
                <a:solidFill>
                  <a:srgbClr val="060606"/>
                </a:solidFill>
                <a:latin typeface="Times New Roman" pitchFamily="18" charset="0"/>
                <a:ea typeface="楷体" pitchFamily="49" charset="-122"/>
              </a:rPr>
              <a:t>i</a:t>
            </a:r>
            <a:r>
              <a:rPr lang="zh-CN" altLang="en-US" sz="2400" b="1" dirty="0" smtClean="0">
                <a:solidFill>
                  <a:srgbClr val="060606"/>
                </a:solidFill>
                <a:latin typeface="Times New Roman" pitchFamily="18" charset="0"/>
                <a:ea typeface="楷体" pitchFamily="49" charset="-122"/>
              </a:rPr>
              <a:t>随时间的演变由正则方程决定</a:t>
            </a:r>
          </a:p>
        </p:txBody>
      </p:sp>
      <p:graphicFrame>
        <p:nvGraphicFramePr>
          <p:cNvPr id="10" name="Object 8"/>
          <p:cNvGraphicFramePr>
            <a:graphicFrameLocks noChangeAspect="1"/>
          </p:cNvGraphicFramePr>
          <p:nvPr/>
        </p:nvGraphicFramePr>
        <p:xfrm>
          <a:off x="2916238" y="4754563"/>
          <a:ext cx="2881312" cy="906462"/>
        </p:xfrm>
        <a:graphic>
          <a:graphicData uri="http://schemas.openxmlformats.org/presentationml/2006/ole">
            <p:oleObj spid="_x0000_s289793" name="Equation" r:id="rId3" imgW="1371600" imgH="431640" progId="Equation.DSMT4">
              <p:embed/>
            </p:oleObj>
          </a:graphicData>
        </a:graphic>
      </p:graphicFrame>
      <p:sp>
        <p:nvSpPr>
          <p:cNvPr id="11" name="Rectangle 9"/>
          <p:cNvSpPr>
            <a:spLocks noChangeArrowheads="1"/>
          </p:cNvSpPr>
          <p:nvPr/>
        </p:nvSpPr>
        <p:spPr bwMode="auto">
          <a:xfrm>
            <a:off x="395288" y="5738813"/>
            <a:ext cx="8291512" cy="461665"/>
          </a:xfrm>
          <a:prstGeom prst="rect">
            <a:avLst/>
          </a:prstGeom>
          <a:noFill/>
          <a:ln w="9525">
            <a:noFill/>
            <a:miter lim="800000"/>
            <a:headEnd/>
            <a:tailEnd/>
          </a:ln>
        </p:spPr>
        <p:txBody>
          <a:bodyPr wrap="square">
            <a:spAutoFit/>
          </a:bodyPr>
          <a:lstStyle/>
          <a:p>
            <a:r>
              <a:rPr lang="zh-CN" altLang="en-US" sz="2400" b="1" dirty="0" smtClean="0">
                <a:solidFill>
                  <a:srgbClr val="060606"/>
                </a:solidFill>
                <a:latin typeface="Times New Roman" pitchFamily="18" charset="0"/>
                <a:ea typeface="楷体" pitchFamily="49" charset="-122"/>
              </a:rPr>
              <a:t>体系的</a:t>
            </a:r>
            <a:r>
              <a:rPr lang="en-US" altLang="zh-CN" sz="2400" b="1" dirty="0" smtClean="0">
                <a:solidFill>
                  <a:srgbClr val="060606"/>
                </a:solidFill>
                <a:latin typeface="Times New Roman" pitchFamily="18" charset="0"/>
                <a:ea typeface="楷体" pitchFamily="49" charset="-122"/>
              </a:rPr>
              <a:t>Hamilton </a:t>
            </a:r>
            <a:r>
              <a:rPr lang="zh-CN" altLang="en-US" sz="2400" b="1" dirty="0" smtClean="0">
                <a:solidFill>
                  <a:srgbClr val="060606"/>
                </a:solidFill>
                <a:latin typeface="Times New Roman" pitchFamily="18" charset="0"/>
                <a:ea typeface="楷体" pitchFamily="49" charset="-122"/>
              </a:rPr>
              <a:t>量</a:t>
            </a:r>
            <a:r>
              <a:rPr lang="en-US" altLang="zh-CN" sz="2400" b="1" dirty="0" smtClean="0">
                <a:solidFill>
                  <a:srgbClr val="060606"/>
                </a:solidFill>
                <a:latin typeface="Times New Roman" pitchFamily="18" charset="0"/>
                <a:ea typeface="楷体" pitchFamily="49" charset="-122"/>
              </a:rPr>
              <a:t>H (q, p) </a:t>
            </a:r>
            <a:r>
              <a:rPr lang="zh-CN" altLang="en-US" sz="2400" b="1" dirty="0" smtClean="0">
                <a:solidFill>
                  <a:srgbClr val="060606"/>
                </a:solidFill>
                <a:latin typeface="Times New Roman" pitchFamily="18" charset="0"/>
                <a:ea typeface="楷体" pitchFamily="49" charset="-122"/>
              </a:rPr>
              <a:t>，是所有粒子坐标和动量的函数。</a:t>
            </a:r>
          </a:p>
        </p:txBody>
      </p:sp>
      <p:sp>
        <p:nvSpPr>
          <p:cNvPr id="12" name="矩形 11"/>
          <p:cNvSpPr/>
          <p:nvPr/>
        </p:nvSpPr>
        <p:spPr>
          <a:xfrm>
            <a:off x="3902657" y="300335"/>
            <a:ext cx="2040943" cy="461665"/>
          </a:xfrm>
          <a:prstGeom prst="rect">
            <a:avLst/>
          </a:prstGeom>
        </p:spPr>
        <p:txBody>
          <a:bodyPr wrap="none">
            <a:spAutoFit/>
          </a:bodyPr>
          <a:lstStyle/>
          <a:p>
            <a:r>
              <a:rPr lang="zh-CN" altLang="en-US" sz="2400" b="1" dirty="0" smtClean="0">
                <a:solidFill>
                  <a:srgbClr val="FF0000"/>
                </a:solidFill>
                <a:latin typeface="Times New Roman" pitchFamily="18" charset="0"/>
                <a:ea typeface="楷体" pitchFamily="49" charset="-122"/>
              </a:rPr>
              <a:t>经典体系应用</a:t>
            </a:r>
            <a:endParaRPr lang="zh-CN" altLang="en-US"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ox(in)">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ox(in)">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box(in)">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 calcmode="lin" valueType="num">
                                      <p:cBhvr additive="base">
                                        <p:cTn id="22" dur="500" fill="hold"/>
                                        <p:tgtEl>
                                          <p:spTgt spid="11"/>
                                        </p:tgtEl>
                                        <p:attrNameLst>
                                          <p:attrName>ppt_x</p:attrName>
                                        </p:attrNameLst>
                                      </p:cBhvr>
                                      <p:tavLst>
                                        <p:tav tm="0">
                                          <p:val>
                                            <p:strVal val="#ppt_x"/>
                                          </p:val>
                                        </p:tav>
                                        <p:tav tm="100000">
                                          <p:val>
                                            <p:strVal val="#ppt_x"/>
                                          </p:val>
                                        </p:tav>
                                      </p:tavLst>
                                    </p:anim>
                                    <p:anim calcmode="lin" valueType="num">
                                      <p:cBhvr additive="base">
                                        <p:cTn id="23"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1"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2EB97F26-A8B8-44D5-B438-A24E3BDCB5E3}" type="slidenum">
              <a:rPr lang="zh-CN" altLang="zh-CN" smtClean="0"/>
              <a:pPr>
                <a:defRPr/>
              </a:pPr>
              <a:t>63</a:t>
            </a:fld>
            <a:endParaRPr lang="zh-CN" altLang="zh-CN" dirty="0"/>
          </a:p>
        </p:txBody>
      </p:sp>
      <p:sp>
        <p:nvSpPr>
          <p:cNvPr id="5" name="矩形 9"/>
          <p:cNvSpPr>
            <a:spLocks noChangeArrowheads="1"/>
          </p:cNvSpPr>
          <p:nvPr/>
        </p:nvSpPr>
        <p:spPr bwMode="auto">
          <a:xfrm>
            <a:off x="228600" y="228600"/>
            <a:ext cx="3608680" cy="523220"/>
          </a:xfrm>
          <a:prstGeom prst="rect">
            <a:avLst/>
          </a:prstGeom>
          <a:noFill/>
          <a:ln w="9525">
            <a:noFill/>
            <a:miter lim="800000"/>
            <a:headEnd/>
            <a:tailEnd/>
          </a:ln>
        </p:spPr>
        <p:txBody>
          <a:bodyPr wrap="none">
            <a:spAutoFit/>
          </a:bodyPr>
          <a:lstStyle/>
          <a:p>
            <a:r>
              <a:rPr lang="en-US" altLang="zh-CN" sz="2800" b="1" dirty="0" smtClean="0">
                <a:solidFill>
                  <a:srgbClr val="333300"/>
                </a:solidFill>
                <a:latin typeface="Times New Roman" pitchFamily="18" charset="0"/>
                <a:ea typeface="楷体" pitchFamily="49" charset="-122"/>
              </a:rPr>
              <a:t>2.4 </a:t>
            </a:r>
            <a:r>
              <a:rPr lang="zh-CN" altLang="en-US" sz="2800" b="1" dirty="0" smtClean="0">
                <a:solidFill>
                  <a:srgbClr val="333300"/>
                </a:solidFill>
                <a:latin typeface="Times New Roman" pitchFamily="18" charset="0"/>
                <a:ea typeface="楷体" pitchFamily="49" charset="-122"/>
              </a:rPr>
              <a:t>蒙特卡洛方法应用</a:t>
            </a:r>
            <a:endParaRPr lang="zh-CN" altLang="en-US" sz="2800" dirty="0"/>
          </a:p>
        </p:txBody>
      </p:sp>
      <p:sp>
        <p:nvSpPr>
          <p:cNvPr id="6" name="Line 5"/>
          <p:cNvSpPr>
            <a:spLocks noChangeShapeType="1"/>
          </p:cNvSpPr>
          <p:nvPr/>
        </p:nvSpPr>
        <p:spPr bwMode="auto">
          <a:xfrm>
            <a:off x="0" y="762000"/>
            <a:ext cx="7916863" cy="0"/>
          </a:xfrm>
          <a:prstGeom prst="line">
            <a:avLst/>
          </a:prstGeom>
          <a:noFill/>
          <a:ln w="12700">
            <a:solidFill>
              <a:srgbClr val="FF9900"/>
            </a:solidFill>
            <a:miter lim="800000"/>
            <a:headEnd/>
            <a:tailEnd/>
          </a:ln>
          <a:effectLst>
            <a:prstShdw prst="shdw17" dist="17961" dir="2700000">
              <a:srgbClr val="995C00"/>
            </a:prstShdw>
          </a:effectLst>
        </p:spPr>
        <p:txBody>
          <a:bodyPr lIns="90000" tIns="46800" rIns="90000" bIns="46800"/>
          <a:lstStyle/>
          <a:p>
            <a:endParaRPr lang="zh-CN" altLang="en-US"/>
          </a:p>
        </p:txBody>
      </p:sp>
      <p:sp>
        <p:nvSpPr>
          <p:cNvPr id="7" name="Rectangle 6"/>
          <p:cNvSpPr>
            <a:spLocks noChangeArrowheads="1"/>
          </p:cNvSpPr>
          <p:nvPr/>
        </p:nvSpPr>
        <p:spPr bwMode="auto">
          <a:xfrm>
            <a:off x="228600" y="822325"/>
            <a:ext cx="8640763" cy="1938992"/>
          </a:xfrm>
          <a:prstGeom prst="rect">
            <a:avLst/>
          </a:prstGeom>
          <a:noFill/>
          <a:ln w="9525">
            <a:noFill/>
            <a:miter lim="800000"/>
            <a:headEnd/>
            <a:tailEnd/>
          </a:ln>
        </p:spPr>
        <p:txBody>
          <a:bodyPr>
            <a:spAutoFit/>
          </a:bodyPr>
          <a:lstStyle/>
          <a:p>
            <a:r>
              <a:rPr lang="en-US" altLang="zh-CN" sz="2400" b="1" dirty="0" smtClean="0">
                <a:solidFill>
                  <a:srgbClr val="060606"/>
                </a:solidFill>
                <a:latin typeface="Times New Roman" pitchFamily="18" charset="0"/>
                <a:ea typeface="楷体" pitchFamily="49" charset="-122"/>
              </a:rPr>
              <a:t>(1)</a:t>
            </a:r>
            <a:r>
              <a:rPr lang="zh-CN" altLang="en-US" sz="2400" b="1" dirty="0" smtClean="0">
                <a:solidFill>
                  <a:srgbClr val="060606"/>
                </a:solidFill>
                <a:latin typeface="Times New Roman" pitchFamily="18" charset="0"/>
                <a:ea typeface="楷体" pitchFamily="49" charset="-122"/>
              </a:rPr>
              <a:t> 随着时间的改变，坐标值</a:t>
            </a:r>
            <a:r>
              <a:rPr lang="en-US" altLang="zh-CN" sz="2400" b="1" dirty="0" smtClean="0">
                <a:solidFill>
                  <a:srgbClr val="060606"/>
                </a:solidFill>
                <a:latin typeface="Times New Roman" pitchFamily="18" charset="0"/>
                <a:ea typeface="楷体" pitchFamily="49" charset="-122"/>
              </a:rPr>
              <a:t>(q, p) </a:t>
            </a:r>
            <a:r>
              <a:rPr lang="zh-CN" altLang="en-US" sz="2400" b="1" dirty="0" smtClean="0">
                <a:solidFill>
                  <a:srgbClr val="060606"/>
                </a:solidFill>
                <a:latin typeface="Times New Roman" pitchFamily="18" charset="0"/>
                <a:ea typeface="楷体" pitchFamily="49" charset="-122"/>
              </a:rPr>
              <a:t>连续地变化，相空间中的代表点走出一条轨迹。当力学体系从不同的初态出发时，一般情况下在相空间中就沿着不同的轨迹而运动，这些轨迹是不相交的。但当</a:t>
            </a:r>
            <a:r>
              <a:rPr lang="en-US" altLang="zh-CN" sz="2400" b="1" dirty="0" smtClean="0">
                <a:solidFill>
                  <a:srgbClr val="060606"/>
                </a:solidFill>
                <a:latin typeface="Times New Roman" pitchFamily="18" charset="0"/>
                <a:ea typeface="楷体" pitchFamily="49" charset="-122"/>
              </a:rPr>
              <a:t>H </a:t>
            </a:r>
            <a:r>
              <a:rPr lang="zh-CN" altLang="en-US" sz="2400" b="1" dirty="0" smtClean="0">
                <a:solidFill>
                  <a:srgbClr val="060606"/>
                </a:solidFill>
                <a:latin typeface="Times New Roman" pitchFamily="18" charset="0"/>
                <a:ea typeface="楷体" pitchFamily="49" charset="-122"/>
              </a:rPr>
              <a:t>显含时间</a:t>
            </a:r>
            <a:r>
              <a:rPr lang="en-US" altLang="zh-CN" sz="2400" b="1" dirty="0" smtClean="0">
                <a:solidFill>
                  <a:srgbClr val="060606"/>
                </a:solidFill>
                <a:latin typeface="Times New Roman" pitchFamily="18" charset="0"/>
                <a:ea typeface="楷体" pitchFamily="49" charset="-122"/>
              </a:rPr>
              <a:t>t </a:t>
            </a:r>
            <a:r>
              <a:rPr lang="zh-CN" altLang="en-US" sz="2400" b="1" dirty="0" smtClean="0">
                <a:solidFill>
                  <a:srgbClr val="060606"/>
                </a:solidFill>
                <a:latin typeface="Times New Roman" pitchFamily="18" charset="0"/>
                <a:ea typeface="楷体" pitchFamily="49" charset="-122"/>
              </a:rPr>
              <a:t>时，经过某一点的轨迹在不同时刻的方向可以不同，因此轨迹可能相交。</a:t>
            </a:r>
          </a:p>
        </p:txBody>
      </p:sp>
      <p:sp>
        <p:nvSpPr>
          <p:cNvPr id="8" name="Rectangle 7"/>
          <p:cNvSpPr>
            <a:spLocks noChangeArrowheads="1"/>
          </p:cNvSpPr>
          <p:nvPr/>
        </p:nvSpPr>
        <p:spPr bwMode="auto">
          <a:xfrm>
            <a:off x="179388" y="2819400"/>
            <a:ext cx="4679950" cy="1569660"/>
          </a:xfrm>
          <a:prstGeom prst="rect">
            <a:avLst/>
          </a:prstGeom>
          <a:noFill/>
          <a:ln w="9525">
            <a:noFill/>
            <a:miter lim="800000"/>
            <a:headEnd/>
            <a:tailEnd/>
          </a:ln>
        </p:spPr>
        <p:txBody>
          <a:bodyPr>
            <a:spAutoFit/>
          </a:bodyPr>
          <a:lstStyle/>
          <a:p>
            <a:r>
              <a:rPr lang="en-US" altLang="zh-CN" sz="2400" b="1" dirty="0" smtClean="0">
                <a:solidFill>
                  <a:srgbClr val="060606"/>
                </a:solidFill>
                <a:latin typeface="Times New Roman" pitchFamily="18" charset="0"/>
                <a:ea typeface="楷体" pitchFamily="49" charset="-122"/>
              </a:rPr>
              <a:t>(2)</a:t>
            </a:r>
            <a:r>
              <a:rPr lang="zh-CN" altLang="en-US" sz="2400" b="1" dirty="0" smtClean="0">
                <a:solidFill>
                  <a:srgbClr val="060606"/>
                </a:solidFill>
                <a:latin typeface="Times New Roman" pitchFamily="18" charset="0"/>
                <a:ea typeface="楷体" pitchFamily="49" charset="-122"/>
              </a:rPr>
              <a:t>代表点的轨迹只能在相空间中的一个有限区域内运动，因为有限的体积</a:t>
            </a:r>
            <a:r>
              <a:rPr lang="en-US" altLang="zh-CN" sz="2400" b="1" dirty="0" smtClean="0">
                <a:solidFill>
                  <a:srgbClr val="060606"/>
                </a:solidFill>
                <a:latin typeface="Times New Roman" pitchFamily="18" charset="0"/>
                <a:ea typeface="楷体" pitchFamily="49" charset="-122"/>
              </a:rPr>
              <a:t>V </a:t>
            </a:r>
            <a:r>
              <a:rPr lang="zh-CN" altLang="en-US" sz="2400" b="1" dirty="0" smtClean="0">
                <a:solidFill>
                  <a:srgbClr val="060606"/>
                </a:solidFill>
                <a:latin typeface="Times New Roman" pitchFamily="18" charset="0"/>
                <a:ea typeface="楷体" pitchFamily="49" charset="-122"/>
              </a:rPr>
              <a:t>限制了</a:t>
            </a:r>
            <a:r>
              <a:rPr lang="en-US" altLang="zh-CN" sz="2400" b="1" dirty="0" smtClean="0">
                <a:solidFill>
                  <a:srgbClr val="060606"/>
                </a:solidFill>
                <a:latin typeface="Times New Roman" pitchFamily="18" charset="0"/>
                <a:ea typeface="楷体" pitchFamily="49" charset="-122"/>
              </a:rPr>
              <a:t>q </a:t>
            </a:r>
            <a:r>
              <a:rPr lang="zh-CN" altLang="en-US" sz="2400" b="1" dirty="0" smtClean="0">
                <a:solidFill>
                  <a:srgbClr val="060606"/>
                </a:solidFill>
                <a:latin typeface="Times New Roman" pitchFamily="18" charset="0"/>
                <a:ea typeface="楷体" pitchFamily="49" charset="-122"/>
              </a:rPr>
              <a:t>的取值范围，而有限的能量</a:t>
            </a:r>
            <a:r>
              <a:rPr lang="en-US" altLang="zh-CN" sz="2400" b="1" dirty="0" smtClean="0">
                <a:solidFill>
                  <a:srgbClr val="060606"/>
                </a:solidFill>
                <a:latin typeface="Times New Roman" pitchFamily="18" charset="0"/>
                <a:ea typeface="楷体" pitchFamily="49" charset="-122"/>
              </a:rPr>
              <a:t>E </a:t>
            </a:r>
            <a:r>
              <a:rPr lang="zh-CN" altLang="en-US" sz="2400" b="1" dirty="0" smtClean="0">
                <a:solidFill>
                  <a:srgbClr val="060606"/>
                </a:solidFill>
                <a:latin typeface="Times New Roman" pitchFamily="18" charset="0"/>
                <a:ea typeface="楷体" pitchFamily="49" charset="-122"/>
              </a:rPr>
              <a:t>限制了</a:t>
            </a:r>
            <a:r>
              <a:rPr lang="en-US" altLang="zh-CN" sz="2400" b="1" dirty="0" smtClean="0">
                <a:solidFill>
                  <a:srgbClr val="060606"/>
                </a:solidFill>
                <a:latin typeface="Times New Roman" pitchFamily="18" charset="0"/>
                <a:ea typeface="楷体" pitchFamily="49" charset="-122"/>
              </a:rPr>
              <a:t>q </a:t>
            </a:r>
            <a:r>
              <a:rPr lang="zh-CN" altLang="en-US" sz="2400" b="1" dirty="0" smtClean="0">
                <a:solidFill>
                  <a:srgbClr val="060606"/>
                </a:solidFill>
                <a:latin typeface="Times New Roman" pitchFamily="18" charset="0"/>
                <a:ea typeface="楷体" pitchFamily="49" charset="-122"/>
              </a:rPr>
              <a:t>和</a:t>
            </a:r>
            <a:r>
              <a:rPr lang="en-US" altLang="zh-CN" sz="2400" b="1" dirty="0" smtClean="0">
                <a:solidFill>
                  <a:srgbClr val="060606"/>
                </a:solidFill>
                <a:latin typeface="Times New Roman" pitchFamily="18" charset="0"/>
                <a:ea typeface="楷体" pitchFamily="49" charset="-122"/>
              </a:rPr>
              <a:t>p </a:t>
            </a:r>
            <a:r>
              <a:rPr lang="zh-CN" altLang="en-US" sz="2400" b="1" dirty="0" smtClean="0">
                <a:solidFill>
                  <a:srgbClr val="060606"/>
                </a:solidFill>
                <a:latin typeface="Times New Roman" pitchFamily="18" charset="0"/>
                <a:ea typeface="楷体" pitchFamily="49" charset="-122"/>
              </a:rPr>
              <a:t>。</a:t>
            </a:r>
          </a:p>
        </p:txBody>
      </p:sp>
      <p:pic>
        <p:nvPicPr>
          <p:cNvPr id="9" name="Picture 8"/>
          <p:cNvPicPr>
            <a:picLocks noChangeAspect="1" noChangeArrowheads="1"/>
          </p:cNvPicPr>
          <p:nvPr/>
        </p:nvPicPr>
        <p:blipFill>
          <a:blip r:embed="rId2" cstate="print"/>
          <a:srcRect/>
          <a:stretch>
            <a:fillRect/>
          </a:stretch>
        </p:blipFill>
        <p:spPr bwMode="auto">
          <a:xfrm>
            <a:off x="5111750" y="2781300"/>
            <a:ext cx="3733800" cy="2590800"/>
          </a:xfrm>
          <a:prstGeom prst="rect">
            <a:avLst/>
          </a:prstGeom>
          <a:noFill/>
          <a:ln w="9525">
            <a:noFill/>
            <a:miter lim="800000"/>
            <a:headEnd/>
            <a:tailEnd/>
          </a:ln>
        </p:spPr>
      </p:pic>
      <p:sp>
        <p:nvSpPr>
          <p:cNvPr id="10" name="Rectangle 9"/>
          <p:cNvSpPr>
            <a:spLocks noChangeArrowheads="1"/>
          </p:cNvSpPr>
          <p:nvPr/>
        </p:nvSpPr>
        <p:spPr bwMode="auto">
          <a:xfrm>
            <a:off x="5256213" y="5372100"/>
            <a:ext cx="3708400" cy="1200329"/>
          </a:xfrm>
          <a:prstGeom prst="rect">
            <a:avLst/>
          </a:prstGeom>
          <a:noFill/>
          <a:ln w="9525">
            <a:noFill/>
            <a:miter lim="800000"/>
            <a:headEnd/>
            <a:tailEnd/>
          </a:ln>
        </p:spPr>
        <p:txBody>
          <a:bodyPr>
            <a:spAutoFit/>
          </a:bodyPr>
          <a:lstStyle/>
          <a:p>
            <a:r>
              <a:rPr lang="zh-CN" altLang="en-US" sz="2400" b="1" dirty="0" smtClean="0">
                <a:solidFill>
                  <a:srgbClr val="060606"/>
                </a:solidFill>
                <a:latin typeface="Times New Roman" pitchFamily="18" charset="0"/>
                <a:ea typeface="楷体" pitchFamily="49" charset="-122"/>
              </a:rPr>
              <a:t>一个力学体系的代表点在相空间中随时间变化所走过的轨迹</a:t>
            </a:r>
          </a:p>
        </p:txBody>
      </p:sp>
      <p:sp>
        <p:nvSpPr>
          <p:cNvPr id="11" name="Rectangle 11"/>
          <p:cNvSpPr>
            <a:spLocks noChangeArrowheads="1"/>
          </p:cNvSpPr>
          <p:nvPr/>
        </p:nvSpPr>
        <p:spPr bwMode="auto">
          <a:xfrm>
            <a:off x="179388" y="4437063"/>
            <a:ext cx="4752975" cy="2308324"/>
          </a:xfrm>
          <a:prstGeom prst="rect">
            <a:avLst/>
          </a:prstGeom>
          <a:solidFill>
            <a:schemeClr val="bg1"/>
          </a:solidFill>
          <a:ln w="9525">
            <a:noFill/>
            <a:miter lim="800000"/>
            <a:headEnd/>
            <a:tailEnd/>
          </a:ln>
        </p:spPr>
        <p:txBody>
          <a:bodyPr>
            <a:spAutoFit/>
          </a:bodyPr>
          <a:lstStyle/>
          <a:p>
            <a:r>
              <a:rPr lang="en-US" altLang="zh-CN" sz="2400" b="1" dirty="0" smtClean="0">
                <a:solidFill>
                  <a:srgbClr val="060606"/>
                </a:solidFill>
                <a:latin typeface="Times New Roman" pitchFamily="18" charset="0"/>
                <a:ea typeface="楷体" pitchFamily="49" charset="-122"/>
              </a:rPr>
              <a:t>(3)</a:t>
            </a:r>
            <a:r>
              <a:rPr lang="zh-CN" altLang="en-US" sz="2400" b="1" dirty="0" smtClean="0">
                <a:solidFill>
                  <a:srgbClr val="060606"/>
                </a:solidFill>
                <a:latin typeface="Times New Roman" pitchFamily="18" charset="0"/>
                <a:ea typeface="楷体" pitchFamily="49" charset="-122"/>
              </a:rPr>
              <a:t>对于能量守恒的保守系统，轨迹限于在相空间中由</a:t>
            </a:r>
            <a:r>
              <a:rPr lang="en-US" altLang="zh-CN" sz="2400" b="1" dirty="0" smtClean="0">
                <a:solidFill>
                  <a:srgbClr val="060606"/>
                </a:solidFill>
                <a:latin typeface="Times New Roman" pitchFamily="18" charset="0"/>
                <a:ea typeface="楷体" pitchFamily="49" charset="-122"/>
              </a:rPr>
              <a:t>H(q, p) =E</a:t>
            </a:r>
            <a:r>
              <a:rPr lang="zh-CN" altLang="en-US" sz="2400" b="1" dirty="0" smtClean="0">
                <a:solidFill>
                  <a:srgbClr val="060606"/>
                </a:solidFill>
                <a:latin typeface="Times New Roman" pitchFamily="18" charset="0"/>
                <a:ea typeface="楷体" pitchFamily="49" charset="-122"/>
              </a:rPr>
              <a:t>确定的曲面上运动。如果总能处于</a:t>
            </a:r>
            <a:r>
              <a:rPr lang="en-US" altLang="zh-CN" sz="2400" b="1" dirty="0" smtClean="0">
                <a:solidFill>
                  <a:srgbClr val="060606"/>
                </a:solidFill>
                <a:latin typeface="Times New Roman" pitchFamily="18" charset="0"/>
                <a:ea typeface="楷体" pitchFamily="49" charset="-122"/>
              </a:rPr>
              <a:t>(E, E+ΔE)</a:t>
            </a:r>
            <a:r>
              <a:rPr lang="zh-CN" altLang="en-US" sz="2400" b="1" dirty="0" smtClean="0">
                <a:solidFill>
                  <a:srgbClr val="060606"/>
                </a:solidFill>
                <a:latin typeface="Times New Roman" pitchFamily="18" charset="0"/>
                <a:ea typeface="楷体" pitchFamily="49" charset="-122"/>
              </a:rPr>
              <a:t>的一个区域范围内，则轨迹限制于一个厚为</a:t>
            </a:r>
            <a:r>
              <a:rPr lang="en-US" altLang="zh-CN" sz="2400" b="1" dirty="0" smtClean="0">
                <a:solidFill>
                  <a:srgbClr val="060606"/>
                </a:solidFill>
                <a:latin typeface="Times New Roman" pitchFamily="18" charset="0"/>
                <a:ea typeface="楷体" pitchFamily="49" charset="-122"/>
              </a:rPr>
              <a:t>ΔE </a:t>
            </a:r>
            <a:r>
              <a:rPr lang="zh-CN" altLang="en-US" sz="2400" b="1" dirty="0" smtClean="0">
                <a:solidFill>
                  <a:srgbClr val="060606"/>
                </a:solidFill>
                <a:latin typeface="Times New Roman" pitchFamily="18" charset="0"/>
                <a:ea typeface="楷体" pitchFamily="49" charset="-122"/>
              </a:rPr>
              <a:t>的曲面壳层里。</a:t>
            </a:r>
          </a:p>
        </p:txBody>
      </p:sp>
      <p:sp>
        <p:nvSpPr>
          <p:cNvPr id="12" name="矩形 11"/>
          <p:cNvSpPr/>
          <p:nvPr/>
        </p:nvSpPr>
        <p:spPr>
          <a:xfrm>
            <a:off x="3902657" y="300335"/>
            <a:ext cx="2040943" cy="461665"/>
          </a:xfrm>
          <a:prstGeom prst="rect">
            <a:avLst/>
          </a:prstGeom>
        </p:spPr>
        <p:txBody>
          <a:bodyPr wrap="none">
            <a:spAutoFit/>
          </a:bodyPr>
          <a:lstStyle/>
          <a:p>
            <a:r>
              <a:rPr lang="zh-CN" altLang="en-US" sz="2400" b="1" dirty="0" smtClean="0">
                <a:solidFill>
                  <a:srgbClr val="FF0000"/>
                </a:solidFill>
                <a:latin typeface="Times New Roman" pitchFamily="18" charset="0"/>
                <a:ea typeface="楷体" pitchFamily="49" charset="-122"/>
              </a:rPr>
              <a:t>经典体系应用</a:t>
            </a:r>
            <a:endParaRPr lang="zh-CN" altLang="en-US"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ppt_x"/>
                                          </p:val>
                                        </p:tav>
                                        <p:tav tm="100000">
                                          <p:val>
                                            <p:strVal val="#ppt_x"/>
                                          </p:val>
                                        </p:tav>
                                      </p:tavLst>
                                    </p:anim>
                                    <p:anim calcmode="lin" valueType="num">
                                      <p:cBhvr additive="base">
                                        <p:cTn id="1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box(in)">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 calcmode="lin" valueType="num">
                                      <p:cBhvr additive="base">
                                        <p:cTn id="22" dur="500" fill="hold"/>
                                        <p:tgtEl>
                                          <p:spTgt spid="11"/>
                                        </p:tgtEl>
                                        <p:attrNameLst>
                                          <p:attrName>ppt_x</p:attrName>
                                        </p:attrNameLst>
                                      </p:cBhvr>
                                      <p:tavLst>
                                        <p:tav tm="0">
                                          <p:val>
                                            <p:strVal val="#ppt_x"/>
                                          </p:val>
                                        </p:tav>
                                        <p:tav tm="100000">
                                          <p:val>
                                            <p:strVal val="#ppt_x"/>
                                          </p:val>
                                        </p:tav>
                                      </p:tavLst>
                                    </p:anim>
                                    <p:anim calcmode="lin" valueType="num">
                                      <p:cBhvr additive="base">
                                        <p:cTn id="23"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1"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2EB97F26-A8B8-44D5-B438-A24E3BDCB5E3}" type="slidenum">
              <a:rPr lang="zh-CN" altLang="zh-CN" smtClean="0"/>
              <a:pPr>
                <a:defRPr/>
              </a:pPr>
              <a:t>64</a:t>
            </a:fld>
            <a:endParaRPr lang="zh-CN" altLang="zh-CN" dirty="0"/>
          </a:p>
        </p:txBody>
      </p:sp>
      <p:sp>
        <p:nvSpPr>
          <p:cNvPr id="5" name="矩形 9"/>
          <p:cNvSpPr>
            <a:spLocks noChangeArrowheads="1"/>
          </p:cNvSpPr>
          <p:nvPr/>
        </p:nvSpPr>
        <p:spPr bwMode="auto">
          <a:xfrm>
            <a:off x="228600" y="228600"/>
            <a:ext cx="3608680" cy="523220"/>
          </a:xfrm>
          <a:prstGeom prst="rect">
            <a:avLst/>
          </a:prstGeom>
          <a:noFill/>
          <a:ln w="9525">
            <a:noFill/>
            <a:miter lim="800000"/>
            <a:headEnd/>
            <a:tailEnd/>
          </a:ln>
        </p:spPr>
        <p:txBody>
          <a:bodyPr wrap="none">
            <a:spAutoFit/>
          </a:bodyPr>
          <a:lstStyle/>
          <a:p>
            <a:r>
              <a:rPr lang="en-US" altLang="zh-CN" sz="2800" b="1" dirty="0" smtClean="0">
                <a:solidFill>
                  <a:srgbClr val="333300"/>
                </a:solidFill>
                <a:latin typeface="Times New Roman" pitchFamily="18" charset="0"/>
                <a:ea typeface="楷体" pitchFamily="49" charset="-122"/>
              </a:rPr>
              <a:t>2.4 </a:t>
            </a:r>
            <a:r>
              <a:rPr lang="zh-CN" altLang="en-US" sz="2800" b="1" dirty="0" smtClean="0">
                <a:solidFill>
                  <a:srgbClr val="333300"/>
                </a:solidFill>
                <a:latin typeface="Times New Roman" pitchFamily="18" charset="0"/>
                <a:ea typeface="楷体" pitchFamily="49" charset="-122"/>
              </a:rPr>
              <a:t>蒙特卡洛方法应用</a:t>
            </a:r>
            <a:endParaRPr lang="zh-CN" altLang="en-US" sz="2800" dirty="0"/>
          </a:p>
        </p:txBody>
      </p:sp>
      <p:sp>
        <p:nvSpPr>
          <p:cNvPr id="6" name="Line 5"/>
          <p:cNvSpPr>
            <a:spLocks noChangeShapeType="1"/>
          </p:cNvSpPr>
          <p:nvPr/>
        </p:nvSpPr>
        <p:spPr bwMode="auto">
          <a:xfrm>
            <a:off x="0" y="762000"/>
            <a:ext cx="7916863" cy="0"/>
          </a:xfrm>
          <a:prstGeom prst="line">
            <a:avLst/>
          </a:prstGeom>
          <a:noFill/>
          <a:ln w="12700">
            <a:solidFill>
              <a:srgbClr val="FF9900"/>
            </a:solidFill>
            <a:miter lim="800000"/>
            <a:headEnd/>
            <a:tailEnd/>
          </a:ln>
          <a:effectLst>
            <a:prstShdw prst="shdw17" dist="17961" dir="2700000">
              <a:srgbClr val="995C00"/>
            </a:prstShdw>
          </a:effectLst>
        </p:spPr>
        <p:txBody>
          <a:bodyPr lIns="90000" tIns="46800" rIns="90000" bIns="46800"/>
          <a:lstStyle/>
          <a:p>
            <a:endParaRPr lang="zh-CN" altLang="en-US"/>
          </a:p>
        </p:txBody>
      </p:sp>
      <p:sp>
        <p:nvSpPr>
          <p:cNvPr id="7" name="矩形 6"/>
          <p:cNvSpPr/>
          <p:nvPr/>
        </p:nvSpPr>
        <p:spPr>
          <a:xfrm>
            <a:off x="457201" y="838200"/>
            <a:ext cx="8305799" cy="5447645"/>
          </a:xfrm>
          <a:prstGeom prst="rect">
            <a:avLst/>
          </a:prstGeom>
        </p:spPr>
        <p:txBody>
          <a:bodyPr wrap="square">
            <a:spAutoFit/>
          </a:bodyPr>
          <a:lstStyle/>
          <a:p>
            <a:pPr algn="just">
              <a:spcBef>
                <a:spcPts val="0"/>
              </a:spcBef>
              <a:buClr>
                <a:schemeClr val="folHlink"/>
              </a:buClr>
              <a:buSzPct val="60000"/>
            </a:pPr>
            <a:r>
              <a:rPr lang="zh-CN" altLang="en-US" sz="2400" b="1" dirty="0" smtClean="0">
                <a:solidFill>
                  <a:srgbClr val="0000FF"/>
                </a:solidFill>
                <a:latin typeface="Times New Roman" pitchFamily="18" charset="0"/>
                <a:ea typeface="楷体" pitchFamily="49" charset="-122"/>
              </a:rPr>
              <a:t>统计系综</a:t>
            </a:r>
            <a:endParaRPr lang="en-US" altLang="zh-CN" sz="2400" b="1" dirty="0" smtClean="0">
              <a:solidFill>
                <a:srgbClr val="0000FF"/>
              </a:solidFill>
              <a:latin typeface="Times New Roman" pitchFamily="18" charset="0"/>
              <a:ea typeface="楷体" pitchFamily="49" charset="-122"/>
            </a:endParaRPr>
          </a:p>
          <a:p>
            <a:pPr algn="just">
              <a:spcBef>
                <a:spcPts val="0"/>
              </a:spcBef>
              <a:buClr>
                <a:schemeClr val="folHlink"/>
              </a:buClr>
              <a:buSzPct val="60000"/>
            </a:pPr>
            <a:r>
              <a:rPr lang="zh-CN" altLang="en-US" sz="2400" b="1" dirty="0" smtClean="0">
                <a:solidFill>
                  <a:srgbClr val="000000"/>
                </a:solidFill>
                <a:latin typeface="Times New Roman" pitchFamily="18" charset="0"/>
                <a:ea typeface="楷体" pitchFamily="49" charset="-122"/>
              </a:rPr>
              <a:t>对于宏观体系，一般不必知道所有粒子微观力学量。</a:t>
            </a:r>
            <a:endParaRPr lang="en-US" altLang="zh-CN" sz="2400" b="1" dirty="0" smtClean="0">
              <a:solidFill>
                <a:srgbClr val="000000"/>
              </a:solidFill>
              <a:latin typeface="Times New Roman" pitchFamily="18" charset="0"/>
              <a:ea typeface="楷体" pitchFamily="49" charset="-122"/>
            </a:endParaRPr>
          </a:p>
          <a:p>
            <a:pPr algn="just">
              <a:spcBef>
                <a:spcPts val="0"/>
              </a:spcBef>
              <a:buClr>
                <a:schemeClr val="folHlink"/>
              </a:buClr>
              <a:buSzPct val="60000"/>
            </a:pPr>
            <a:endParaRPr lang="en-US" altLang="zh-CN" sz="2400" b="1" dirty="0" smtClean="0">
              <a:solidFill>
                <a:srgbClr val="000000"/>
              </a:solidFill>
              <a:latin typeface="Times New Roman" pitchFamily="18" charset="0"/>
              <a:ea typeface="楷体" pitchFamily="49" charset="-122"/>
            </a:endParaRPr>
          </a:p>
          <a:p>
            <a:pPr algn="just">
              <a:spcBef>
                <a:spcPts val="0"/>
              </a:spcBef>
              <a:buClr>
                <a:schemeClr val="folHlink"/>
              </a:buClr>
              <a:buSzPct val="60000"/>
              <a:buFont typeface="Wingdings" pitchFamily="2" charset="2"/>
              <a:buChar char="u"/>
            </a:pPr>
            <a:r>
              <a:rPr lang="en-US" altLang="zh-CN" sz="2400" b="1" dirty="0" smtClean="0">
                <a:solidFill>
                  <a:srgbClr val="000000"/>
                </a:solidFill>
                <a:latin typeface="Times New Roman" pitchFamily="18" charset="0"/>
                <a:ea typeface="楷体" pitchFamily="49" charset="-122"/>
              </a:rPr>
              <a:t> </a:t>
            </a:r>
            <a:r>
              <a:rPr lang="zh-CN" altLang="en-US" sz="2400" b="1" dirty="0" smtClean="0">
                <a:solidFill>
                  <a:srgbClr val="000000"/>
                </a:solidFill>
                <a:latin typeface="Times New Roman" pitchFamily="18" charset="0"/>
                <a:ea typeface="楷体" pitchFamily="49" charset="-122"/>
              </a:rPr>
              <a:t>没有必要了解那么详细，对实际问题没有任何意义。</a:t>
            </a:r>
            <a:endParaRPr lang="en-US" altLang="zh-CN" sz="2400" b="1" dirty="0" smtClean="0">
              <a:solidFill>
                <a:srgbClr val="000000"/>
              </a:solidFill>
              <a:latin typeface="Times New Roman" pitchFamily="18" charset="0"/>
              <a:ea typeface="楷体" pitchFamily="49" charset="-122"/>
            </a:endParaRPr>
          </a:p>
          <a:p>
            <a:pPr algn="just">
              <a:spcBef>
                <a:spcPts val="0"/>
              </a:spcBef>
              <a:buClr>
                <a:schemeClr val="folHlink"/>
              </a:buClr>
              <a:buSzPct val="60000"/>
              <a:buFont typeface="Wingdings" pitchFamily="2" charset="2"/>
              <a:buChar char="u"/>
            </a:pPr>
            <a:r>
              <a:rPr lang="zh-CN" altLang="en-US" sz="2400" b="1" dirty="0" smtClean="0">
                <a:solidFill>
                  <a:srgbClr val="000000"/>
                </a:solidFill>
                <a:latin typeface="Times New Roman" pitchFamily="18" charset="0"/>
                <a:ea typeface="楷体" pitchFamily="49" charset="-122"/>
              </a:rPr>
              <a:t>这些量是不可观测量，只有宏观物理量才是可测的。</a:t>
            </a:r>
            <a:endParaRPr lang="en-US" altLang="zh-CN" sz="2400" b="1" dirty="0" smtClean="0">
              <a:solidFill>
                <a:srgbClr val="000000"/>
              </a:solidFill>
              <a:latin typeface="Times New Roman" pitchFamily="18" charset="0"/>
              <a:ea typeface="楷体" pitchFamily="49" charset="-122"/>
            </a:endParaRPr>
          </a:p>
          <a:p>
            <a:pPr algn="just">
              <a:spcBef>
                <a:spcPts val="0"/>
              </a:spcBef>
              <a:buClr>
                <a:schemeClr val="folHlink"/>
              </a:buClr>
              <a:buSzPct val="60000"/>
            </a:pPr>
            <a:r>
              <a:rPr lang="zh-CN" altLang="en-US" sz="2000" dirty="0" smtClean="0">
                <a:solidFill>
                  <a:srgbClr val="000000"/>
                </a:solidFill>
                <a:latin typeface="Times New Roman" pitchFamily="18" charset="0"/>
                <a:ea typeface="楷体" pitchFamily="49" charset="-122"/>
              </a:rPr>
              <a:t>测量仪器的响应度很慢，测量的结果是多个粒子在一段长时间内作用   的平均效应，基矢可以作瞬间测量，瞬间测量值与平均值差别也是很小的</a:t>
            </a:r>
            <a:r>
              <a:rPr lang="en-US" altLang="zh-CN" sz="2000" dirty="0" smtClean="0">
                <a:solidFill>
                  <a:srgbClr val="000000"/>
                </a:solidFill>
                <a:latin typeface="Times New Roman" pitchFamily="18" charset="0"/>
                <a:ea typeface="楷体" pitchFamily="49" charset="-122"/>
              </a:rPr>
              <a:t>(</a:t>
            </a:r>
            <a:r>
              <a:rPr lang="zh-CN" altLang="en-US" sz="2000" dirty="0" smtClean="0">
                <a:solidFill>
                  <a:srgbClr val="000000"/>
                </a:solidFill>
                <a:latin typeface="Times New Roman" pitchFamily="18" charset="0"/>
                <a:ea typeface="楷体" pitchFamily="49" charset="-122"/>
              </a:rPr>
              <a:t>对于</a:t>
            </a:r>
            <a:r>
              <a:rPr lang="en-US" altLang="zh-CN" sz="2000" dirty="0" smtClean="0">
                <a:solidFill>
                  <a:srgbClr val="000000"/>
                </a:solidFill>
                <a:latin typeface="Times New Roman" pitchFamily="18" charset="0"/>
                <a:ea typeface="楷体" pitchFamily="49" charset="-122"/>
              </a:rPr>
              <a:t>N</a:t>
            </a:r>
            <a:r>
              <a:rPr lang="en-US" altLang="zh-CN" sz="2000" dirty="0" smtClean="0">
                <a:solidFill>
                  <a:srgbClr val="000000"/>
                </a:solidFill>
                <a:latin typeface="Times New Roman" pitchFamily="18" charset="0"/>
                <a:ea typeface="楷体" pitchFamily="49" charset="-122"/>
                <a:sym typeface="Wingdings" pitchFamily="2" charset="2"/>
              </a:rPr>
              <a:t>10</a:t>
            </a:r>
            <a:r>
              <a:rPr lang="en-US" altLang="zh-CN" sz="2000" baseline="30000" dirty="0" smtClean="0">
                <a:solidFill>
                  <a:srgbClr val="000000"/>
                </a:solidFill>
                <a:latin typeface="Times New Roman" pitchFamily="18" charset="0"/>
                <a:ea typeface="楷体" pitchFamily="49" charset="-122"/>
                <a:sym typeface="Wingdings" pitchFamily="2" charset="2"/>
              </a:rPr>
              <a:t>23</a:t>
            </a:r>
            <a:r>
              <a:rPr lang="zh-CN" altLang="en-US" sz="2000" dirty="0" smtClean="0">
                <a:solidFill>
                  <a:srgbClr val="000000"/>
                </a:solidFill>
                <a:latin typeface="Times New Roman" pitchFamily="18" charset="0"/>
                <a:ea typeface="楷体" pitchFamily="49" charset="-122"/>
                <a:sym typeface="Wingdings" pitchFamily="2" charset="2"/>
              </a:rPr>
              <a:t>的体系，涨落误差是</a:t>
            </a:r>
            <a:r>
              <a:rPr lang="en-US" altLang="zh-CN" sz="2000" dirty="0" smtClean="0">
                <a:solidFill>
                  <a:srgbClr val="000000"/>
                </a:solidFill>
                <a:latin typeface="Times New Roman" pitchFamily="18" charset="0"/>
                <a:ea typeface="楷体" pitchFamily="49" charset="-122"/>
                <a:sym typeface="Wingdings" pitchFamily="2" charset="2"/>
              </a:rPr>
              <a:t>N</a:t>
            </a:r>
            <a:r>
              <a:rPr lang="en-US" altLang="zh-CN" sz="2000" baseline="30000" dirty="0" smtClean="0">
                <a:solidFill>
                  <a:srgbClr val="000000"/>
                </a:solidFill>
                <a:latin typeface="Times New Roman" pitchFamily="18" charset="0"/>
                <a:ea typeface="楷体" pitchFamily="49" charset="-122"/>
                <a:sym typeface="Wingdings" pitchFamily="2" charset="2"/>
              </a:rPr>
              <a:t>-1/2</a:t>
            </a:r>
            <a:r>
              <a:rPr lang="en-US" altLang="zh-CN" sz="2000" dirty="0" smtClean="0">
                <a:solidFill>
                  <a:srgbClr val="000000"/>
                </a:solidFill>
                <a:latin typeface="Times New Roman" pitchFamily="18" charset="0"/>
                <a:ea typeface="楷体" pitchFamily="49" charset="-122"/>
              </a:rPr>
              <a:t>)</a:t>
            </a:r>
            <a:r>
              <a:rPr lang="zh-CN" altLang="en-US" sz="2000" dirty="0" smtClean="0">
                <a:solidFill>
                  <a:srgbClr val="000000"/>
                </a:solidFill>
                <a:latin typeface="Times New Roman" pitchFamily="18" charset="0"/>
                <a:ea typeface="楷体" pitchFamily="49" charset="-122"/>
              </a:rPr>
              <a:t>。</a:t>
            </a:r>
            <a:endParaRPr lang="en-US" altLang="zh-CN" sz="2000" b="1" dirty="0" smtClean="0">
              <a:solidFill>
                <a:srgbClr val="000000"/>
              </a:solidFill>
              <a:latin typeface="Times New Roman" pitchFamily="18" charset="0"/>
              <a:ea typeface="楷体" pitchFamily="49" charset="-122"/>
            </a:endParaRPr>
          </a:p>
          <a:p>
            <a:pPr algn="just">
              <a:spcBef>
                <a:spcPts val="0"/>
              </a:spcBef>
              <a:buClr>
                <a:schemeClr val="folHlink"/>
              </a:buClr>
              <a:buSzPct val="60000"/>
              <a:buFont typeface="Wingdings" pitchFamily="2" charset="2"/>
              <a:buChar char="u"/>
            </a:pPr>
            <a:r>
              <a:rPr lang="zh-CN" altLang="en-US" sz="2400" b="1" dirty="0" smtClean="0">
                <a:solidFill>
                  <a:srgbClr val="000000"/>
                </a:solidFill>
                <a:latin typeface="Times New Roman" pitchFamily="18" charset="0"/>
                <a:ea typeface="楷体" pitchFamily="49" charset="-122"/>
              </a:rPr>
              <a:t> 对于大量粒子组成的体系，宏观性质对微观细节并不敏感。</a:t>
            </a:r>
            <a:endParaRPr lang="en-US" altLang="zh-CN" sz="2400" b="1" dirty="0" smtClean="0">
              <a:solidFill>
                <a:srgbClr val="000000"/>
              </a:solidFill>
              <a:latin typeface="Times New Roman" pitchFamily="18" charset="0"/>
              <a:ea typeface="楷体" pitchFamily="49" charset="-122"/>
            </a:endParaRPr>
          </a:p>
          <a:p>
            <a:pPr algn="just">
              <a:spcBef>
                <a:spcPts val="0"/>
              </a:spcBef>
              <a:buClr>
                <a:schemeClr val="folHlink"/>
              </a:buClr>
              <a:buSzPct val="60000"/>
            </a:pPr>
            <a:r>
              <a:rPr lang="zh-CN" altLang="en-US" sz="2000" dirty="0" smtClean="0">
                <a:solidFill>
                  <a:srgbClr val="000000"/>
                </a:solidFill>
                <a:latin typeface="Times New Roman" pitchFamily="18" charset="0"/>
                <a:ea typeface="楷体" pitchFamily="49" charset="-122"/>
              </a:rPr>
              <a:t>一个宏观态实际上是由许多微观状态实现的，微观状态的数目要远远大于宏观状态数目，粒子体系满足相同的宏观约束条件，但是其微观状态可以有差别。</a:t>
            </a:r>
            <a:endParaRPr lang="en-US" altLang="zh-CN" sz="2000" dirty="0" smtClean="0">
              <a:solidFill>
                <a:srgbClr val="000000"/>
              </a:solidFill>
              <a:latin typeface="Times New Roman" pitchFamily="18" charset="0"/>
              <a:ea typeface="楷体" pitchFamily="49" charset="-122"/>
            </a:endParaRPr>
          </a:p>
          <a:p>
            <a:pPr algn="just">
              <a:spcBef>
                <a:spcPts val="0"/>
              </a:spcBef>
              <a:buClr>
                <a:schemeClr val="folHlink"/>
              </a:buClr>
              <a:buSzPct val="60000"/>
              <a:buFont typeface="Wingdings" pitchFamily="2" charset="2"/>
              <a:buChar char="u"/>
            </a:pPr>
            <a:r>
              <a:rPr lang="en-US" altLang="zh-CN" sz="2400" b="1" dirty="0" smtClean="0">
                <a:solidFill>
                  <a:srgbClr val="000000"/>
                </a:solidFill>
                <a:latin typeface="Times New Roman" pitchFamily="18" charset="0"/>
                <a:ea typeface="楷体" pitchFamily="49" charset="-122"/>
              </a:rPr>
              <a:t> </a:t>
            </a:r>
            <a:r>
              <a:rPr lang="zh-CN" altLang="en-US" sz="2400" b="1" dirty="0" smtClean="0">
                <a:solidFill>
                  <a:srgbClr val="000000"/>
                </a:solidFill>
                <a:latin typeface="Times New Roman" pitchFamily="18" charset="0"/>
                <a:ea typeface="楷体" pitchFamily="49" charset="-122"/>
              </a:rPr>
              <a:t>统计力学的中心思想是用几个宏观物理量代替</a:t>
            </a:r>
            <a:r>
              <a:rPr lang="en-US" altLang="zh-CN" sz="2400" b="1" dirty="0" smtClean="0">
                <a:solidFill>
                  <a:srgbClr val="000000"/>
                </a:solidFill>
                <a:latin typeface="Times New Roman" pitchFamily="18" charset="0"/>
                <a:ea typeface="楷体" pitchFamily="49" charset="-122"/>
              </a:rPr>
              <a:t>6N</a:t>
            </a:r>
            <a:r>
              <a:rPr lang="zh-CN" altLang="en-US" sz="2400" b="1" dirty="0" smtClean="0">
                <a:solidFill>
                  <a:srgbClr val="000000"/>
                </a:solidFill>
                <a:latin typeface="Times New Roman" pitchFamily="18" charset="0"/>
                <a:ea typeface="楷体" pitchFamily="49" charset="-122"/>
              </a:rPr>
              <a:t>个描述微观状态的自由度。而宏观量可以对所有粒子的微观量求平均值得到。</a:t>
            </a:r>
            <a:endParaRPr lang="en-US" altLang="zh-CN" sz="2400" b="1" dirty="0" smtClean="0">
              <a:solidFill>
                <a:srgbClr val="000000"/>
              </a:solidFill>
              <a:latin typeface="Times New Roman" pitchFamily="18" charset="0"/>
              <a:ea typeface="楷体" pitchFamily="49" charset="-122"/>
            </a:endParaRPr>
          </a:p>
        </p:txBody>
      </p:sp>
      <p:sp>
        <p:nvSpPr>
          <p:cNvPr id="8" name="矩形 7"/>
          <p:cNvSpPr/>
          <p:nvPr/>
        </p:nvSpPr>
        <p:spPr>
          <a:xfrm>
            <a:off x="3902657" y="300335"/>
            <a:ext cx="2040943" cy="461665"/>
          </a:xfrm>
          <a:prstGeom prst="rect">
            <a:avLst/>
          </a:prstGeom>
        </p:spPr>
        <p:txBody>
          <a:bodyPr wrap="none">
            <a:spAutoFit/>
          </a:bodyPr>
          <a:lstStyle/>
          <a:p>
            <a:r>
              <a:rPr lang="zh-CN" altLang="en-US" sz="2400" b="1" dirty="0" smtClean="0">
                <a:solidFill>
                  <a:srgbClr val="FF0000"/>
                </a:solidFill>
                <a:latin typeface="Times New Roman" pitchFamily="18" charset="0"/>
                <a:ea typeface="楷体" pitchFamily="49" charset="-122"/>
              </a:rPr>
              <a:t>经典体系应用</a:t>
            </a:r>
            <a:endParaRPr lang="zh-CN" altLang="en-US" sz="2400" dirty="0"/>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1363" name="Picture 3" descr="C:\Users\Administrator\Desktop\Cudeposition.gif"/>
          <p:cNvPicPr>
            <a:picLocks noChangeAspect="1" noChangeArrowheads="1" noCrop="1"/>
          </p:cNvPicPr>
          <p:nvPr/>
        </p:nvPicPr>
        <p:blipFill>
          <a:blip r:embed="rId3" cstate="print"/>
          <a:srcRect/>
          <a:stretch>
            <a:fillRect/>
          </a:stretch>
        </p:blipFill>
        <p:spPr bwMode="auto">
          <a:xfrm>
            <a:off x="5943600" y="2514600"/>
            <a:ext cx="3048000" cy="3619500"/>
          </a:xfrm>
          <a:prstGeom prst="rect">
            <a:avLst/>
          </a:prstGeom>
          <a:noFill/>
        </p:spPr>
      </p:pic>
      <p:sp>
        <p:nvSpPr>
          <p:cNvPr id="4" name="灯片编号占位符 3"/>
          <p:cNvSpPr>
            <a:spLocks noGrp="1"/>
          </p:cNvSpPr>
          <p:nvPr>
            <p:ph type="sldNum" sz="quarter" idx="12"/>
          </p:nvPr>
        </p:nvSpPr>
        <p:spPr/>
        <p:txBody>
          <a:bodyPr/>
          <a:lstStyle/>
          <a:p>
            <a:pPr>
              <a:defRPr/>
            </a:pPr>
            <a:fld id="{2EB97F26-A8B8-44D5-B438-A24E3BDCB5E3}" type="slidenum">
              <a:rPr lang="zh-CN" altLang="zh-CN" smtClean="0"/>
              <a:pPr>
                <a:defRPr/>
              </a:pPr>
              <a:t>65</a:t>
            </a:fld>
            <a:endParaRPr lang="zh-CN" altLang="zh-CN" dirty="0"/>
          </a:p>
        </p:txBody>
      </p:sp>
      <p:sp>
        <p:nvSpPr>
          <p:cNvPr id="5" name="矩形 9"/>
          <p:cNvSpPr>
            <a:spLocks noChangeArrowheads="1"/>
          </p:cNvSpPr>
          <p:nvPr/>
        </p:nvSpPr>
        <p:spPr bwMode="auto">
          <a:xfrm>
            <a:off x="228600" y="228600"/>
            <a:ext cx="3608680" cy="523220"/>
          </a:xfrm>
          <a:prstGeom prst="rect">
            <a:avLst/>
          </a:prstGeom>
          <a:noFill/>
          <a:ln w="9525">
            <a:noFill/>
            <a:miter lim="800000"/>
            <a:headEnd/>
            <a:tailEnd/>
          </a:ln>
        </p:spPr>
        <p:txBody>
          <a:bodyPr wrap="none">
            <a:spAutoFit/>
          </a:bodyPr>
          <a:lstStyle/>
          <a:p>
            <a:r>
              <a:rPr lang="en-US" altLang="zh-CN" sz="2800" b="1" dirty="0" smtClean="0">
                <a:solidFill>
                  <a:srgbClr val="333300"/>
                </a:solidFill>
                <a:latin typeface="Times New Roman" pitchFamily="18" charset="0"/>
                <a:ea typeface="楷体" pitchFamily="49" charset="-122"/>
              </a:rPr>
              <a:t>2.4 </a:t>
            </a:r>
            <a:r>
              <a:rPr lang="zh-CN" altLang="en-US" sz="2800" b="1" dirty="0" smtClean="0">
                <a:solidFill>
                  <a:srgbClr val="333300"/>
                </a:solidFill>
                <a:latin typeface="Times New Roman" pitchFamily="18" charset="0"/>
                <a:ea typeface="楷体" pitchFamily="49" charset="-122"/>
              </a:rPr>
              <a:t>蒙特卡洛方法应用</a:t>
            </a:r>
            <a:endParaRPr lang="zh-CN" altLang="en-US" sz="2800" dirty="0"/>
          </a:p>
        </p:txBody>
      </p:sp>
      <p:sp>
        <p:nvSpPr>
          <p:cNvPr id="6" name="Line 5"/>
          <p:cNvSpPr>
            <a:spLocks noChangeShapeType="1"/>
          </p:cNvSpPr>
          <p:nvPr/>
        </p:nvSpPr>
        <p:spPr bwMode="auto">
          <a:xfrm>
            <a:off x="0" y="762000"/>
            <a:ext cx="7916863" cy="0"/>
          </a:xfrm>
          <a:prstGeom prst="line">
            <a:avLst/>
          </a:prstGeom>
          <a:noFill/>
          <a:ln w="12700">
            <a:solidFill>
              <a:srgbClr val="FF9900"/>
            </a:solidFill>
            <a:miter lim="800000"/>
            <a:headEnd/>
            <a:tailEnd/>
          </a:ln>
          <a:effectLst>
            <a:prstShdw prst="shdw17" dist="17961" dir="2700000">
              <a:srgbClr val="995C00"/>
            </a:prstShdw>
          </a:effectLst>
        </p:spPr>
        <p:txBody>
          <a:bodyPr lIns="90000" tIns="46800" rIns="90000" bIns="46800"/>
          <a:lstStyle/>
          <a:p>
            <a:endParaRPr lang="zh-CN" altLang="en-US"/>
          </a:p>
        </p:txBody>
      </p:sp>
      <p:sp>
        <p:nvSpPr>
          <p:cNvPr id="7" name="矩形 6"/>
          <p:cNvSpPr/>
          <p:nvPr/>
        </p:nvSpPr>
        <p:spPr>
          <a:xfrm>
            <a:off x="457201" y="838200"/>
            <a:ext cx="8305799" cy="3785652"/>
          </a:xfrm>
          <a:prstGeom prst="rect">
            <a:avLst/>
          </a:prstGeom>
        </p:spPr>
        <p:txBody>
          <a:bodyPr wrap="square">
            <a:spAutoFit/>
          </a:bodyPr>
          <a:lstStyle/>
          <a:p>
            <a:pPr algn="just">
              <a:spcBef>
                <a:spcPts val="0"/>
              </a:spcBef>
              <a:buClr>
                <a:schemeClr val="folHlink"/>
              </a:buClr>
              <a:buSzPct val="60000"/>
            </a:pPr>
            <a:r>
              <a:rPr lang="zh-CN" altLang="en-US" sz="2400" b="1" dirty="0" smtClean="0">
                <a:solidFill>
                  <a:srgbClr val="0000FF"/>
                </a:solidFill>
                <a:latin typeface="Times New Roman" pitchFamily="18" charset="0"/>
                <a:ea typeface="楷体" pitchFamily="49" charset="-122"/>
              </a:rPr>
              <a:t>统计系综</a:t>
            </a:r>
            <a:endParaRPr lang="en-US" altLang="zh-CN" sz="2400" b="1" dirty="0" smtClean="0">
              <a:solidFill>
                <a:srgbClr val="0000FF"/>
              </a:solidFill>
              <a:latin typeface="Times New Roman" pitchFamily="18" charset="0"/>
              <a:ea typeface="楷体" pitchFamily="49" charset="-122"/>
            </a:endParaRPr>
          </a:p>
          <a:p>
            <a:pPr algn="just">
              <a:spcBef>
                <a:spcPts val="0"/>
              </a:spcBef>
              <a:buClr>
                <a:schemeClr val="folHlink"/>
              </a:buClr>
              <a:buSzPct val="60000"/>
            </a:pPr>
            <a:r>
              <a:rPr lang="zh-CN" altLang="en-US" sz="2400" b="1" dirty="0" smtClean="0">
                <a:solidFill>
                  <a:srgbClr val="0000FF"/>
                </a:solidFill>
                <a:latin typeface="Times New Roman" pitchFamily="18" charset="0"/>
                <a:ea typeface="楷体" pitchFamily="49" charset="-122"/>
              </a:rPr>
              <a:t>时间平均</a:t>
            </a:r>
            <a:r>
              <a:rPr lang="zh-CN" altLang="en-US" sz="2400" b="1" dirty="0" smtClean="0">
                <a:solidFill>
                  <a:srgbClr val="000000"/>
                </a:solidFill>
                <a:latin typeface="Times New Roman" pitchFamily="18" charset="0"/>
                <a:ea typeface="楷体" pitchFamily="49" charset="-122"/>
              </a:rPr>
              <a:t>：对一个物理量</a:t>
            </a:r>
            <a:r>
              <a:rPr lang="en-US" altLang="zh-CN" sz="2400" b="1" dirty="0" smtClean="0">
                <a:solidFill>
                  <a:srgbClr val="000000"/>
                </a:solidFill>
                <a:latin typeface="Times New Roman" pitchFamily="18" charset="0"/>
                <a:ea typeface="楷体" pitchFamily="49" charset="-122"/>
              </a:rPr>
              <a:t>A</a:t>
            </a:r>
            <a:r>
              <a:rPr lang="zh-CN" altLang="en-US" sz="2400" b="1" dirty="0" smtClean="0">
                <a:solidFill>
                  <a:srgbClr val="000000"/>
                </a:solidFill>
                <a:latin typeface="Times New Roman" pitchFamily="18" charset="0"/>
                <a:ea typeface="楷体" pitchFamily="49" charset="-122"/>
              </a:rPr>
              <a:t>沿相空间中代表点随时间演化的一条轨迹进行长时间平均。</a:t>
            </a:r>
            <a:endParaRPr lang="en-US" altLang="zh-CN" sz="2400" b="1" dirty="0" smtClean="0">
              <a:solidFill>
                <a:srgbClr val="000000"/>
              </a:solidFill>
              <a:latin typeface="Times New Roman" pitchFamily="18" charset="0"/>
              <a:ea typeface="楷体" pitchFamily="49" charset="-122"/>
            </a:endParaRPr>
          </a:p>
          <a:p>
            <a:pPr algn="just">
              <a:spcBef>
                <a:spcPts val="0"/>
              </a:spcBef>
              <a:buClr>
                <a:schemeClr val="folHlink"/>
              </a:buClr>
              <a:buSzPct val="60000"/>
            </a:pPr>
            <a:endParaRPr lang="en-US" altLang="zh-CN" sz="2400" b="1" dirty="0" smtClean="0">
              <a:solidFill>
                <a:srgbClr val="000000"/>
              </a:solidFill>
              <a:latin typeface="Times New Roman" pitchFamily="18" charset="0"/>
              <a:ea typeface="楷体" pitchFamily="49" charset="-122"/>
            </a:endParaRPr>
          </a:p>
          <a:p>
            <a:pPr algn="just">
              <a:spcBef>
                <a:spcPts val="0"/>
              </a:spcBef>
              <a:buClr>
                <a:schemeClr val="folHlink"/>
              </a:buClr>
              <a:buSzPct val="60000"/>
            </a:pPr>
            <a:endParaRPr lang="en-US" altLang="zh-CN" sz="2400" b="1" dirty="0" smtClean="0">
              <a:solidFill>
                <a:srgbClr val="000000"/>
              </a:solidFill>
              <a:latin typeface="Times New Roman" pitchFamily="18" charset="0"/>
              <a:ea typeface="楷体" pitchFamily="49" charset="-122"/>
            </a:endParaRPr>
          </a:p>
          <a:p>
            <a:pPr algn="just">
              <a:spcBef>
                <a:spcPts val="0"/>
              </a:spcBef>
              <a:buClr>
                <a:schemeClr val="folHlink"/>
              </a:buClr>
              <a:buSzPct val="60000"/>
            </a:pPr>
            <a:endParaRPr lang="en-US" altLang="zh-CN" sz="2400" b="1" dirty="0" smtClean="0">
              <a:solidFill>
                <a:srgbClr val="000000"/>
              </a:solidFill>
              <a:latin typeface="Times New Roman" pitchFamily="18" charset="0"/>
              <a:ea typeface="楷体" pitchFamily="49" charset="-122"/>
            </a:endParaRPr>
          </a:p>
          <a:p>
            <a:pPr algn="just">
              <a:spcBef>
                <a:spcPts val="0"/>
              </a:spcBef>
              <a:buClr>
                <a:schemeClr val="folHlink"/>
              </a:buClr>
              <a:buSzPct val="60000"/>
            </a:pPr>
            <a:r>
              <a:rPr lang="zh-CN" altLang="en-US" sz="2400" b="1" dirty="0" smtClean="0">
                <a:solidFill>
                  <a:srgbClr val="000000"/>
                </a:solidFill>
                <a:latin typeface="Times New Roman" pitchFamily="18" charset="0"/>
                <a:ea typeface="楷体" pitchFamily="49" charset="-122"/>
              </a:rPr>
              <a:t>如</a:t>
            </a:r>
            <a:r>
              <a:rPr lang="en-US" altLang="zh-CN" sz="2400" b="1" dirty="0" smtClean="0">
                <a:solidFill>
                  <a:srgbClr val="000000"/>
                </a:solidFill>
                <a:latin typeface="Times New Roman" pitchFamily="18" charset="0"/>
                <a:ea typeface="楷体" pitchFamily="49" charset="-122"/>
              </a:rPr>
              <a:t>MD</a:t>
            </a:r>
            <a:r>
              <a:rPr lang="zh-CN" altLang="en-US" sz="2400" b="1" dirty="0" smtClean="0">
                <a:solidFill>
                  <a:srgbClr val="000000"/>
                </a:solidFill>
                <a:latin typeface="Times New Roman" pitchFamily="18" charset="0"/>
                <a:ea typeface="楷体" pitchFamily="49" charset="-122"/>
              </a:rPr>
              <a:t>模拟中计算各种物理量的平均值。</a:t>
            </a:r>
            <a:endParaRPr lang="en-US" altLang="zh-CN" sz="2400" b="1" dirty="0" smtClean="0">
              <a:solidFill>
                <a:srgbClr val="000000"/>
              </a:solidFill>
              <a:latin typeface="Times New Roman" pitchFamily="18" charset="0"/>
              <a:ea typeface="楷体" pitchFamily="49" charset="-122"/>
            </a:endParaRPr>
          </a:p>
          <a:p>
            <a:pPr algn="just">
              <a:spcBef>
                <a:spcPts val="0"/>
              </a:spcBef>
              <a:buClr>
                <a:schemeClr val="folHlink"/>
              </a:buClr>
              <a:buSzPct val="60000"/>
            </a:pPr>
            <a:endParaRPr lang="en-US" altLang="zh-CN" sz="2400" b="1" dirty="0" smtClean="0">
              <a:solidFill>
                <a:srgbClr val="000000"/>
              </a:solidFill>
              <a:latin typeface="Times New Roman" pitchFamily="18" charset="0"/>
              <a:ea typeface="楷体" pitchFamily="49" charset="-122"/>
            </a:endParaRPr>
          </a:p>
          <a:p>
            <a:pPr algn="just">
              <a:spcBef>
                <a:spcPts val="0"/>
              </a:spcBef>
              <a:buClr>
                <a:schemeClr val="folHlink"/>
              </a:buClr>
              <a:buSzPct val="60000"/>
            </a:pPr>
            <a:endParaRPr lang="en-US" altLang="zh-CN" sz="2400" b="1" dirty="0" smtClean="0">
              <a:solidFill>
                <a:srgbClr val="000000"/>
              </a:solidFill>
              <a:latin typeface="Times New Roman" pitchFamily="18" charset="0"/>
              <a:ea typeface="楷体" pitchFamily="49" charset="-122"/>
            </a:endParaRPr>
          </a:p>
          <a:p>
            <a:pPr algn="just">
              <a:spcBef>
                <a:spcPts val="0"/>
              </a:spcBef>
              <a:buClr>
                <a:schemeClr val="folHlink"/>
              </a:buClr>
              <a:buSzPct val="60000"/>
            </a:pPr>
            <a:r>
              <a:rPr lang="zh-CN" altLang="en-US" sz="2400" b="1" dirty="0" smtClean="0">
                <a:solidFill>
                  <a:srgbClr val="000000"/>
                </a:solidFill>
                <a:latin typeface="Times New Roman" pitchFamily="18" charset="0"/>
                <a:ea typeface="楷体" pitchFamily="49" charset="-122"/>
              </a:rPr>
              <a:t>速度关联函数</a:t>
            </a:r>
            <a:endParaRPr lang="en-US" altLang="zh-CN" sz="2400" b="1" dirty="0" smtClean="0">
              <a:solidFill>
                <a:srgbClr val="000000"/>
              </a:solidFill>
              <a:latin typeface="Times New Roman" pitchFamily="18" charset="0"/>
              <a:ea typeface="楷体" pitchFamily="49" charset="-122"/>
            </a:endParaRPr>
          </a:p>
        </p:txBody>
      </p:sp>
      <p:graphicFrame>
        <p:nvGraphicFramePr>
          <p:cNvPr id="271362" name="Object 2"/>
          <p:cNvGraphicFramePr>
            <a:graphicFrameLocks noChangeAspect="1"/>
          </p:cNvGraphicFramePr>
          <p:nvPr/>
        </p:nvGraphicFramePr>
        <p:xfrm>
          <a:off x="2438400" y="1981200"/>
          <a:ext cx="3632200" cy="908050"/>
        </p:xfrm>
        <a:graphic>
          <a:graphicData uri="http://schemas.openxmlformats.org/presentationml/2006/ole">
            <p:oleObj spid="_x0000_s271362" name="Equation" r:id="rId4" imgW="1168200" imgH="291960" progId="Equation.DSMT4">
              <p:embed/>
            </p:oleObj>
          </a:graphicData>
        </a:graphic>
      </p:graphicFrame>
      <p:sp>
        <p:nvSpPr>
          <p:cNvPr id="8" name="TextBox 7"/>
          <p:cNvSpPr txBox="1"/>
          <p:nvPr/>
        </p:nvSpPr>
        <p:spPr>
          <a:xfrm>
            <a:off x="6248400" y="5943600"/>
            <a:ext cx="2438400" cy="584775"/>
          </a:xfrm>
          <a:prstGeom prst="rect">
            <a:avLst/>
          </a:prstGeom>
          <a:noFill/>
        </p:spPr>
        <p:txBody>
          <a:bodyPr wrap="square" rtlCol="0">
            <a:spAutoFit/>
          </a:bodyPr>
          <a:lstStyle/>
          <a:p>
            <a:pPr algn="ctr"/>
            <a:r>
              <a:rPr lang="en-US" altLang="zh-CN" sz="1600" b="1" dirty="0" smtClean="0">
                <a:solidFill>
                  <a:srgbClr val="0000FF"/>
                </a:solidFill>
                <a:latin typeface="Times New Roman" pitchFamily="18" charset="0"/>
                <a:cs typeface="Times New Roman" pitchFamily="18" charset="0"/>
                <a:sym typeface="Symbol"/>
              </a:rPr>
              <a:t>Cu adatom deposite on Cu(001) surface</a:t>
            </a:r>
            <a:endParaRPr lang="zh-CN" altLang="en-US" sz="1600" b="1" dirty="0" smtClean="0">
              <a:solidFill>
                <a:srgbClr val="0000FF"/>
              </a:solidFill>
              <a:latin typeface="Times New Roman" pitchFamily="18" charset="0"/>
              <a:cs typeface="Times New Roman" pitchFamily="18" charset="0"/>
              <a:sym typeface="Symbol"/>
            </a:endParaRPr>
          </a:p>
        </p:txBody>
      </p:sp>
      <p:graphicFrame>
        <p:nvGraphicFramePr>
          <p:cNvPr id="271364" name="Object 4"/>
          <p:cNvGraphicFramePr>
            <a:graphicFrameLocks noChangeAspect="1"/>
          </p:cNvGraphicFramePr>
          <p:nvPr/>
        </p:nvGraphicFramePr>
        <p:xfrm>
          <a:off x="609600" y="4876800"/>
          <a:ext cx="5004816" cy="767610"/>
        </p:xfrm>
        <a:graphic>
          <a:graphicData uri="http://schemas.openxmlformats.org/presentationml/2006/ole">
            <p:oleObj spid="_x0000_s271364" name="Equation" r:id="rId5" imgW="2070000" imgH="317160" progId="Equation.DSMT4">
              <p:embed/>
            </p:oleObj>
          </a:graphicData>
        </a:graphic>
      </p:graphicFrame>
      <p:sp>
        <p:nvSpPr>
          <p:cNvPr id="10" name="矩形 9"/>
          <p:cNvSpPr/>
          <p:nvPr/>
        </p:nvSpPr>
        <p:spPr>
          <a:xfrm>
            <a:off x="3902657" y="300335"/>
            <a:ext cx="2040943" cy="461665"/>
          </a:xfrm>
          <a:prstGeom prst="rect">
            <a:avLst/>
          </a:prstGeom>
        </p:spPr>
        <p:txBody>
          <a:bodyPr wrap="none">
            <a:spAutoFit/>
          </a:bodyPr>
          <a:lstStyle/>
          <a:p>
            <a:r>
              <a:rPr lang="zh-CN" altLang="en-US" sz="2400" b="1" dirty="0" smtClean="0">
                <a:solidFill>
                  <a:srgbClr val="FF0000"/>
                </a:solidFill>
                <a:latin typeface="Times New Roman" pitchFamily="18" charset="0"/>
                <a:ea typeface="楷体" pitchFamily="49" charset="-122"/>
              </a:rPr>
              <a:t>经典体系应用</a:t>
            </a:r>
            <a:endParaRPr lang="zh-CN" altLang="en-US" sz="2400" dirty="0"/>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2EB97F26-A8B8-44D5-B438-A24E3BDCB5E3}" type="slidenum">
              <a:rPr lang="zh-CN" altLang="zh-CN" smtClean="0"/>
              <a:pPr>
                <a:defRPr/>
              </a:pPr>
              <a:t>66</a:t>
            </a:fld>
            <a:endParaRPr lang="zh-CN" altLang="zh-CN" dirty="0"/>
          </a:p>
        </p:txBody>
      </p:sp>
      <p:sp>
        <p:nvSpPr>
          <p:cNvPr id="5" name="矩形 9"/>
          <p:cNvSpPr>
            <a:spLocks noChangeArrowheads="1"/>
          </p:cNvSpPr>
          <p:nvPr/>
        </p:nvSpPr>
        <p:spPr bwMode="auto">
          <a:xfrm>
            <a:off x="228600" y="228600"/>
            <a:ext cx="3608680" cy="523220"/>
          </a:xfrm>
          <a:prstGeom prst="rect">
            <a:avLst/>
          </a:prstGeom>
          <a:noFill/>
          <a:ln w="9525">
            <a:noFill/>
            <a:miter lim="800000"/>
            <a:headEnd/>
            <a:tailEnd/>
          </a:ln>
        </p:spPr>
        <p:txBody>
          <a:bodyPr wrap="none">
            <a:spAutoFit/>
          </a:bodyPr>
          <a:lstStyle/>
          <a:p>
            <a:r>
              <a:rPr lang="en-US" altLang="zh-CN" sz="2800" b="1" dirty="0" smtClean="0">
                <a:solidFill>
                  <a:srgbClr val="333300"/>
                </a:solidFill>
                <a:latin typeface="Times New Roman" pitchFamily="18" charset="0"/>
                <a:ea typeface="楷体" pitchFamily="49" charset="-122"/>
              </a:rPr>
              <a:t>2.4 </a:t>
            </a:r>
            <a:r>
              <a:rPr lang="zh-CN" altLang="en-US" sz="2800" b="1" dirty="0" smtClean="0">
                <a:solidFill>
                  <a:srgbClr val="333300"/>
                </a:solidFill>
                <a:latin typeface="Times New Roman" pitchFamily="18" charset="0"/>
                <a:ea typeface="楷体" pitchFamily="49" charset="-122"/>
              </a:rPr>
              <a:t>蒙特卡洛方法应用</a:t>
            </a:r>
            <a:endParaRPr lang="zh-CN" altLang="en-US" sz="2800" dirty="0"/>
          </a:p>
        </p:txBody>
      </p:sp>
      <p:sp>
        <p:nvSpPr>
          <p:cNvPr id="6" name="Line 5"/>
          <p:cNvSpPr>
            <a:spLocks noChangeShapeType="1"/>
          </p:cNvSpPr>
          <p:nvPr/>
        </p:nvSpPr>
        <p:spPr bwMode="auto">
          <a:xfrm>
            <a:off x="0" y="762000"/>
            <a:ext cx="7916863" cy="0"/>
          </a:xfrm>
          <a:prstGeom prst="line">
            <a:avLst/>
          </a:prstGeom>
          <a:noFill/>
          <a:ln w="12700">
            <a:solidFill>
              <a:srgbClr val="FF9900"/>
            </a:solidFill>
            <a:miter lim="800000"/>
            <a:headEnd/>
            <a:tailEnd/>
          </a:ln>
          <a:effectLst>
            <a:prstShdw prst="shdw17" dist="17961" dir="2700000">
              <a:srgbClr val="995C00"/>
            </a:prstShdw>
          </a:effectLst>
        </p:spPr>
        <p:txBody>
          <a:bodyPr lIns="90000" tIns="46800" rIns="90000" bIns="46800"/>
          <a:lstStyle/>
          <a:p>
            <a:endParaRPr lang="zh-CN" altLang="en-US"/>
          </a:p>
        </p:txBody>
      </p:sp>
      <p:sp>
        <p:nvSpPr>
          <p:cNvPr id="7" name="矩形 6"/>
          <p:cNvSpPr/>
          <p:nvPr/>
        </p:nvSpPr>
        <p:spPr>
          <a:xfrm>
            <a:off x="457201" y="838200"/>
            <a:ext cx="8305799" cy="4893647"/>
          </a:xfrm>
          <a:prstGeom prst="rect">
            <a:avLst/>
          </a:prstGeom>
        </p:spPr>
        <p:txBody>
          <a:bodyPr wrap="square">
            <a:spAutoFit/>
          </a:bodyPr>
          <a:lstStyle/>
          <a:p>
            <a:pPr algn="just">
              <a:spcBef>
                <a:spcPts val="0"/>
              </a:spcBef>
              <a:buClr>
                <a:schemeClr val="folHlink"/>
              </a:buClr>
              <a:buSzPct val="60000"/>
            </a:pPr>
            <a:r>
              <a:rPr lang="zh-CN" altLang="en-US" sz="2400" b="1" dirty="0" smtClean="0">
                <a:solidFill>
                  <a:srgbClr val="0000FF"/>
                </a:solidFill>
                <a:latin typeface="Times New Roman" pitchFamily="18" charset="0"/>
                <a:ea typeface="楷体" pitchFamily="49" charset="-122"/>
              </a:rPr>
              <a:t>统计系综</a:t>
            </a:r>
            <a:endParaRPr lang="en-US" altLang="zh-CN" sz="2400" b="1" dirty="0" smtClean="0">
              <a:solidFill>
                <a:srgbClr val="0000FF"/>
              </a:solidFill>
              <a:latin typeface="Times New Roman" pitchFamily="18" charset="0"/>
              <a:ea typeface="楷体" pitchFamily="49" charset="-122"/>
            </a:endParaRPr>
          </a:p>
          <a:p>
            <a:pPr algn="just">
              <a:spcBef>
                <a:spcPts val="0"/>
              </a:spcBef>
              <a:buClr>
                <a:schemeClr val="folHlink"/>
              </a:buClr>
              <a:buSzPct val="60000"/>
            </a:pPr>
            <a:r>
              <a:rPr lang="zh-CN" altLang="en-US" sz="2400" b="1" dirty="0" smtClean="0">
                <a:solidFill>
                  <a:srgbClr val="000000"/>
                </a:solidFill>
                <a:latin typeface="Times New Roman" pitchFamily="18" charset="0"/>
                <a:ea typeface="楷体" pitchFamily="49" charset="-122"/>
              </a:rPr>
              <a:t>将力学体系在相空间中的轨迹作多个拷贝，每个时刻，每个拷贝中只有一个点，将所有拷贝放入同一相空间中组成一个系统。</a:t>
            </a:r>
            <a:endParaRPr lang="en-US" altLang="zh-CN" sz="2400" b="1" dirty="0" smtClean="0">
              <a:solidFill>
                <a:srgbClr val="000000"/>
              </a:solidFill>
              <a:latin typeface="Times New Roman" pitchFamily="18" charset="0"/>
              <a:ea typeface="楷体" pitchFamily="49" charset="-122"/>
            </a:endParaRPr>
          </a:p>
          <a:p>
            <a:pPr algn="just">
              <a:spcBef>
                <a:spcPts val="0"/>
              </a:spcBef>
              <a:buClr>
                <a:schemeClr val="folHlink"/>
              </a:buClr>
              <a:buSzPct val="60000"/>
            </a:pPr>
            <a:endParaRPr lang="en-US" altLang="zh-CN" sz="2400" b="1" dirty="0" smtClean="0">
              <a:solidFill>
                <a:srgbClr val="000000"/>
              </a:solidFill>
              <a:latin typeface="Times New Roman" pitchFamily="18" charset="0"/>
              <a:ea typeface="楷体" pitchFamily="49" charset="-122"/>
            </a:endParaRPr>
          </a:p>
          <a:p>
            <a:pPr algn="just">
              <a:spcBef>
                <a:spcPts val="0"/>
              </a:spcBef>
              <a:buClr>
                <a:schemeClr val="folHlink"/>
              </a:buClr>
              <a:buSzPct val="60000"/>
            </a:pPr>
            <a:r>
              <a:rPr lang="zh-CN" altLang="en-US" sz="2400" b="1" dirty="0" smtClean="0">
                <a:solidFill>
                  <a:srgbClr val="0000FF"/>
                </a:solidFill>
                <a:latin typeface="Times New Roman" pitchFamily="18" charset="0"/>
                <a:ea typeface="楷体" pitchFamily="49" charset="-122"/>
              </a:rPr>
              <a:t>系综</a:t>
            </a:r>
            <a:r>
              <a:rPr lang="zh-CN" altLang="en-US" sz="2400" b="1" dirty="0" smtClean="0">
                <a:solidFill>
                  <a:srgbClr val="000000"/>
                </a:solidFill>
                <a:latin typeface="Times New Roman" pitchFamily="18" charset="0"/>
                <a:ea typeface="楷体" pitchFamily="49" charset="-122"/>
              </a:rPr>
              <a:t>：由大量性质完全相同的力学体系而构成的，每个体系各处在某一运动状态而且是独立的。则相空间中弥漫着大量代表点，每个点是系综的一个组成单元。这些点聚集在相空间中的一定区域内。</a:t>
            </a:r>
            <a:endParaRPr lang="en-US" altLang="zh-CN" sz="2400" b="1" dirty="0" smtClean="0">
              <a:solidFill>
                <a:srgbClr val="000000"/>
              </a:solidFill>
              <a:latin typeface="Times New Roman" pitchFamily="18" charset="0"/>
              <a:ea typeface="楷体" pitchFamily="49" charset="-122"/>
            </a:endParaRPr>
          </a:p>
          <a:p>
            <a:pPr algn="just">
              <a:spcBef>
                <a:spcPts val="0"/>
              </a:spcBef>
              <a:buClr>
                <a:schemeClr val="folHlink"/>
              </a:buClr>
              <a:buSzPct val="60000"/>
            </a:pPr>
            <a:endParaRPr lang="en-US" altLang="zh-CN" sz="2400" b="1" dirty="0" smtClean="0">
              <a:solidFill>
                <a:srgbClr val="000000"/>
              </a:solidFill>
              <a:latin typeface="Times New Roman" pitchFamily="18" charset="0"/>
              <a:ea typeface="楷体" pitchFamily="49" charset="-122"/>
            </a:endParaRPr>
          </a:p>
          <a:p>
            <a:pPr algn="just">
              <a:spcBef>
                <a:spcPts val="0"/>
              </a:spcBef>
              <a:buClr>
                <a:schemeClr val="folHlink"/>
              </a:buClr>
              <a:buSzPct val="60000"/>
            </a:pPr>
            <a:endParaRPr lang="en-US" altLang="zh-CN" sz="2400" b="1" dirty="0" smtClean="0">
              <a:solidFill>
                <a:srgbClr val="000000"/>
              </a:solidFill>
              <a:latin typeface="Times New Roman" pitchFamily="18" charset="0"/>
              <a:ea typeface="楷体" pitchFamily="49" charset="-122"/>
            </a:endParaRPr>
          </a:p>
          <a:p>
            <a:pPr algn="just">
              <a:spcBef>
                <a:spcPts val="0"/>
              </a:spcBef>
              <a:buClr>
                <a:schemeClr val="folHlink"/>
              </a:buClr>
              <a:buSzPct val="60000"/>
            </a:pPr>
            <a:r>
              <a:rPr lang="zh-CN" altLang="en-US" sz="2400" b="1" dirty="0" smtClean="0">
                <a:solidFill>
                  <a:srgbClr val="000000"/>
                </a:solidFill>
                <a:latin typeface="Times New Roman" pitchFamily="18" charset="0"/>
                <a:ea typeface="楷体" pitchFamily="49" charset="-122"/>
              </a:rPr>
              <a:t>当时间变化时，“星云”中的这些点，当然也要走出连续发展的轨迹。但是，这里我们不再关心体系的时间演化。</a:t>
            </a:r>
            <a:endParaRPr lang="en-US" altLang="zh-CN" sz="2400" b="1" dirty="0" smtClean="0">
              <a:solidFill>
                <a:srgbClr val="000000"/>
              </a:solidFill>
              <a:latin typeface="Times New Roman" pitchFamily="18" charset="0"/>
              <a:ea typeface="楷体" pitchFamily="49" charset="-122"/>
            </a:endParaRPr>
          </a:p>
        </p:txBody>
      </p:sp>
      <p:sp>
        <p:nvSpPr>
          <p:cNvPr id="8" name="矩形 7"/>
          <p:cNvSpPr/>
          <p:nvPr/>
        </p:nvSpPr>
        <p:spPr>
          <a:xfrm>
            <a:off x="3902657" y="300335"/>
            <a:ext cx="2040943" cy="461665"/>
          </a:xfrm>
          <a:prstGeom prst="rect">
            <a:avLst/>
          </a:prstGeom>
        </p:spPr>
        <p:txBody>
          <a:bodyPr wrap="none">
            <a:spAutoFit/>
          </a:bodyPr>
          <a:lstStyle/>
          <a:p>
            <a:r>
              <a:rPr lang="zh-CN" altLang="en-US" sz="2400" b="1" dirty="0" smtClean="0">
                <a:solidFill>
                  <a:srgbClr val="FF0000"/>
                </a:solidFill>
                <a:latin typeface="Times New Roman" pitchFamily="18" charset="0"/>
                <a:ea typeface="楷体" pitchFamily="49" charset="-122"/>
              </a:rPr>
              <a:t>经典体系应用</a:t>
            </a:r>
            <a:endParaRPr lang="zh-CN" altLang="en-US" sz="2400" dirty="0"/>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任意多边形 66"/>
          <p:cNvSpPr/>
          <p:nvPr/>
        </p:nvSpPr>
        <p:spPr>
          <a:xfrm>
            <a:off x="6448044" y="1614916"/>
            <a:ext cx="1688592" cy="1661160"/>
          </a:xfrm>
          <a:custGeom>
            <a:avLst/>
            <a:gdLst>
              <a:gd name="connsiteX0" fmla="*/ 519684 w 1688592"/>
              <a:gd name="connsiteY0" fmla="*/ 85344 h 1661160"/>
              <a:gd name="connsiteX1" fmla="*/ 510540 w 1688592"/>
              <a:gd name="connsiteY1" fmla="*/ 451104 h 1661160"/>
              <a:gd name="connsiteX2" fmla="*/ 117348 w 1688592"/>
              <a:gd name="connsiteY2" fmla="*/ 615696 h 1661160"/>
              <a:gd name="connsiteX3" fmla="*/ 71628 w 1688592"/>
              <a:gd name="connsiteY3" fmla="*/ 890016 h 1661160"/>
              <a:gd name="connsiteX4" fmla="*/ 89916 w 1688592"/>
              <a:gd name="connsiteY4" fmla="*/ 1310640 h 1661160"/>
              <a:gd name="connsiteX5" fmla="*/ 153924 w 1688592"/>
              <a:gd name="connsiteY5" fmla="*/ 1612392 h 1661160"/>
              <a:gd name="connsiteX6" fmla="*/ 1013460 w 1688592"/>
              <a:gd name="connsiteY6" fmla="*/ 1548384 h 1661160"/>
              <a:gd name="connsiteX7" fmla="*/ 976884 w 1688592"/>
              <a:gd name="connsiteY7" fmla="*/ 935736 h 1661160"/>
              <a:gd name="connsiteX8" fmla="*/ 1095756 w 1688592"/>
              <a:gd name="connsiteY8" fmla="*/ 359664 h 1661160"/>
              <a:gd name="connsiteX9" fmla="*/ 1507236 w 1688592"/>
              <a:gd name="connsiteY9" fmla="*/ 103632 h 1661160"/>
              <a:gd name="connsiteX10" fmla="*/ 1662684 w 1688592"/>
              <a:gd name="connsiteY10" fmla="*/ 981456 h 1661160"/>
              <a:gd name="connsiteX11" fmla="*/ 1662684 w 1688592"/>
              <a:gd name="connsiteY11" fmla="*/ 1612392 h 1661160"/>
              <a:gd name="connsiteX12" fmla="*/ 1662684 w 1688592"/>
              <a:gd name="connsiteY12" fmla="*/ 1612392 h 1661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88592" h="1661160">
                <a:moveTo>
                  <a:pt x="519684" y="85344"/>
                </a:moveTo>
                <a:cubicBezTo>
                  <a:pt x="548640" y="224028"/>
                  <a:pt x="577596" y="362712"/>
                  <a:pt x="510540" y="451104"/>
                </a:cubicBezTo>
                <a:cubicBezTo>
                  <a:pt x="443484" y="539496"/>
                  <a:pt x="190500" y="542544"/>
                  <a:pt x="117348" y="615696"/>
                </a:cubicBezTo>
                <a:cubicBezTo>
                  <a:pt x="44196" y="688848"/>
                  <a:pt x="76200" y="774192"/>
                  <a:pt x="71628" y="890016"/>
                </a:cubicBezTo>
                <a:cubicBezTo>
                  <a:pt x="67056" y="1005840"/>
                  <a:pt x="76200" y="1190244"/>
                  <a:pt x="89916" y="1310640"/>
                </a:cubicBezTo>
                <a:cubicBezTo>
                  <a:pt x="103632" y="1431036"/>
                  <a:pt x="0" y="1572768"/>
                  <a:pt x="153924" y="1612392"/>
                </a:cubicBezTo>
                <a:cubicBezTo>
                  <a:pt x="307848" y="1652016"/>
                  <a:pt x="876300" y="1661160"/>
                  <a:pt x="1013460" y="1548384"/>
                </a:cubicBezTo>
                <a:cubicBezTo>
                  <a:pt x="1150620" y="1435608"/>
                  <a:pt x="963168" y="1133856"/>
                  <a:pt x="976884" y="935736"/>
                </a:cubicBezTo>
                <a:cubicBezTo>
                  <a:pt x="990600" y="737616"/>
                  <a:pt x="1007364" y="498348"/>
                  <a:pt x="1095756" y="359664"/>
                </a:cubicBezTo>
                <a:cubicBezTo>
                  <a:pt x="1184148" y="220980"/>
                  <a:pt x="1412748" y="0"/>
                  <a:pt x="1507236" y="103632"/>
                </a:cubicBezTo>
                <a:cubicBezTo>
                  <a:pt x="1601724" y="207264"/>
                  <a:pt x="1636776" y="729996"/>
                  <a:pt x="1662684" y="981456"/>
                </a:cubicBezTo>
                <a:cubicBezTo>
                  <a:pt x="1688592" y="1232916"/>
                  <a:pt x="1662684" y="1612392"/>
                  <a:pt x="1662684" y="1612392"/>
                </a:cubicBezTo>
                <a:lnTo>
                  <a:pt x="1662684" y="1612392"/>
                </a:lnTo>
              </a:path>
            </a:pathLst>
          </a:custGeom>
          <a:ln w="25400">
            <a:solidFill>
              <a:srgbClr val="0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 name="灯片编号占位符 3"/>
          <p:cNvSpPr>
            <a:spLocks noGrp="1"/>
          </p:cNvSpPr>
          <p:nvPr>
            <p:ph type="sldNum" sz="quarter" idx="12"/>
          </p:nvPr>
        </p:nvSpPr>
        <p:spPr/>
        <p:txBody>
          <a:bodyPr/>
          <a:lstStyle/>
          <a:p>
            <a:pPr>
              <a:defRPr/>
            </a:pPr>
            <a:fld id="{2EB97F26-A8B8-44D5-B438-A24E3BDCB5E3}" type="slidenum">
              <a:rPr lang="zh-CN" altLang="zh-CN" smtClean="0"/>
              <a:pPr>
                <a:defRPr/>
              </a:pPr>
              <a:t>67</a:t>
            </a:fld>
            <a:endParaRPr lang="zh-CN" altLang="zh-CN" dirty="0"/>
          </a:p>
        </p:txBody>
      </p:sp>
      <p:sp>
        <p:nvSpPr>
          <p:cNvPr id="5" name="矩形 9"/>
          <p:cNvSpPr>
            <a:spLocks noChangeArrowheads="1"/>
          </p:cNvSpPr>
          <p:nvPr/>
        </p:nvSpPr>
        <p:spPr bwMode="auto">
          <a:xfrm>
            <a:off x="228600" y="228600"/>
            <a:ext cx="3608680" cy="523220"/>
          </a:xfrm>
          <a:prstGeom prst="rect">
            <a:avLst/>
          </a:prstGeom>
          <a:noFill/>
          <a:ln w="9525">
            <a:noFill/>
            <a:miter lim="800000"/>
            <a:headEnd/>
            <a:tailEnd/>
          </a:ln>
        </p:spPr>
        <p:txBody>
          <a:bodyPr wrap="none">
            <a:spAutoFit/>
          </a:bodyPr>
          <a:lstStyle/>
          <a:p>
            <a:r>
              <a:rPr lang="en-US" altLang="zh-CN" sz="2800" b="1" dirty="0" smtClean="0">
                <a:solidFill>
                  <a:srgbClr val="333300"/>
                </a:solidFill>
                <a:latin typeface="Times New Roman" pitchFamily="18" charset="0"/>
                <a:ea typeface="楷体" pitchFamily="49" charset="-122"/>
              </a:rPr>
              <a:t>2.4 </a:t>
            </a:r>
            <a:r>
              <a:rPr lang="zh-CN" altLang="en-US" sz="2800" b="1" dirty="0" smtClean="0">
                <a:solidFill>
                  <a:srgbClr val="333300"/>
                </a:solidFill>
                <a:latin typeface="Times New Roman" pitchFamily="18" charset="0"/>
                <a:ea typeface="楷体" pitchFamily="49" charset="-122"/>
              </a:rPr>
              <a:t>蒙特卡洛方法应用</a:t>
            </a:r>
            <a:endParaRPr lang="zh-CN" altLang="en-US" sz="2800" dirty="0"/>
          </a:p>
        </p:txBody>
      </p:sp>
      <p:sp>
        <p:nvSpPr>
          <p:cNvPr id="6" name="Line 5"/>
          <p:cNvSpPr>
            <a:spLocks noChangeShapeType="1"/>
          </p:cNvSpPr>
          <p:nvPr/>
        </p:nvSpPr>
        <p:spPr bwMode="auto">
          <a:xfrm>
            <a:off x="0" y="762000"/>
            <a:ext cx="7916863" cy="0"/>
          </a:xfrm>
          <a:prstGeom prst="line">
            <a:avLst/>
          </a:prstGeom>
          <a:noFill/>
          <a:ln w="12700">
            <a:solidFill>
              <a:srgbClr val="FF9900"/>
            </a:solidFill>
            <a:miter lim="800000"/>
            <a:headEnd/>
            <a:tailEnd/>
          </a:ln>
          <a:effectLst>
            <a:prstShdw prst="shdw17" dist="17961" dir="2700000">
              <a:srgbClr val="995C00"/>
            </a:prstShdw>
          </a:effectLst>
        </p:spPr>
        <p:txBody>
          <a:bodyPr lIns="90000" tIns="46800" rIns="90000" bIns="46800"/>
          <a:lstStyle/>
          <a:p>
            <a:endParaRPr lang="zh-CN" altLang="en-US"/>
          </a:p>
        </p:txBody>
      </p:sp>
      <p:grpSp>
        <p:nvGrpSpPr>
          <p:cNvPr id="44" name="组合 43"/>
          <p:cNvGrpSpPr/>
          <p:nvPr/>
        </p:nvGrpSpPr>
        <p:grpSpPr>
          <a:xfrm>
            <a:off x="76200" y="1307068"/>
            <a:ext cx="3043282" cy="2350532"/>
            <a:chOff x="152400" y="685800"/>
            <a:chExt cx="3043282" cy="2350532"/>
          </a:xfrm>
        </p:grpSpPr>
        <p:sp>
          <p:nvSpPr>
            <p:cNvPr id="14" name="TextBox 13"/>
            <p:cNvSpPr txBox="1"/>
            <p:nvPr/>
          </p:nvSpPr>
          <p:spPr>
            <a:xfrm>
              <a:off x="152400" y="685800"/>
              <a:ext cx="300082" cy="369332"/>
            </a:xfrm>
            <a:prstGeom prst="rect">
              <a:avLst/>
            </a:prstGeom>
            <a:noFill/>
          </p:spPr>
          <p:txBody>
            <a:bodyPr wrap="none" rtlCol="0">
              <a:spAutoFit/>
            </a:bodyPr>
            <a:lstStyle/>
            <a:p>
              <a:r>
                <a:rPr lang="en-US" altLang="zh-CN" b="1" i="1" dirty="0" smtClean="0">
                  <a:solidFill>
                    <a:srgbClr val="000000"/>
                  </a:solidFill>
                  <a:latin typeface="Times New Roman" pitchFamily="18" charset="0"/>
                  <a:cs typeface="Times New Roman" pitchFamily="18" charset="0"/>
                  <a:sym typeface="Symbol"/>
                </a:rPr>
                <a:t>p</a:t>
              </a:r>
              <a:endParaRPr lang="zh-CN" altLang="en-US" b="1" i="1" dirty="0" smtClean="0">
                <a:solidFill>
                  <a:srgbClr val="000000"/>
                </a:solidFill>
                <a:latin typeface="Times New Roman" pitchFamily="18" charset="0"/>
                <a:cs typeface="Times New Roman" pitchFamily="18" charset="0"/>
                <a:sym typeface="Symbol"/>
              </a:endParaRPr>
            </a:p>
          </p:txBody>
        </p:sp>
        <p:grpSp>
          <p:nvGrpSpPr>
            <p:cNvPr id="26" name="组合 25"/>
            <p:cNvGrpSpPr/>
            <p:nvPr/>
          </p:nvGrpSpPr>
          <p:grpSpPr>
            <a:xfrm>
              <a:off x="456406" y="838994"/>
              <a:ext cx="2739276" cy="2197338"/>
              <a:chOff x="456406" y="838994"/>
              <a:chExt cx="2739276" cy="2197338"/>
            </a:xfrm>
          </p:grpSpPr>
          <p:sp>
            <p:nvSpPr>
              <p:cNvPr id="7" name="任意多边形 6"/>
              <p:cNvSpPr/>
              <p:nvPr/>
            </p:nvSpPr>
            <p:spPr>
              <a:xfrm>
                <a:off x="559308" y="914400"/>
                <a:ext cx="2107692" cy="1836420"/>
              </a:xfrm>
              <a:custGeom>
                <a:avLst/>
                <a:gdLst>
                  <a:gd name="connsiteX0" fmla="*/ 0 w 2107692"/>
                  <a:gd name="connsiteY0" fmla="*/ 589788 h 1836420"/>
                  <a:gd name="connsiteX1" fmla="*/ 338328 w 2107692"/>
                  <a:gd name="connsiteY1" fmla="*/ 315468 h 1836420"/>
                  <a:gd name="connsiteX2" fmla="*/ 841248 w 2107692"/>
                  <a:gd name="connsiteY2" fmla="*/ 589788 h 1836420"/>
                  <a:gd name="connsiteX3" fmla="*/ 365760 w 2107692"/>
                  <a:gd name="connsiteY3" fmla="*/ 1165860 h 1836420"/>
                  <a:gd name="connsiteX4" fmla="*/ 548640 w 2107692"/>
                  <a:gd name="connsiteY4" fmla="*/ 1787652 h 1836420"/>
                  <a:gd name="connsiteX5" fmla="*/ 1280160 w 2107692"/>
                  <a:gd name="connsiteY5" fmla="*/ 1458468 h 1836420"/>
                  <a:gd name="connsiteX6" fmla="*/ 1517904 w 2107692"/>
                  <a:gd name="connsiteY6" fmla="*/ 1120140 h 1836420"/>
                  <a:gd name="connsiteX7" fmla="*/ 1691640 w 2107692"/>
                  <a:gd name="connsiteY7" fmla="*/ 1531620 h 1836420"/>
                  <a:gd name="connsiteX8" fmla="*/ 2093976 w 2107692"/>
                  <a:gd name="connsiteY8" fmla="*/ 909828 h 1836420"/>
                  <a:gd name="connsiteX9" fmla="*/ 1773936 w 2107692"/>
                  <a:gd name="connsiteY9" fmla="*/ 86868 h 1836420"/>
                  <a:gd name="connsiteX10" fmla="*/ 1371600 w 2107692"/>
                  <a:gd name="connsiteY10" fmla="*/ 388620 h 1836420"/>
                  <a:gd name="connsiteX11" fmla="*/ 1371600 w 2107692"/>
                  <a:gd name="connsiteY11" fmla="*/ 388620 h 1836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07692" h="1836420">
                    <a:moveTo>
                      <a:pt x="0" y="589788"/>
                    </a:moveTo>
                    <a:cubicBezTo>
                      <a:pt x="99060" y="452628"/>
                      <a:pt x="198120" y="315468"/>
                      <a:pt x="338328" y="315468"/>
                    </a:cubicBezTo>
                    <a:cubicBezTo>
                      <a:pt x="478536" y="315468"/>
                      <a:pt x="836676" y="448056"/>
                      <a:pt x="841248" y="589788"/>
                    </a:cubicBezTo>
                    <a:cubicBezTo>
                      <a:pt x="845820" y="731520"/>
                      <a:pt x="414528" y="966216"/>
                      <a:pt x="365760" y="1165860"/>
                    </a:cubicBezTo>
                    <a:cubicBezTo>
                      <a:pt x="316992" y="1365504"/>
                      <a:pt x="396240" y="1738884"/>
                      <a:pt x="548640" y="1787652"/>
                    </a:cubicBezTo>
                    <a:cubicBezTo>
                      <a:pt x="701040" y="1836420"/>
                      <a:pt x="1118616" y="1569720"/>
                      <a:pt x="1280160" y="1458468"/>
                    </a:cubicBezTo>
                    <a:cubicBezTo>
                      <a:pt x="1441704" y="1347216"/>
                      <a:pt x="1449324" y="1107948"/>
                      <a:pt x="1517904" y="1120140"/>
                    </a:cubicBezTo>
                    <a:cubicBezTo>
                      <a:pt x="1586484" y="1132332"/>
                      <a:pt x="1595628" y="1566672"/>
                      <a:pt x="1691640" y="1531620"/>
                    </a:cubicBezTo>
                    <a:cubicBezTo>
                      <a:pt x="1787652" y="1496568"/>
                      <a:pt x="2080260" y="1150620"/>
                      <a:pt x="2093976" y="909828"/>
                    </a:cubicBezTo>
                    <a:cubicBezTo>
                      <a:pt x="2107692" y="669036"/>
                      <a:pt x="1894332" y="173736"/>
                      <a:pt x="1773936" y="86868"/>
                    </a:cubicBezTo>
                    <a:cubicBezTo>
                      <a:pt x="1653540" y="0"/>
                      <a:pt x="1371600" y="388620"/>
                      <a:pt x="1371600" y="388620"/>
                    </a:cubicBezTo>
                    <a:lnTo>
                      <a:pt x="1371600" y="388620"/>
                    </a:lnTo>
                  </a:path>
                </a:pathLst>
              </a:custGeom>
              <a:noFill/>
              <a:ln w="25400">
                <a:solidFill>
                  <a:srgbClr val="0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cxnSp>
            <p:nvCxnSpPr>
              <p:cNvPr id="9" name="直接箭头连接符 8"/>
              <p:cNvCxnSpPr/>
              <p:nvPr/>
            </p:nvCxnSpPr>
            <p:spPr>
              <a:xfrm>
                <a:off x="457200" y="2819400"/>
                <a:ext cx="2514600" cy="1588"/>
              </a:xfrm>
              <a:prstGeom prst="straightConnector1">
                <a:avLst/>
              </a:prstGeom>
              <a:ln w="25400">
                <a:solidFill>
                  <a:srgbClr val="00000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1" name="直接箭头连接符 10"/>
              <p:cNvCxnSpPr/>
              <p:nvPr/>
            </p:nvCxnSpPr>
            <p:spPr>
              <a:xfrm rot="5400000" flipH="1" flipV="1">
                <a:off x="-533400" y="1828800"/>
                <a:ext cx="1981200" cy="1588"/>
              </a:xfrm>
              <a:prstGeom prst="straightConnector1">
                <a:avLst/>
              </a:prstGeom>
              <a:ln w="25400">
                <a:solidFill>
                  <a:srgbClr val="000000"/>
                </a:solidFill>
                <a:tailEnd type="stealth" w="lg" len="lg"/>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895600" y="2667000"/>
                <a:ext cx="300082" cy="369332"/>
              </a:xfrm>
              <a:prstGeom prst="rect">
                <a:avLst/>
              </a:prstGeom>
              <a:noFill/>
            </p:spPr>
            <p:txBody>
              <a:bodyPr wrap="none" rtlCol="0">
                <a:spAutoFit/>
              </a:bodyPr>
              <a:lstStyle/>
              <a:p>
                <a:r>
                  <a:rPr lang="en-US" altLang="zh-CN" b="1" i="1" dirty="0" smtClean="0">
                    <a:solidFill>
                      <a:srgbClr val="000000"/>
                    </a:solidFill>
                    <a:latin typeface="Times New Roman" pitchFamily="18" charset="0"/>
                    <a:cs typeface="Times New Roman" pitchFamily="18" charset="0"/>
                    <a:sym typeface="Symbol"/>
                  </a:rPr>
                  <a:t>q</a:t>
                </a:r>
                <a:endParaRPr lang="zh-CN" altLang="en-US" b="1" i="1" dirty="0" smtClean="0">
                  <a:solidFill>
                    <a:srgbClr val="000000"/>
                  </a:solidFill>
                  <a:latin typeface="Times New Roman" pitchFamily="18" charset="0"/>
                  <a:cs typeface="Times New Roman" pitchFamily="18" charset="0"/>
                  <a:sym typeface="Symbol"/>
                </a:endParaRPr>
              </a:p>
            </p:txBody>
          </p:sp>
          <p:sp>
            <p:nvSpPr>
              <p:cNvPr id="15" name="椭圆 14"/>
              <p:cNvSpPr>
                <a:spLocks noChangeAspect="1"/>
              </p:cNvSpPr>
              <p:nvPr/>
            </p:nvSpPr>
            <p:spPr>
              <a:xfrm>
                <a:off x="501600" y="1447800"/>
                <a:ext cx="108000" cy="108000"/>
              </a:xfrm>
              <a:prstGeom prst="ellipse">
                <a:avLst/>
              </a:prstGeom>
              <a:solidFill>
                <a:srgbClr val="FF0000"/>
              </a:solidFill>
              <a:ln w="254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16" name="椭圆 15"/>
              <p:cNvSpPr>
                <a:spLocks noChangeAspect="1"/>
              </p:cNvSpPr>
              <p:nvPr/>
            </p:nvSpPr>
            <p:spPr>
              <a:xfrm>
                <a:off x="882600" y="1187400"/>
                <a:ext cx="108000" cy="108000"/>
              </a:xfrm>
              <a:prstGeom prst="ellipse">
                <a:avLst/>
              </a:prstGeom>
              <a:solidFill>
                <a:srgbClr val="FF0000"/>
              </a:solidFill>
              <a:ln w="254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17" name="椭圆 16"/>
              <p:cNvSpPr>
                <a:spLocks noChangeAspect="1"/>
              </p:cNvSpPr>
              <p:nvPr/>
            </p:nvSpPr>
            <p:spPr>
              <a:xfrm>
                <a:off x="1339800" y="1447800"/>
                <a:ext cx="108000" cy="108000"/>
              </a:xfrm>
              <a:prstGeom prst="ellipse">
                <a:avLst/>
              </a:prstGeom>
              <a:solidFill>
                <a:srgbClr val="FF0000"/>
              </a:solidFill>
              <a:ln w="254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18" name="椭圆 17"/>
              <p:cNvSpPr>
                <a:spLocks noChangeAspect="1"/>
              </p:cNvSpPr>
              <p:nvPr/>
            </p:nvSpPr>
            <p:spPr>
              <a:xfrm>
                <a:off x="882600" y="1949400"/>
                <a:ext cx="108000" cy="108000"/>
              </a:xfrm>
              <a:prstGeom prst="ellipse">
                <a:avLst/>
              </a:prstGeom>
              <a:solidFill>
                <a:srgbClr val="FF0000"/>
              </a:solidFill>
              <a:ln w="254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19" name="椭圆 18"/>
              <p:cNvSpPr>
                <a:spLocks noChangeAspect="1"/>
              </p:cNvSpPr>
              <p:nvPr/>
            </p:nvSpPr>
            <p:spPr>
              <a:xfrm>
                <a:off x="1111200" y="2635200"/>
                <a:ext cx="108000" cy="108000"/>
              </a:xfrm>
              <a:prstGeom prst="ellipse">
                <a:avLst/>
              </a:prstGeom>
              <a:solidFill>
                <a:srgbClr val="FF0000"/>
              </a:solidFill>
              <a:ln w="254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20" name="椭圆 19"/>
              <p:cNvSpPr>
                <a:spLocks noChangeAspect="1"/>
              </p:cNvSpPr>
              <p:nvPr/>
            </p:nvSpPr>
            <p:spPr>
              <a:xfrm>
                <a:off x="1828800" y="2286000"/>
                <a:ext cx="108000" cy="108000"/>
              </a:xfrm>
              <a:prstGeom prst="ellipse">
                <a:avLst/>
              </a:prstGeom>
              <a:solidFill>
                <a:srgbClr val="FF0000"/>
              </a:solidFill>
              <a:ln w="254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21" name="椭圆 20"/>
              <p:cNvSpPr>
                <a:spLocks noChangeAspect="1"/>
              </p:cNvSpPr>
              <p:nvPr/>
            </p:nvSpPr>
            <p:spPr>
              <a:xfrm>
                <a:off x="2025600" y="1981200"/>
                <a:ext cx="108000" cy="108000"/>
              </a:xfrm>
              <a:prstGeom prst="ellipse">
                <a:avLst/>
              </a:prstGeom>
              <a:solidFill>
                <a:srgbClr val="FF0000"/>
              </a:solidFill>
              <a:ln w="254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22" name="椭圆 21"/>
              <p:cNvSpPr>
                <a:spLocks noChangeAspect="1"/>
              </p:cNvSpPr>
              <p:nvPr/>
            </p:nvSpPr>
            <p:spPr>
              <a:xfrm>
                <a:off x="2209800" y="2362200"/>
                <a:ext cx="108000" cy="108000"/>
              </a:xfrm>
              <a:prstGeom prst="ellipse">
                <a:avLst/>
              </a:prstGeom>
              <a:solidFill>
                <a:srgbClr val="FF0000"/>
              </a:solidFill>
              <a:ln w="254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23" name="椭圆 22"/>
              <p:cNvSpPr>
                <a:spLocks noChangeAspect="1"/>
              </p:cNvSpPr>
              <p:nvPr/>
            </p:nvSpPr>
            <p:spPr>
              <a:xfrm>
                <a:off x="2590800" y="1752600"/>
                <a:ext cx="108000" cy="108000"/>
              </a:xfrm>
              <a:prstGeom prst="ellipse">
                <a:avLst/>
              </a:prstGeom>
              <a:solidFill>
                <a:srgbClr val="FF0000"/>
              </a:solidFill>
              <a:ln w="254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24" name="椭圆 23"/>
              <p:cNvSpPr>
                <a:spLocks noChangeAspect="1"/>
              </p:cNvSpPr>
              <p:nvPr/>
            </p:nvSpPr>
            <p:spPr>
              <a:xfrm>
                <a:off x="2254200" y="914400"/>
                <a:ext cx="108000" cy="108000"/>
              </a:xfrm>
              <a:prstGeom prst="ellipse">
                <a:avLst/>
              </a:prstGeom>
              <a:solidFill>
                <a:srgbClr val="FF0000"/>
              </a:solidFill>
              <a:ln w="254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25" name="椭圆 24"/>
              <p:cNvSpPr>
                <a:spLocks noChangeAspect="1"/>
              </p:cNvSpPr>
              <p:nvPr/>
            </p:nvSpPr>
            <p:spPr>
              <a:xfrm>
                <a:off x="1905000" y="1219200"/>
                <a:ext cx="108000" cy="108000"/>
              </a:xfrm>
              <a:prstGeom prst="ellipse">
                <a:avLst/>
              </a:prstGeom>
              <a:solidFill>
                <a:srgbClr val="FF0000"/>
              </a:solidFill>
              <a:ln w="254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grpSp>
      </p:grpSp>
      <p:grpSp>
        <p:nvGrpSpPr>
          <p:cNvPr id="47" name="组合 46"/>
          <p:cNvGrpSpPr/>
          <p:nvPr/>
        </p:nvGrpSpPr>
        <p:grpSpPr>
          <a:xfrm>
            <a:off x="2900318" y="1307068"/>
            <a:ext cx="3043282" cy="2349738"/>
            <a:chOff x="2900318" y="685800"/>
            <a:chExt cx="3043282" cy="2349738"/>
          </a:xfrm>
        </p:grpSpPr>
        <p:sp>
          <p:nvSpPr>
            <p:cNvPr id="46" name="任意多边形 45"/>
            <p:cNvSpPr/>
            <p:nvPr/>
          </p:nvSpPr>
          <p:spPr>
            <a:xfrm>
              <a:off x="3396996" y="996696"/>
              <a:ext cx="1796796" cy="1571244"/>
            </a:xfrm>
            <a:custGeom>
              <a:avLst/>
              <a:gdLst>
                <a:gd name="connsiteX0" fmla="*/ 278892 w 1796796"/>
                <a:gd name="connsiteY0" fmla="*/ 283464 h 1571244"/>
                <a:gd name="connsiteX1" fmla="*/ 32004 w 1796796"/>
                <a:gd name="connsiteY1" fmla="*/ 493776 h 1571244"/>
                <a:gd name="connsiteX2" fmla="*/ 86868 w 1796796"/>
                <a:gd name="connsiteY2" fmla="*/ 722376 h 1571244"/>
                <a:gd name="connsiteX3" fmla="*/ 480060 w 1796796"/>
                <a:gd name="connsiteY3" fmla="*/ 731520 h 1571244"/>
                <a:gd name="connsiteX4" fmla="*/ 480060 w 1796796"/>
                <a:gd name="connsiteY4" fmla="*/ 1106424 h 1571244"/>
                <a:gd name="connsiteX5" fmla="*/ 544068 w 1796796"/>
                <a:gd name="connsiteY5" fmla="*/ 1453896 h 1571244"/>
                <a:gd name="connsiteX6" fmla="*/ 745236 w 1796796"/>
                <a:gd name="connsiteY6" fmla="*/ 1463040 h 1571244"/>
                <a:gd name="connsiteX7" fmla="*/ 781812 w 1796796"/>
                <a:gd name="connsiteY7" fmla="*/ 1078992 h 1571244"/>
                <a:gd name="connsiteX8" fmla="*/ 1010412 w 1796796"/>
                <a:gd name="connsiteY8" fmla="*/ 1024128 h 1571244"/>
                <a:gd name="connsiteX9" fmla="*/ 1138428 w 1796796"/>
                <a:gd name="connsiteY9" fmla="*/ 1426464 h 1571244"/>
                <a:gd name="connsiteX10" fmla="*/ 1495044 w 1796796"/>
                <a:gd name="connsiteY10" fmla="*/ 1554480 h 1571244"/>
                <a:gd name="connsiteX11" fmla="*/ 1760220 w 1796796"/>
                <a:gd name="connsiteY11" fmla="*/ 1325880 h 1571244"/>
                <a:gd name="connsiteX12" fmla="*/ 1714500 w 1796796"/>
                <a:gd name="connsiteY12" fmla="*/ 896112 h 1571244"/>
                <a:gd name="connsiteX13" fmla="*/ 1467612 w 1796796"/>
                <a:gd name="connsiteY13" fmla="*/ 832104 h 1571244"/>
                <a:gd name="connsiteX14" fmla="*/ 1184148 w 1796796"/>
                <a:gd name="connsiteY14" fmla="*/ 813816 h 1571244"/>
                <a:gd name="connsiteX15" fmla="*/ 1028700 w 1796796"/>
                <a:gd name="connsiteY15" fmla="*/ 649224 h 1571244"/>
                <a:gd name="connsiteX16" fmla="*/ 1147572 w 1796796"/>
                <a:gd name="connsiteY16" fmla="*/ 393192 h 1571244"/>
                <a:gd name="connsiteX17" fmla="*/ 1659636 w 1796796"/>
                <a:gd name="connsiteY17" fmla="*/ 0 h 1571244"/>
                <a:gd name="connsiteX18" fmla="*/ 1659636 w 1796796"/>
                <a:gd name="connsiteY18" fmla="*/ 0 h 1571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96796" h="1571244">
                  <a:moveTo>
                    <a:pt x="278892" y="283464"/>
                  </a:moveTo>
                  <a:cubicBezTo>
                    <a:pt x="171450" y="352044"/>
                    <a:pt x="64008" y="420624"/>
                    <a:pt x="32004" y="493776"/>
                  </a:cubicBezTo>
                  <a:cubicBezTo>
                    <a:pt x="0" y="566928"/>
                    <a:pt x="12192" y="682752"/>
                    <a:pt x="86868" y="722376"/>
                  </a:cubicBezTo>
                  <a:cubicBezTo>
                    <a:pt x="161544" y="762000"/>
                    <a:pt x="414528" y="667512"/>
                    <a:pt x="480060" y="731520"/>
                  </a:cubicBezTo>
                  <a:cubicBezTo>
                    <a:pt x="545592" y="795528"/>
                    <a:pt x="469392" y="986028"/>
                    <a:pt x="480060" y="1106424"/>
                  </a:cubicBezTo>
                  <a:cubicBezTo>
                    <a:pt x="490728" y="1226820"/>
                    <a:pt x="499872" y="1394460"/>
                    <a:pt x="544068" y="1453896"/>
                  </a:cubicBezTo>
                  <a:cubicBezTo>
                    <a:pt x="588264" y="1513332"/>
                    <a:pt x="705612" y="1525524"/>
                    <a:pt x="745236" y="1463040"/>
                  </a:cubicBezTo>
                  <a:cubicBezTo>
                    <a:pt x="784860" y="1400556"/>
                    <a:pt x="737616" y="1152144"/>
                    <a:pt x="781812" y="1078992"/>
                  </a:cubicBezTo>
                  <a:cubicBezTo>
                    <a:pt x="826008" y="1005840"/>
                    <a:pt x="950976" y="966216"/>
                    <a:pt x="1010412" y="1024128"/>
                  </a:cubicBezTo>
                  <a:cubicBezTo>
                    <a:pt x="1069848" y="1082040"/>
                    <a:pt x="1057656" y="1338072"/>
                    <a:pt x="1138428" y="1426464"/>
                  </a:cubicBezTo>
                  <a:cubicBezTo>
                    <a:pt x="1219200" y="1514856"/>
                    <a:pt x="1391412" y="1571244"/>
                    <a:pt x="1495044" y="1554480"/>
                  </a:cubicBezTo>
                  <a:cubicBezTo>
                    <a:pt x="1598676" y="1537716"/>
                    <a:pt x="1723644" y="1435608"/>
                    <a:pt x="1760220" y="1325880"/>
                  </a:cubicBezTo>
                  <a:cubicBezTo>
                    <a:pt x="1796796" y="1216152"/>
                    <a:pt x="1763268" y="978408"/>
                    <a:pt x="1714500" y="896112"/>
                  </a:cubicBezTo>
                  <a:cubicBezTo>
                    <a:pt x="1665732" y="813816"/>
                    <a:pt x="1556004" y="845820"/>
                    <a:pt x="1467612" y="832104"/>
                  </a:cubicBezTo>
                  <a:cubicBezTo>
                    <a:pt x="1379220" y="818388"/>
                    <a:pt x="1257300" y="844296"/>
                    <a:pt x="1184148" y="813816"/>
                  </a:cubicBezTo>
                  <a:cubicBezTo>
                    <a:pt x="1110996" y="783336"/>
                    <a:pt x="1034796" y="719328"/>
                    <a:pt x="1028700" y="649224"/>
                  </a:cubicBezTo>
                  <a:cubicBezTo>
                    <a:pt x="1022604" y="579120"/>
                    <a:pt x="1042416" y="501396"/>
                    <a:pt x="1147572" y="393192"/>
                  </a:cubicBezTo>
                  <a:cubicBezTo>
                    <a:pt x="1252728" y="284988"/>
                    <a:pt x="1659636" y="0"/>
                    <a:pt x="1659636" y="0"/>
                  </a:cubicBezTo>
                  <a:lnTo>
                    <a:pt x="1659636" y="0"/>
                  </a:lnTo>
                </a:path>
              </a:pathLst>
            </a:custGeom>
            <a:ln w="25400">
              <a:solidFill>
                <a:srgbClr val="000000"/>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45" name="组合 44"/>
            <p:cNvGrpSpPr/>
            <p:nvPr/>
          </p:nvGrpSpPr>
          <p:grpSpPr>
            <a:xfrm>
              <a:off x="2900318" y="685800"/>
              <a:ext cx="3043282" cy="2349738"/>
              <a:chOff x="2900318" y="685800"/>
              <a:chExt cx="3043282" cy="2349738"/>
            </a:xfrm>
          </p:grpSpPr>
          <p:grpSp>
            <p:nvGrpSpPr>
              <p:cNvPr id="27" name="组合 26"/>
              <p:cNvGrpSpPr/>
              <p:nvPr/>
            </p:nvGrpSpPr>
            <p:grpSpPr>
              <a:xfrm>
                <a:off x="3204324" y="838200"/>
                <a:ext cx="2739276" cy="2197338"/>
                <a:chOff x="456406" y="838994"/>
                <a:chExt cx="2739276" cy="2197338"/>
              </a:xfrm>
            </p:grpSpPr>
            <p:cxnSp>
              <p:nvCxnSpPr>
                <p:cNvPr id="29" name="直接箭头连接符 28"/>
                <p:cNvCxnSpPr/>
                <p:nvPr/>
              </p:nvCxnSpPr>
              <p:spPr>
                <a:xfrm>
                  <a:off x="457200" y="2819400"/>
                  <a:ext cx="2514600" cy="1588"/>
                </a:xfrm>
                <a:prstGeom prst="straightConnector1">
                  <a:avLst/>
                </a:prstGeom>
                <a:ln w="25400">
                  <a:solidFill>
                    <a:srgbClr val="00000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p:nvPr/>
              </p:nvCxnSpPr>
              <p:spPr>
                <a:xfrm rot="5400000" flipH="1" flipV="1">
                  <a:off x="-533400" y="1828800"/>
                  <a:ext cx="1981200" cy="1588"/>
                </a:xfrm>
                <a:prstGeom prst="straightConnector1">
                  <a:avLst/>
                </a:prstGeom>
                <a:ln w="25400">
                  <a:solidFill>
                    <a:srgbClr val="000000"/>
                  </a:solidFill>
                  <a:tailEnd type="stealth" w="lg" len="lg"/>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2895600" y="2667000"/>
                  <a:ext cx="300082" cy="369332"/>
                </a:xfrm>
                <a:prstGeom prst="rect">
                  <a:avLst/>
                </a:prstGeom>
                <a:noFill/>
              </p:spPr>
              <p:txBody>
                <a:bodyPr wrap="none" rtlCol="0">
                  <a:spAutoFit/>
                </a:bodyPr>
                <a:lstStyle/>
                <a:p>
                  <a:r>
                    <a:rPr lang="en-US" altLang="zh-CN" b="1" i="1" dirty="0" smtClean="0">
                      <a:solidFill>
                        <a:srgbClr val="000000"/>
                      </a:solidFill>
                      <a:latin typeface="Times New Roman" pitchFamily="18" charset="0"/>
                      <a:cs typeface="Times New Roman" pitchFamily="18" charset="0"/>
                      <a:sym typeface="Symbol"/>
                    </a:rPr>
                    <a:t>q</a:t>
                  </a:r>
                  <a:endParaRPr lang="zh-CN" altLang="en-US" b="1" i="1" dirty="0" smtClean="0">
                    <a:solidFill>
                      <a:srgbClr val="000000"/>
                    </a:solidFill>
                    <a:latin typeface="Times New Roman" pitchFamily="18" charset="0"/>
                    <a:cs typeface="Times New Roman" pitchFamily="18" charset="0"/>
                    <a:sym typeface="Symbol"/>
                  </a:endParaRPr>
                </a:p>
              </p:txBody>
            </p:sp>
            <p:sp>
              <p:nvSpPr>
                <p:cNvPr id="32" name="椭圆 31"/>
                <p:cNvSpPr>
                  <a:spLocks noChangeAspect="1"/>
                </p:cNvSpPr>
                <p:nvPr/>
              </p:nvSpPr>
              <p:spPr>
                <a:xfrm>
                  <a:off x="649282" y="1645394"/>
                  <a:ext cx="108000" cy="108000"/>
                </a:xfrm>
                <a:prstGeom prst="ellipse">
                  <a:avLst/>
                </a:prstGeom>
                <a:solidFill>
                  <a:srgbClr val="FF0000"/>
                </a:solidFill>
                <a:ln w="254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33" name="椭圆 32"/>
                <p:cNvSpPr>
                  <a:spLocks noChangeAspect="1"/>
                </p:cNvSpPr>
                <p:nvPr/>
              </p:nvSpPr>
              <p:spPr>
                <a:xfrm>
                  <a:off x="882600" y="1187400"/>
                  <a:ext cx="108000" cy="108000"/>
                </a:xfrm>
                <a:prstGeom prst="ellipse">
                  <a:avLst/>
                </a:prstGeom>
                <a:solidFill>
                  <a:srgbClr val="FF0000"/>
                </a:solidFill>
                <a:ln w="254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34" name="椭圆 33"/>
                <p:cNvSpPr>
                  <a:spLocks noChangeAspect="1"/>
                </p:cNvSpPr>
                <p:nvPr/>
              </p:nvSpPr>
              <p:spPr>
                <a:xfrm>
                  <a:off x="1519282" y="1905794"/>
                  <a:ext cx="108000" cy="108000"/>
                </a:xfrm>
                <a:prstGeom prst="ellipse">
                  <a:avLst/>
                </a:prstGeom>
                <a:solidFill>
                  <a:srgbClr val="FF0000"/>
                </a:solidFill>
                <a:ln w="254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35" name="椭圆 34"/>
                <p:cNvSpPr>
                  <a:spLocks noChangeAspect="1"/>
                </p:cNvSpPr>
                <p:nvPr/>
              </p:nvSpPr>
              <p:spPr>
                <a:xfrm>
                  <a:off x="1106482" y="1677194"/>
                  <a:ext cx="108000" cy="108000"/>
                </a:xfrm>
                <a:prstGeom prst="ellipse">
                  <a:avLst/>
                </a:prstGeom>
                <a:solidFill>
                  <a:srgbClr val="FF0000"/>
                </a:solidFill>
                <a:ln w="254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36" name="椭圆 35"/>
                <p:cNvSpPr>
                  <a:spLocks noChangeAspect="1"/>
                </p:cNvSpPr>
                <p:nvPr/>
              </p:nvSpPr>
              <p:spPr>
                <a:xfrm>
                  <a:off x="1258882" y="2439194"/>
                  <a:ext cx="108000" cy="108000"/>
                </a:xfrm>
                <a:prstGeom prst="ellipse">
                  <a:avLst/>
                </a:prstGeom>
                <a:solidFill>
                  <a:srgbClr val="FF0000"/>
                </a:solidFill>
                <a:ln w="254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37" name="椭圆 36"/>
                <p:cNvSpPr>
                  <a:spLocks noChangeAspect="1"/>
                </p:cNvSpPr>
                <p:nvPr/>
              </p:nvSpPr>
              <p:spPr>
                <a:xfrm>
                  <a:off x="1828800" y="2439194"/>
                  <a:ext cx="108000" cy="108000"/>
                </a:xfrm>
                <a:prstGeom prst="ellipse">
                  <a:avLst/>
                </a:prstGeom>
                <a:solidFill>
                  <a:srgbClr val="FF0000"/>
                </a:solidFill>
                <a:ln w="254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38" name="椭圆 37"/>
                <p:cNvSpPr>
                  <a:spLocks noChangeAspect="1"/>
                </p:cNvSpPr>
                <p:nvPr/>
              </p:nvSpPr>
              <p:spPr>
                <a:xfrm>
                  <a:off x="2281282" y="1829594"/>
                  <a:ext cx="108000" cy="108000"/>
                </a:xfrm>
                <a:prstGeom prst="ellipse">
                  <a:avLst/>
                </a:prstGeom>
                <a:solidFill>
                  <a:srgbClr val="FF0000"/>
                </a:solidFill>
                <a:ln w="254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39" name="椭圆 38"/>
                <p:cNvSpPr>
                  <a:spLocks noChangeAspect="1"/>
                </p:cNvSpPr>
                <p:nvPr/>
              </p:nvSpPr>
              <p:spPr>
                <a:xfrm>
                  <a:off x="2325682" y="2362200"/>
                  <a:ext cx="108000" cy="108000"/>
                </a:xfrm>
                <a:prstGeom prst="ellipse">
                  <a:avLst/>
                </a:prstGeom>
                <a:solidFill>
                  <a:srgbClr val="FF0000"/>
                </a:solidFill>
                <a:ln w="254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40" name="椭圆 39"/>
                <p:cNvSpPr>
                  <a:spLocks noChangeAspect="1"/>
                </p:cNvSpPr>
                <p:nvPr/>
              </p:nvSpPr>
              <p:spPr>
                <a:xfrm>
                  <a:off x="1639882" y="1645394"/>
                  <a:ext cx="108000" cy="108000"/>
                </a:xfrm>
                <a:prstGeom prst="ellipse">
                  <a:avLst/>
                </a:prstGeom>
                <a:solidFill>
                  <a:srgbClr val="FF0000"/>
                </a:solidFill>
                <a:ln w="254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41" name="椭圆 40"/>
                <p:cNvSpPr>
                  <a:spLocks noChangeAspect="1"/>
                </p:cNvSpPr>
                <p:nvPr/>
              </p:nvSpPr>
              <p:spPr>
                <a:xfrm>
                  <a:off x="2254200" y="914400"/>
                  <a:ext cx="108000" cy="108000"/>
                </a:xfrm>
                <a:prstGeom prst="ellipse">
                  <a:avLst/>
                </a:prstGeom>
                <a:solidFill>
                  <a:srgbClr val="FF0000"/>
                </a:solidFill>
                <a:ln w="254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42" name="椭圆 41"/>
                <p:cNvSpPr>
                  <a:spLocks noChangeAspect="1"/>
                </p:cNvSpPr>
                <p:nvPr/>
              </p:nvSpPr>
              <p:spPr>
                <a:xfrm>
                  <a:off x="1905000" y="1219200"/>
                  <a:ext cx="108000" cy="108000"/>
                </a:xfrm>
                <a:prstGeom prst="ellipse">
                  <a:avLst/>
                </a:prstGeom>
                <a:solidFill>
                  <a:srgbClr val="FF0000"/>
                </a:solidFill>
                <a:ln w="254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grpSp>
          <p:sp>
            <p:nvSpPr>
              <p:cNvPr id="43" name="TextBox 42"/>
              <p:cNvSpPr txBox="1"/>
              <p:nvPr/>
            </p:nvSpPr>
            <p:spPr>
              <a:xfrm>
                <a:off x="2900318" y="685800"/>
                <a:ext cx="300082" cy="369332"/>
              </a:xfrm>
              <a:prstGeom prst="rect">
                <a:avLst/>
              </a:prstGeom>
              <a:noFill/>
            </p:spPr>
            <p:txBody>
              <a:bodyPr wrap="none" rtlCol="0">
                <a:spAutoFit/>
              </a:bodyPr>
              <a:lstStyle/>
              <a:p>
                <a:r>
                  <a:rPr lang="en-US" altLang="zh-CN" b="1" i="1" dirty="0" smtClean="0">
                    <a:solidFill>
                      <a:srgbClr val="000000"/>
                    </a:solidFill>
                    <a:latin typeface="Times New Roman" pitchFamily="18" charset="0"/>
                    <a:cs typeface="Times New Roman" pitchFamily="18" charset="0"/>
                    <a:sym typeface="Symbol"/>
                  </a:rPr>
                  <a:t>p</a:t>
                </a:r>
                <a:endParaRPr lang="zh-CN" altLang="en-US" b="1" i="1" dirty="0" smtClean="0">
                  <a:solidFill>
                    <a:srgbClr val="000000"/>
                  </a:solidFill>
                  <a:latin typeface="Times New Roman" pitchFamily="18" charset="0"/>
                  <a:cs typeface="Times New Roman" pitchFamily="18" charset="0"/>
                  <a:sym typeface="Symbol"/>
                </a:endParaRPr>
              </a:p>
            </p:txBody>
          </p:sp>
        </p:grpSp>
      </p:grpSp>
      <p:grpSp>
        <p:nvGrpSpPr>
          <p:cNvPr id="50" name="组合 44"/>
          <p:cNvGrpSpPr/>
          <p:nvPr/>
        </p:nvGrpSpPr>
        <p:grpSpPr>
          <a:xfrm>
            <a:off x="5791200" y="1307068"/>
            <a:ext cx="3043282" cy="2349738"/>
            <a:chOff x="2900318" y="685800"/>
            <a:chExt cx="3043282" cy="2349738"/>
          </a:xfrm>
        </p:grpSpPr>
        <p:grpSp>
          <p:nvGrpSpPr>
            <p:cNvPr id="51" name="组合 26"/>
            <p:cNvGrpSpPr/>
            <p:nvPr/>
          </p:nvGrpSpPr>
          <p:grpSpPr>
            <a:xfrm>
              <a:off x="3204324" y="838200"/>
              <a:ext cx="2739276" cy="2197338"/>
              <a:chOff x="456406" y="838994"/>
              <a:chExt cx="2739276" cy="2197338"/>
            </a:xfrm>
          </p:grpSpPr>
          <p:cxnSp>
            <p:nvCxnSpPr>
              <p:cNvPr id="53" name="直接箭头连接符 52"/>
              <p:cNvCxnSpPr/>
              <p:nvPr/>
            </p:nvCxnSpPr>
            <p:spPr>
              <a:xfrm>
                <a:off x="457200" y="2819400"/>
                <a:ext cx="2514600" cy="1588"/>
              </a:xfrm>
              <a:prstGeom prst="straightConnector1">
                <a:avLst/>
              </a:prstGeom>
              <a:ln w="25400">
                <a:solidFill>
                  <a:srgbClr val="00000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54" name="直接箭头连接符 53"/>
              <p:cNvCxnSpPr/>
              <p:nvPr/>
            </p:nvCxnSpPr>
            <p:spPr>
              <a:xfrm rot="5400000" flipH="1" flipV="1">
                <a:off x="-533400" y="1828800"/>
                <a:ext cx="1981200" cy="1588"/>
              </a:xfrm>
              <a:prstGeom prst="straightConnector1">
                <a:avLst/>
              </a:prstGeom>
              <a:ln w="25400">
                <a:solidFill>
                  <a:srgbClr val="000000"/>
                </a:solidFill>
                <a:tailEnd type="stealth" w="lg" len="lg"/>
              </a:ln>
            </p:spPr>
            <p:style>
              <a:lnRef idx="1">
                <a:schemeClr val="accent1"/>
              </a:lnRef>
              <a:fillRef idx="0">
                <a:schemeClr val="accent1"/>
              </a:fillRef>
              <a:effectRef idx="0">
                <a:schemeClr val="accent1"/>
              </a:effectRef>
              <a:fontRef idx="minor">
                <a:schemeClr val="tx1"/>
              </a:fontRef>
            </p:style>
          </p:cxnSp>
          <p:sp>
            <p:nvSpPr>
              <p:cNvPr id="55" name="TextBox 54"/>
              <p:cNvSpPr txBox="1"/>
              <p:nvPr/>
            </p:nvSpPr>
            <p:spPr>
              <a:xfrm>
                <a:off x="2895600" y="2667000"/>
                <a:ext cx="300082" cy="369332"/>
              </a:xfrm>
              <a:prstGeom prst="rect">
                <a:avLst/>
              </a:prstGeom>
              <a:noFill/>
            </p:spPr>
            <p:txBody>
              <a:bodyPr wrap="none" rtlCol="0">
                <a:spAutoFit/>
              </a:bodyPr>
              <a:lstStyle/>
              <a:p>
                <a:r>
                  <a:rPr lang="en-US" altLang="zh-CN" b="1" i="1" dirty="0" smtClean="0">
                    <a:solidFill>
                      <a:srgbClr val="000000"/>
                    </a:solidFill>
                    <a:latin typeface="Times New Roman" pitchFamily="18" charset="0"/>
                    <a:cs typeface="Times New Roman" pitchFamily="18" charset="0"/>
                    <a:sym typeface="Symbol"/>
                  </a:rPr>
                  <a:t>q</a:t>
                </a:r>
                <a:endParaRPr lang="zh-CN" altLang="en-US" b="1" i="1" dirty="0" smtClean="0">
                  <a:solidFill>
                    <a:srgbClr val="000000"/>
                  </a:solidFill>
                  <a:latin typeface="Times New Roman" pitchFamily="18" charset="0"/>
                  <a:cs typeface="Times New Roman" pitchFamily="18" charset="0"/>
                  <a:sym typeface="Symbol"/>
                </a:endParaRPr>
              </a:p>
            </p:txBody>
          </p:sp>
          <p:sp>
            <p:nvSpPr>
              <p:cNvPr id="56" name="椭圆 55"/>
              <p:cNvSpPr>
                <a:spLocks noChangeAspect="1"/>
              </p:cNvSpPr>
              <p:nvPr/>
            </p:nvSpPr>
            <p:spPr>
              <a:xfrm>
                <a:off x="838200" y="1645394"/>
                <a:ext cx="108000" cy="108000"/>
              </a:xfrm>
              <a:prstGeom prst="ellipse">
                <a:avLst/>
              </a:prstGeom>
              <a:solidFill>
                <a:srgbClr val="FF0000"/>
              </a:solidFill>
              <a:ln w="254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57" name="椭圆 56"/>
              <p:cNvSpPr>
                <a:spLocks noChangeAspect="1"/>
              </p:cNvSpPr>
              <p:nvPr/>
            </p:nvSpPr>
            <p:spPr>
              <a:xfrm>
                <a:off x="1295400" y="1067594"/>
                <a:ext cx="108000" cy="108000"/>
              </a:xfrm>
              <a:prstGeom prst="ellipse">
                <a:avLst/>
              </a:prstGeom>
              <a:solidFill>
                <a:srgbClr val="FF0000"/>
              </a:solidFill>
              <a:ln w="254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58" name="椭圆 57"/>
              <p:cNvSpPr>
                <a:spLocks noChangeAspect="1"/>
              </p:cNvSpPr>
              <p:nvPr/>
            </p:nvSpPr>
            <p:spPr>
              <a:xfrm>
                <a:off x="1720800" y="1905794"/>
                <a:ext cx="108000" cy="108000"/>
              </a:xfrm>
              <a:prstGeom prst="ellipse">
                <a:avLst/>
              </a:prstGeom>
              <a:solidFill>
                <a:srgbClr val="FF0000"/>
              </a:solidFill>
              <a:ln w="254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59" name="椭圆 58"/>
              <p:cNvSpPr>
                <a:spLocks noChangeAspect="1"/>
              </p:cNvSpPr>
              <p:nvPr/>
            </p:nvSpPr>
            <p:spPr>
              <a:xfrm>
                <a:off x="1187400" y="1448594"/>
                <a:ext cx="108000" cy="108000"/>
              </a:xfrm>
              <a:prstGeom prst="ellipse">
                <a:avLst/>
              </a:prstGeom>
              <a:solidFill>
                <a:srgbClr val="FF0000"/>
              </a:solidFill>
              <a:ln w="254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60" name="椭圆 59"/>
              <p:cNvSpPr>
                <a:spLocks noChangeAspect="1"/>
              </p:cNvSpPr>
              <p:nvPr/>
            </p:nvSpPr>
            <p:spPr>
              <a:xfrm>
                <a:off x="838200" y="2483594"/>
                <a:ext cx="108000" cy="108000"/>
              </a:xfrm>
              <a:prstGeom prst="ellipse">
                <a:avLst/>
              </a:prstGeom>
              <a:solidFill>
                <a:srgbClr val="FF0000"/>
              </a:solidFill>
              <a:ln w="254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61" name="椭圆 60"/>
              <p:cNvSpPr>
                <a:spLocks noChangeAspect="1"/>
              </p:cNvSpPr>
              <p:nvPr/>
            </p:nvSpPr>
            <p:spPr>
              <a:xfrm>
                <a:off x="1828800" y="2439194"/>
                <a:ext cx="108000" cy="108000"/>
              </a:xfrm>
              <a:prstGeom prst="ellipse">
                <a:avLst/>
              </a:prstGeom>
              <a:solidFill>
                <a:srgbClr val="FF0000"/>
              </a:solidFill>
              <a:ln w="254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62" name="椭圆 61"/>
              <p:cNvSpPr>
                <a:spLocks noChangeAspect="1"/>
              </p:cNvSpPr>
              <p:nvPr/>
            </p:nvSpPr>
            <p:spPr>
              <a:xfrm>
                <a:off x="2406600" y="1829594"/>
                <a:ext cx="108000" cy="108000"/>
              </a:xfrm>
              <a:prstGeom prst="ellipse">
                <a:avLst/>
              </a:prstGeom>
              <a:solidFill>
                <a:srgbClr val="FF0000"/>
              </a:solidFill>
              <a:ln w="254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63" name="椭圆 62"/>
              <p:cNvSpPr>
                <a:spLocks noChangeAspect="1"/>
              </p:cNvSpPr>
              <p:nvPr/>
            </p:nvSpPr>
            <p:spPr>
              <a:xfrm>
                <a:off x="2406600" y="2483594"/>
                <a:ext cx="108000" cy="108000"/>
              </a:xfrm>
              <a:prstGeom prst="ellipse">
                <a:avLst/>
              </a:prstGeom>
              <a:solidFill>
                <a:srgbClr val="FF0000"/>
              </a:solidFill>
              <a:ln w="254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64" name="椭圆 63"/>
              <p:cNvSpPr>
                <a:spLocks noChangeAspect="1"/>
              </p:cNvSpPr>
              <p:nvPr/>
            </p:nvSpPr>
            <p:spPr>
              <a:xfrm>
                <a:off x="1371600" y="2559794"/>
                <a:ext cx="108000" cy="108000"/>
              </a:xfrm>
              <a:prstGeom prst="ellipse">
                <a:avLst/>
              </a:prstGeom>
              <a:solidFill>
                <a:srgbClr val="FF0000"/>
              </a:solidFill>
              <a:ln w="254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65" name="椭圆 64"/>
              <p:cNvSpPr>
                <a:spLocks noChangeAspect="1"/>
              </p:cNvSpPr>
              <p:nvPr/>
            </p:nvSpPr>
            <p:spPr>
              <a:xfrm>
                <a:off x="2209800" y="1035794"/>
                <a:ext cx="108000" cy="108000"/>
              </a:xfrm>
              <a:prstGeom prst="ellipse">
                <a:avLst/>
              </a:prstGeom>
              <a:solidFill>
                <a:srgbClr val="FF0000"/>
              </a:solidFill>
              <a:ln w="254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66" name="椭圆 65"/>
              <p:cNvSpPr>
                <a:spLocks noChangeAspect="1"/>
              </p:cNvSpPr>
              <p:nvPr/>
            </p:nvSpPr>
            <p:spPr>
              <a:xfrm>
                <a:off x="1905000" y="1219200"/>
                <a:ext cx="108000" cy="108000"/>
              </a:xfrm>
              <a:prstGeom prst="ellipse">
                <a:avLst/>
              </a:prstGeom>
              <a:solidFill>
                <a:srgbClr val="FF0000"/>
              </a:solidFill>
              <a:ln w="254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grpSp>
        <p:sp>
          <p:nvSpPr>
            <p:cNvPr id="52" name="TextBox 51"/>
            <p:cNvSpPr txBox="1"/>
            <p:nvPr/>
          </p:nvSpPr>
          <p:spPr>
            <a:xfrm>
              <a:off x="2900318" y="685800"/>
              <a:ext cx="300082" cy="369332"/>
            </a:xfrm>
            <a:prstGeom prst="rect">
              <a:avLst/>
            </a:prstGeom>
            <a:noFill/>
          </p:spPr>
          <p:txBody>
            <a:bodyPr wrap="none" rtlCol="0">
              <a:spAutoFit/>
            </a:bodyPr>
            <a:lstStyle/>
            <a:p>
              <a:r>
                <a:rPr lang="en-US" altLang="zh-CN" b="1" i="1" dirty="0" smtClean="0">
                  <a:solidFill>
                    <a:srgbClr val="000000"/>
                  </a:solidFill>
                  <a:latin typeface="Times New Roman" pitchFamily="18" charset="0"/>
                  <a:cs typeface="Times New Roman" pitchFamily="18" charset="0"/>
                  <a:sym typeface="Symbol"/>
                </a:rPr>
                <a:t>p</a:t>
              </a:r>
              <a:endParaRPr lang="zh-CN" altLang="en-US" b="1" i="1" dirty="0" smtClean="0">
                <a:solidFill>
                  <a:srgbClr val="000000"/>
                </a:solidFill>
                <a:latin typeface="Times New Roman" pitchFamily="18" charset="0"/>
                <a:cs typeface="Times New Roman" pitchFamily="18" charset="0"/>
                <a:sym typeface="Symbol"/>
              </a:endParaRPr>
            </a:p>
          </p:txBody>
        </p:sp>
      </p:grpSp>
      <p:grpSp>
        <p:nvGrpSpPr>
          <p:cNvPr id="71" name="组合 70"/>
          <p:cNvGrpSpPr/>
          <p:nvPr/>
        </p:nvGrpSpPr>
        <p:grpSpPr>
          <a:xfrm>
            <a:off x="76200" y="3440668"/>
            <a:ext cx="3043282" cy="2350532"/>
            <a:chOff x="152400" y="685800"/>
            <a:chExt cx="3043282" cy="2350532"/>
          </a:xfrm>
        </p:grpSpPr>
        <p:sp>
          <p:nvSpPr>
            <p:cNvPr id="72" name="TextBox 71"/>
            <p:cNvSpPr txBox="1"/>
            <p:nvPr/>
          </p:nvSpPr>
          <p:spPr>
            <a:xfrm>
              <a:off x="152400" y="685800"/>
              <a:ext cx="300082" cy="369332"/>
            </a:xfrm>
            <a:prstGeom prst="rect">
              <a:avLst/>
            </a:prstGeom>
            <a:noFill/>
          </p:spPr>
          <p:txBody>
            <a:bodyPr wrap="none" rtlCol="0">
              <a:spAutoFit/>
            </a:bodyPr>
            <a:lstStyle/>
            <a:p>
              <a:r>
                <a:rPr lang="en-US" altLang="zh-CN" b="1" i="1" dirty="0" smtClean="0">
                  <a:solidFill>
                    <a:srgbClr val="000000"/>
                  </a:solidFill>
                  <a:latin typeface="Times New Roman" pitchFamily="18" charset="0"/>
                  <a:cs typeface="Times New Roman" pitchFamily="18" charset="0"/>
                  <a:sym typeface="Symbol"/>
                </a:rPr>
                <a:t>p</a:t>
              </a:r>
              <a:endParaRPr lang="zh-CN" altLang="en-US" b="1" i="1" dirty="0" smtClean="0">
                <a:solidFill>
                  <a:srgbClr val="000000"/>
                </a:solidFill>
                <a:latin typeface="Times New Roman" pitchFamily="18" charset="0"/>
                <a:cs typeface="Times New Roman" pitchFamily="18" charset="0"/>
                <a:sym typeface="Symbol"/>
              </a:endParaRPr>
            </a:p>
          </p:txBody>
        </p:sp>
        <p:grpSp>
          <p:nvGrpSpPr>
            <p:cNvPr id="73" name="组合 25"/>
            <p:cNvGrpSpPr/>
            <p:nvPr/>
          </p:nvGrpSpPr>
          <p:grpSpPr>
            <a:xfrm>
              <a:off x="456406" y="838994"/>
              <a:ext cx="2739276" cy="2197338"/>
              <a:chOff x="456406" y="838994"/>
              <a:chExt cx="2739276" cy="2197338"/>
            </a:xfrm>
          </p:grpSpPr>
          <p:cxnSp>
            <p:nvCxnSpPr>
              <p:cNvPr id="75" name="直接箭头连接符 74"/>
              <p:cNvCxnSpPr/>
              <p:nvPr/>
            </p:nvCxnSpPr>
            <p:spPr>
              <a:xfrm>
                <a:off x="457200" y="2819400"/>
                <a:ext cx="2514600" cy="1588"/>
              </a:xfrm>
              <a:prstGeom prst="straightConnector1">
                <a:avLst/>
              </a:prstGeom>
              <a:ln w="25400">
                <a:solidFill>
                  <a:srgbClr val="00000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76" name="直接箭头连接符 75"/>
              <p:cNvCxnSpPr/>
              <p:nvPr/>
            </p:nvCxnSpPr>
            <p:spPr>
              <a:xfrm rot="5400000" flipH="1" flipV="1">
                <a:off x="-533400" y="1828800"/>
                <a:ext cx="1981200" cy="1588"/>
              </a:xfrm>
              <a:prstGeom prst="straightConnector1">
                <a:avLst/>
              </a:prstGeom>
              <a:ln w="25400">
                <a:solidFill>
                  <a:srgbClr val="000000"/>
                </a:solidFill>
                <a:tailEnd type="stealth" w="lg" len="lg"/>
              </a:ln>
            </p:spPr>
            <p:style>
              <a:lnRef idx="1">
                <a:schemeClr val="accent1"/>
              </a:lnRef>
              <a:fillRef idx="0">
                <a:schemeClr val="accent1"/>
              </a:fillRef>
              <a:effectRef idx="0">
                <a:schemeClr val="accent1"/>
              </a:effectRef>
              <a:fontRef idx="minor">
                <a:schemeClr val="tx1"/>
              </a:fontRef>
            </p:style>
          </p:cxnSp>
          <p:sp>
            <p:nvSpPr>
              <p:cNvPr id="77" name="TextBox 76"/>
              <p:cNvSpPr txBox="1"/>
              <p:nvPr/>
            </p:nvSpPr>
            <p:spPr>
              <a:xfrm>
                <a:off x="2895600" y="2667000"/>
                <a:ext cx="300082" cy="369332"/>
              </a:xfrm>
              <a:prstGeom prst="rect">
                <a:avLst/>
              </a:prstGeom>
              <a:noFill/>
            </p:spPr>
            <p:txBody>
              <a:bodyPr wrap="none" rtlCol="0">
                <a:spAutoFit/>
              </a:bodyPr>
              <a:lstStyle/>
              <a:p>
                <a:r>
                  <a:rPr lang="en-US" altLang="zh-CN" b="1" i="1" dirty="0" smtClean="0">
                    <a:solidFill>
                      <a:srgbClr val="000000"/>
                    </a:solidFill>
                    <a:latin typeface="Times New Roman" pitchFamily="18" charset="0"/>
                    <a:cs typeface="Times New Roman" pitchFamily="18" charset="0"/>
                    <a:sym typeface="Symbol"/>
                  </a:rPr>
                  <a:t>q</a:t>
                </a:r>
                <a:endParaRPr lang="zh-CN" altLang="en-US" b="1" i="1" dirty="0" smtClean="0">
                  <a:solidFill>
                    <a:srgbClr val="000000"/>
                  </a:solidFill>
                  <a:latin typeface="Times New Roman" pitchFamily="18" charset="0"/>
                  <a:cs typeface="Times New Roman" pitchFamily="18" charset="0"/>
                  <a:sym typeface="Symbol"/>
                </a:endParaRPr>
              </a:p>
            </p:txBody>
          </p:sp>
          <p:sp>
            <p:nvSpPr>
              <p:cNvPr id="78" name="椭圆 77"/>
              <p:cNvSpPr>
                <a:spLocks noChangeAspect="1"/>
              </p:cNvSpPr>
              <p:nvPr/>
            </p:nvSpPr>
            <p:spPr>
              <a:xfrm>
                <a:off x="501600" y="1447800"/>
                <a:ext cx="108000" cy="108000"/>
              </a:xfrm>
              <a:prstGeom prst="ellipse">
                <a:avLst/>
              </a:prstGeom>
              <a:solidFill>
                <a:srgbClr val="FF0000"/>
              </a:solidFill>
              <a:ln w="254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79" name="椭圆 78"/>
              <p:cNvSpPr>
                <a:spLocks noChangeAspect="1"/>
              </p:cNvSpPr>
              <p:nvPr/>
            </p:nvSpPr>
            <p:spPr>
              <a:xfrm>
                <a:off x="882600" y="1187400"/>
                <a:ext cx="108000" cy="108000"/>
              </a:xfrm>
              <a:prstGeom prst="ellipse">
                <a:avLst/>
              </a:prstGeom>
              <a:solidFill>
                <a:srgbClr val="FF0000"/>
              </a:solidFill>
              <a:ln w="254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80" name="椭圆 79"/>
              <p:cNvSpPr>
                <a:spLocks noChangeAspect="1"/>
              </p:cNvSpPr>
              <p:nvPr/>
            </p:nvSpPr>
            <p:spPr>
              <a:xfrm>
                <a:off x="1339800" y="1447800"/>
                <a:ext cx="108000" cy="108000"/>
              </a:xfrm>
              <a:prstGeom prst="ellipse">
                <a:avLst/>
              </a:prstGeom>
              <a:solidFill>
                <a:srgbClr val="FF0000"/>
              </a:solidFill>
              <a:ln w="254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81" name="椭圆 80"/>
              <p:cNvSpPr>
                <a:spLocks noChangeAspect="1"/>
              </p:cNvSpPr>
              <p:nvPr/>
            </p:nvSpPr>
            <p:spPr>
              <a:xfrm>
                <a:off x="882600" y="1949400"/>
                <a:ext cx="108000" cy="108000"/>
              </a:xfrm>
              <a:prstGeom prst="ellipse">
                <a:avLst/>
              </a:prstGeom>
              <a:solidFill>
                <a:srgbClr val="FF0000"/>
              </a:solidFill>
              <a:ln w="254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82" name="椭圆 81"/>
              <p:cNvSpPr>
                <a:spLocks noChangeAspect="1"/>
              </p:cNvSpPr>
              <p:nvPr/>
            </p:nvSpPr>
            <p:spPr>
              <a:xfrm>
                <a:off x="1111200" y="2635200"/>
                <a:ext cx="108000" cy="108000"/>
              </a:xfrm>
              <a:prstGeom prst="ellipse">
                <a:avLst/>
              </a:prstGeom>
              <a:solidFill>
                <a:srgbClr val="FF0000"/>
              </a:solidFill>
              <a:ln w="254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83" name="椭圆 82"/>
              <p:cNvSpPr>
                <a:spLocks noChangeAspect="1"/>
              </p:cNvSpPr>
              <p:nvPr/>
            </p:nvSpPr>
            <p:spPr>
              <a:xfrm>
                <a:off x="1828800" y="2286000"/>
                <a:ext cx="108000" cy="108000"/>
              </a:xfrm>
              <a:prstGeom prst="ellipse">
                <a:avLst/>
              </a:prstGeom>
              <a:solidFill>
                <a:srgbClr val="FF0000"/>
              </a:solidFill>
              <a:ln w="254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84" name="椭圆 83"/>
              <p:cNvSpPr>
                <a:spLocks noChangeAspect="1"/>
              </p:cNvSpPr>
              <p:nvPr/>
            </p:nvSpPr>
            <p:spPr>
              <a:xfrm>
                <a:off x="2025600" y="1981200"/>
                <a:ext cx="108000" cy="108000"/>
              </a:xfrm>
              <a:prstGeom prst="ellipse">
                <a:avLst/>
              </a:prstGeom>
              <a:solidFill>
                <a:srgbClr val="FF0000"/>
              </a:solidFill>
              <a:ln w="254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85" name="椭圆 84"/>
              <p:cNvSpPr>
                <a:spLocks noChangeAspect="1"/>
              </p:cNvSpPr>
              <p:nvPr/>
            </p:nvSpPr>
            <p:spPr>
              <a:xfrm>
                <a:off x="2209800" y="2362200"/>
                <a:ext cx="108000" cy="108000"/>
              </a:xfrm>
              <a:prstGeom prst="ellipse">
                <a:avLst/>
              </a:prstGeom>
              <a:solidFill>
                <a:srgbClr val="FF0000"/>
              </a:solidFill>
              <a:ln w="254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86" name="椭圆 85"/>
              <p:cNvSpPr>
                <a:spLocks noChangeAspect="1"/>
              </p:cNvSpPr>
              <p:nvPr/>
            </p:nvSpPr>
            <p:spPr>
              <a:xfrm>
                <a:off x="2590800" y="1752600"/>
                <a:ext cx="108000" cy="108000"/>
              </a:xfrm>
              <a:prstGeom prst="ellipse">
                <a:avLst/>
              </a:prstGeom>
              <a:solidFill>
                <a:srgbClr val="FF0000"/>
              </a:solidFill>
              <a:ln w="254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87" name="椭圆 86"/>
              <p:cNvSpPr>
                <a:spLocks noChangeAspect="1"/>
              </p:cNvSpPr>
              <p:nvPr/>
            </p:nvSpPr>
            <p:spPr>
              <a:xfrm>
                <a:off x="2254200" y="914400"/>
                <a:ext cx="108000" cy="108000"/>
              </a:xfrm>
              <a:prstGeom prst="ellipse">
                <a:avLst/>
              </a:prstGeom>
              <a:solidFill>
                <a:srgbClr val="FF0000"/>
              </a:solidFill>
              <a:ln w="254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88" name="椭圆 87"/>
              <p:cNvSpPr>
                <a:spLocks noChangeAspect="1"/>
              </p:cNvSpPr>
              <p:nvPr/>
            </p:nvSpPr>
            <p:spPr>
              <a:xfrm>
                <a:off x="1905000" y="1219200"/>
                <a:ext cx="108000" cy="108000"/>
              </a:xfrm>
              <a:prstGeom prst="ellipse">
                <a:avLst/>
              </a:prstGeom>
              <a:solidFill>
                <a:srgbClr val="FF0000"/>
              </a:solidFill>
              <a:ln w="254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grpSp>
      </p:grpSp>
      <p:sp>
        <p:nvSpPr>
          <p:cNvPr id="106" name="椭圆 105"/>
          <p:cNvSpPr>
            <a:spLocks noChangeAspect="1"/>
          </p:cNvSpPr>
          <p:nvPr/>
        </p:nvSpPr>
        <p:spPr>
          <a:xfrm>
            <a:off x="1568400" y="4400262"/>
            <a:ext cx="108000" cy="108000"/>
          </a:xfrm>
          <a:prstGeom prst="ellipse">
            <a:avLst/>
          </a:prstGeom>
          <a:solidFill>
            <a:srgbClr val="FF0000"/>
          </a:solidFill>
          <a:ln w="254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124" name="椭圆 123"/>
          <p:cNvSpPr>
            <a:spLocks noChangeAspect="1"/>
          </p:cNvSpPr>
          <p:nvPr/>
        </p:nvSpPr>
        <p:spPr>
          <a:xfrm>
            <a:off x="2482800" y="5302200"/>
            <a:ext cx="108000" cy="108000"/>
          </a:xfrm>
          <a:prstGeom prst="ellipse">
            <a:avLst/>
          </a:prstGeom>
          <a:solidFill>
            <a:srgbClr val="FF0000"/>
          </a:solidFill>
          <a:ln w="254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130" name="TextBox 129"/>
          <p:cNvSpPr txBox="1"/>
          <p:nvPr/>
        </p:nvSpPr>
        <p:spPr>
          <a:xfrm>
            <a:off x="3200401" y="3810000"/>
            <a:ext cx="5867399" cy="1938992"/>
          </a:xfrm>
          <a:prstGeom prst="rect">
            <a:avLst/>
          </a:prstGeom>
          <a:noFill/>
        </p:spPr>
        <p:txBody>
          <a:bodyPr wrap="square" rtlCol="0">
            <a:spAutoFit/>
          </a:bodyPr>
          <a:lstStyle/>
          <a:p>
            <a:pPr algn="just"/>
            <a:r>
              <a:rPr lang="zh-CN" altLang="en-US" sz="2400" b="1" dirty="0" smtClean="0">
                <a:solidFill>
                  <a:srgbClr val="000000"/>
                </a:solidFill>
                <a:latin typeface="Times New Roman" pitchFamily="18" charset="0"/>
                <a:ea typeface="楷体" pitchFamily="49" charset="-122"/>
                <a:sym typeface="Symbol"/>
              </a:rPr>
              <a:t>各态历经假设：当力学体系从任意初态开始运动后，只要时间足够长，所有在鞥量曲面上的一切微观状态都要经历。</a:t>
            </a:r>
            <a:endParaRPr lang="en-US" altLang="zh-CN" sz="2400" b="1" dirty="0" smtClean="0">
              <a:solidFill>
                <a:srgbClr val="000000"/>
              </a:solidFill>
              <a:latin typeface="Times New Roman" pitchFamily="18" charset="0"/>
              <a:ea typeface="楷体" pitchFamily="49" charset="-122"/>
              <a:sym typeface="Symbol"/>
            </a:endParaRPr>
          </a:p>
          <a:p>
            <a:pPr algn="just"/>
            <a:r>
              <a:rPr lang="zh-CN" altLang="en-US" sz="2400" b="1" dirty="0" smtClean="0">
                <a:solidFill>
                  <a:srgbClr val="000000"/>
                </a:solidFill>
                <a:latin typeface="Times New Roman" pitchFamily="18" charset="0"/>
                <a:ea typeface="楷体" pitchFamily="49" charset="-122"/>
                <a:sym typeface="Symbol"/>
              </a:rPr>
              <a:t>因此，对一条轨迹长时间的平均完全等效于瞬时对系综中所有代表点的平均。</a:t>
            </a:r>
          </a:p>
        </p:txBody>
      </p:sp>
      <p:sp>
        <p:nvSpPr>
          <p:cNvPr id="131" name="矩形 130"/>
          <p:cNvSpPr/>
          <p:nvPr/>
        </p:nvSpPr>
        <p:spPr>
          <a:xfrm>
            <a:off x="457201" y="838200"/>
            <a:ext cx="8305799" cy="461665"/>
          </a:xfrm>
          <a:prstGeom prst="rect">
            <a:avLst/>
          </a:prstGeom>
        </p:spPr>
        <p:txBody>
          <a:bodyPr wrap="square">
            <a:spAutoFit/>
          </a:bodyPr>
          <a:lstStyle/>
          <a:p>
            <a:pPr algn="just">
              <a:spcBef>
                <a:spcPts val="0"/>
              </a:spcBef>
              <a:buClr>
                <a:schemeClr val="folHlink"/>
              </a:buClr>
              <a:buSzPct val="60000"/>
            </a:pPr>
            <a:r>
              <a:rPr lang="zh-CN" altLang="en-US" sz="2400" b="1" dirty="0" smtClean="0">
                <a:solidFill>
                  <a:srgbClr val="0000FF"/>
                </a:solidFill>
                <a:latin typeface="Times New Roman" pitchFamily="18" charset="0"/>
                <a:ea typeface="楷体" pitchFamily="49" charset="-122"/>
              </a:rPr>
              <a:t>统计系综</a:t>
            </a:r>
            <a:endParaRPr lang="en-US" altLang="zh-CN" sz="2400" b="1" dirty="0" smtClean="0">
              <a:solidFill>
                <a:srgbClr val="0000FF"/>
              </a:solidFill>
              <a:latin typeface="Times New Roman" pitchFamily="18" charset="0"/>
              <a:ea typeface="楷体" pitchFamily="49" charset="-122"/>
            </a:endParaRPr>
          </a:p>
        </p:txBody>
      </p:sp>
      <p:sp>
        <p:nvSpPr>
          <p:cNvPr id="90" name="矩形 89"/>
          <p:cNvSpPr/>
          <p:nvPr/>
        </p:nvSpPr>
        <p:spPr>
          <a:xfrm>
            <a:off x="3902657" y="300335"/>
            <a:ext cx="2040943" cy="461665"/>
          </a:xfrm>
          <a:prstGeom prst="rect">
            <a:avLst/>
          </a:prstGeom>
        </p:spPr>
        <p:txBody>
          <a:bodyPr wrap="none">
            <a:spAutoFit/>
          </a:bodyPr>
          <a:lstStyle/>
          <a:p>
            <a:r>
              <a:rPr lang="zh-CN" altLang="en-US" sz="2400" b="1" dirty="0" smtClean="0">
                <a:solidFill>
                  <a:srgbClr val="FF0000"/>
                </a:solidFill>
                <a:latin typeface="Times New Roman" pitchFamily="18" charset="0"/>
                <a:ea typeface="楷体" pitchFamily="49" charset="-122"/>
              </a:rPr>
              <a:t>经典体系应用</a:t>
            </a:r>
            <a:endParaRPr lang="zh-CN" altLang="en-US" sz="2400" dirty="0"/>
          </a:p>
        </p:txBody>
      </p:sp>
      <p:sp>
        <p:nvSpPr>
          <p:cNvPr id="91" name="Rectangle 10"/>
          <p:cNvSpPr>
            <a:spLocks noChangeArrowheads="1"/>
          </p:cNvSpPr>
          <p:nvPr/>
        </p:nvSpPr>
        <p:spPr bwMode="auto">
          <a:xfrm>
            <a:off x="755650" y="2527300"/>
            <a:ext cx="215900" cy="215900"/>
          </a:xfrm>
          <a:prstGeom prst="rect">
            <a:avLst/>
          </a:prstGeom>
          <a:noFill/>
          <a:ln w="25400">
            <a:solidFill>
              <a:srgbClr val="FF0000"/>
            </a:solidFill>
            <a:miter lim="800000"/>
            <a:headEnd/>
            <a:tailEnd/>
          </a:ln>
        </p:spPr>
        <p:txBody>
          <a:bodyPr wrap="none" anchor="ctr"/>
          <a:lstStyle/>
          <a:p>
            <a:endParaRPr lang="zh-CN" altLang="en-US"/>
          </a:p>
        </p:txBody>
      </p:sp>
      <p:sp>
        <p:nvSpPr>
          <p:cNvPr id="92" name="Rectangle 11"/>
          <p:cNvSpPr>
            <a:spLocks noChangeArrowheads="1"/>
          </p:cNvSpPr>
          <p:nvPr/>
        </p:nvSpPr>
        <p:spPr bwMode="auto">
          <a:xfrm>
            <a:off x="762000" y="4648200"/>
            <a:ext cx="215900" cy="215900"/>
          </a:xfrm>
          <a:prstGeom prst="rect">
            <a:avLst/>
          </a:prstGeom>
          <a:noFill/>
          <a:ln w="25400">
            <a:solidFill>
              <a:srgbClr val="FF0000"/>
            </a:solidFill>
            <a:miter lim="800000"/>
            <a:headEnd/>
            <a:tailEnd/>
          </a:ln>
        </p:spPr>
        <p:txBody>
          <a:bodyPr wrap="none" anchor="ctr"/>
          <a:lstStyle/>
          <a:p>
            <a:endParaRPr lang="zh-CN" altLang="en-US"/>
          </a:p>
        </p:txBody>
      </p:sp>
      <p:sp>
        <p:nvSpPr>
          <p:cNvPr id="93" name="AutoShape 12"/>
          <p:cNvSpPr>
            <a:spLocks noChangeArrowheads="1"/>
          </p:cNvSpPr>
          <p:nvPr/>
        </p:nvSpPr>
        <p:spPr bwMode="auto">
          <a:xfrm>
            <a:off x="4284000" y="2178000"/>
            <a:ext cx="288925" cy="215900"/>
          </a:xfrm>
          <a:prstGeom prst="triangle">
            <a:avLst>
              <a:gd name="adj" fmla="val 50000"/>
            </a:avLst>
          </a:prstGeom>
          <a:noFill/>
          <a:ln w="25400">
            <a:solidFill>
              <a:srgbClr val="800080"/>
            </a:solidFill>
            <a:miter lim="800000"/>
            <a:headEnd/>
            <a:tailEnd/>
          </a:ln>
        </p:spPr>
        <p:txBody>
          <a:bodyPr wrap="none" anchor="ctr"/>
          <a:lstStyle/>
          <a:p>
            <a:endParaRPr lang="zh-CN" altLang="en-US"/>
          </a:p>
        </p:txBody>
      </p:sp>
      <p:sp>
        <p:nvSpPr>
          <p:cNvPr id="94" name="AutoShape 13"/>
          <p:cNvSpPr>
            <a:spLocks noChangeArrowheads="1"/>
          </p:cNvSpPr>
          <p:nvPr/>
        </p:nvSpPr>
        <p:spPr bwMode="auto">
          <a:xfrm>
            <a:off x="1465262" y="4267200"/>
            <a:ext cx="287338" cy="287338"/>
          </a:xfrm>
          <a:prstGeom prst="triangle">
            <a:avLst>
              <a:gd name="adj" fmla="val 50000"/>
            </a:avLst>
          </a:prstGeom>
          <a:noFill/>
          <a:ln w="25400">
            <a:solidFill>
              <a:srgbClr val="800080"/>
            </a:solidFill>
            <a:miter lim="800000"/>
            <a:headEnd/>
            <a:tailEnd/>
          </a:ln>
        </p:spPr>
        <p:txBody>
          <a:bodyPr wrap="none" anchor="ctr"/>
          <a:lstStyle/>
          <a:p>
            <a:endParaRPr lang="zh-CN" altLang="en-US"/>
          </a:p>
        </p:txBody>
      </p:sp>
      <p:sp>
        <p:nvSpPr>
          <p:cNvPr id="95" name="AutoShape 14"/>
          <p:cNvSpPr>
            <a:spLocks noChangeArrowheads="1"/>
          </p:cNvSpPr>
          <p:nvPr/>
        </p:nvSpPr>
        <p:spPr bwMode="auto">
          <a:xfrm>
            <a:off x="8001000" y="3027363"/>
            <a:ext cx="287337" cy="249237"/>
          </a:xfrm>
          <a:prstGeom prst="hexagon">
            <a:avLst>
              <a:gd name="adj" fmla="val 28822"/>
              <a:gd name="vf" fmla="val 115470"/>
            </a:avLst>
          </a:prstGeom>
          <a:noFill/>
          <a:ln w="25400">
            <a:solidFill>
              <a:srgbClr val="FF0000"/>
            </a:solidFill>
            <a:miter lim="800000"/>
            <a:headEnd/>
            <a:tailEnd/>
          </a:ln>
        </p:spPr>
        <p:txBody>
          <a:bodyPr wrap="none" anchor="ctr"/>
          <a:lstStyle/>
          <a:p>
            <a:endParaRPr lang="zh-CN" altLang="en-US"/>
          </a:p>
        </p:txBody>
      </p:sp>
      <p:sp>
        <p:nvSpPr>
          <p:cNvPr id="96" name="AutoShape 15"/>
          <p:cNvSpPr>
            <a:spLocks noChangeArrowheads="1"/>
          </p:cNvSpPr>
          <p:nvPr/>
        </p:nvSpPr>
        <p:spPr bwMode="auto">
          <a:xfrm>
            <a:off x="2362200" y="5237163"/>
            <a:ext cx="287337" cy="249237"/>
          </a:xfrm>
          <a:prstGeom prst="hexagon">
            <a:avLst>
              <a:gd name="adj" fmla="val 28822"/>
              <a:gd name="vf" fmla="val 115470"/>
            </a:avLst>
          </a:prstGeom>
          <a:noFill/>
          <a:ln w="25400">
            <a:solidFill>
              <a:srgbClr val="FF0000"/>
            </a:solidFill>
            <a:miter lim="800000"/>
            <a:headEnd/>
            <a:tailEnd/>
          </a:ln>
        </p:spPr>
        <p:txBody>
          <a:bodyPr wrap="none" anchor="ct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91"/>
                                        </p:tgtEl>
                                        <p:attrNameLst>
                                          <p:attrName>style.visibility</p:attrName>
                                        </p:attrNameLst>
                                      </p:cBhvr>
                                      <p:to>
                                        <p:strVal val="visible"/>
                                      </p:to>
                                    </p:set>
                                    <p:animEffect transition="in" filter="wipe(down)">
                                      <p:cBhvr>
                                        <p:cTn id="7" dur="580">
                                          <p:stCondLst>
                                            <p:cond delay="0"/>
                                          </p:stCondLst>
                                        </p:cTn>
                                        <p:tgtEl>
                                          <p:spTgt spid="91"/>
                                        </p:tgtEl>
                                      </p:cBhvr>
                                    </p:animEffect>
                                    <p:anim calcmode="lin" valueType="num">
                                      <p:cBhvr>
                                        <p:cTn id="8" dur="1822" tmFilter="0,0; 0.14,0.36; 0.43,0.73; 0.71,0.91; 1.0,1.0">
                                          <p:stCondLst>
                                            <p:cond delay="0"/>
                                          </p:stCondLst>
                                        </p:cTn>
                                        <p:tgtEl>
                                          <p:spTgt spid="91"/>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91"/>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91"/>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91"/>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91"/>
                                        </p:tgtEl>
                                        <p:attrNameLst>
                                          <p:attrName>ppt_y</p:attrName>
                                        </p:attrNameLst>
                                      </p:cBhvr>
                                      <p:tavLst>
                                        <p:tav tm="0" fmla="#ppt_y-sin(pi*$)/81">
                                          <p:val>
                                            <p:fltVal val="0"/>
                                          </p:val>
                                        </p:tav>
                                        <p:tav tm="100000">
                                          <p:val>
                                            <p:fltVal val="1"/>
                                          </p:val>
                                        </p:tav>
                                      </p:tavLst>
                                    </p:anim>
                                    <p:animScale>
                                      <p:cBhvr>
                                        <p:cTn id="13" dur="26">
                                          <p:stCondLst>
                                            <p:cond delay="650"/>
                                          </p:stCondLst>
                                        </p:cTn>
                                        <p:tgtEl>
                                          <p:spTgt spid="91"/>
                                        </p:tgtEl>
                                      </p:cBhvr>
                                      <p:to x="100000" y="60000"/>
                                    </p:animScale>
                                    <p:animScale>
                                      <p:cBhvr>
                                        <p:cTn id="14" dur="166" decel="50000">
                                          <p:stCondLst>
                                            <p:cond delay="676"/>
                                          </p:stCondLst>
                                        </p:cTn>
                                        <p:tgtEl>
                                          <p:spTgt spid="91"/>
                                        </p:tgtEl>
                                      </p:cBhvr>
                                      <p:to x="100000" y="100000"/>
                                    </p:animScale>
                                    <p:animScale>
                                      <p:cBhvr>
                                        <p:cTn id="15" dur="26">
                                          <p:stCondLst>
                                            <p:cond delay="1312"/>
                                          </p:stCondLst>
                                        </p:cTn>
                                        <p:tgtEl>
                                          <p:spTgt spid="91"/>
                                        </p:tgtEl>
                                      </p:cBhvr>
                                      <p:to x="100000" y="80000"/>
                                    </p:animScale>
                                    <p:animScale>
                                      <p:cBhvr>
                                        <p:cTn id="16" dur="166" decel="50000">
                                          <p:stCondLst>
                                            <p:cond delay="1338"/>
                                          </p:stCondLst>
                                        </p:cTn>
                                        <p:tgtEl>
                                          <p:spTgt spid="91"/>
                                        </p:tgtEl>
                                      </p:cBhvr>
                                      <p:to x="100000" y="100000"/>
                                    </p:animScale>
                                    <p:animScale>
                                      <p:cBhvr>
                                        <p:cTn id="17" dur="26">
                                          <p:stCondLst>
                                            <p:cond delay="1642"/>
                                          </p:stCondLst>
                                        </p:cTn>
                                        <p:tgtEl>
                                          <p:spTgt spid="91"/>
                                        </p:tgtEl>
                                      </p:cBhvr>
                                      <p:to x="100000" y="90000"/>
                                    </p:animScale>
                                    <p:animScale>
                                      <p:cBhvr>
                                        <p:cTn id="18" dur="166" decel="50000">
                                          <p:stCondLst>
                                            <p:cond delay="1668"/>
                                          </p:stCondLst>
                                        </p:cTn>
                                        <p:tgtEl>
                                          <p:spTgt spid="91"/>
                                        </p:tgtEl>
                                      </p:cBhvr>
                                      <p:to x="100000" y="100000"/>
                                    </p:animScale>
                                    <p:animScale>
                                      <p:cBhvr>
                                        <p:cTn id="19" dur="26">
                                          <p:stCondLst>
                                            <p:cond delay="1808"/>
                                          </p:stCondLst>
                                        </p:cTn>
                                        <p:tgtEl>
                                          <p:spTgt spid="91"/>
                                        </p:tgtEl>
                                      </p:cBhvr>
                                      <p:to x="100000" y="95000"/>
                                    </p:animScale>
                                    <p:animScale>
                                      <p:cBhvr>
                                        <p:cTn id="20" dur="166" decel="50000">
                                          <p:stCondLst>
                                            <p:cond delay="1834"/>
                                          </p:stCondLst>
                                        </p:cTn>
                                        <p:tgtEl>
                                          <p:spTgt spid="91"/>
                                        </p:tgtEl>
                                      </p:cBhvr>
                                      <p:to x="100000" y="100000"/>
                                    </p:animScale>
                                  </p:childTnLst>
                                </p:cTn>
                              </p:par>
                              <p:par>
                                <p:cTn id="21" presetID="26" presetClass="entr" presetSubtype="0" fill="hold" grpId="0" nodeType="withEffect">
                                  <p:stCondLst>
                                    <p:cond delay="0"/>
                                  </p:stCondLst>
                                  <p:childTnLst>
                                    <p:set>
                                      <p:cBhvr>
                                        <p:cTn id="22" dur="1" fill="hold">
                                          <p:stCondLst>
                                            <p:cond delay="0"/>
                                          </p:stCondLst>
                                        </p:cTn>
                                        <p:tgtEl>
                                          <p:spTgt spid="92"/>
                                        </p:tgtEl>
                                        <p:attrNameLst>
                                          <p:attrName>style.visibility</p:attrName>
                                        </p:attrNameLst>
                                      </p:cBhvr>
                                      <p:to>
                                        <p:strVal val="visible"/>
                                      </p:to>
                                    </p:set>
                                    <p:animEffect transition="in" filter="wipe(down)">
                                      <p:cBhvr>
                                        <p:cTn id="23" dur="580">
                                          <p:stCondLst>
                                            <p:cond delay="0"/>
                                          </p:stCondLst>
                                        </p:cTn>
                                        <p:tgtEl>
                                          <p:spTgt spid="92"/>
                                        </p:tgtEl>
                                      </p:cBhvr>
                                    </p:animEffect>
                                    <p:anim calcmode="lin" valueType="num">
                                      <p:cBhvr>
                                        <p:cTn id="24" dur="1822" tmFilter="0,0; 0.14,0.36; 0.43,0.73; 0.71,0.91; 1.0,1.0">
                                          <p:stCondLst>
                                            <p:cond delay="0"/>
                                          </p:stCondLst>
                                        </p:cTn>
                                        <p:tgtEl>
                                          <p:spTgt spid="92"/>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92"/>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92"/>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92"/>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92"/>
                                        </p:tgtEl>
                                        <p:attrNameLst>
                                          <p:attrName>ppt_y</p:attrName>
                                        </p:attrNameLst>
                                      </p:cBhvr>
                                      <p:tavLst>
                                        <p:tav tm="0" fmla="#ppt_y-sin(pi*$)/81">
                                          <p:val>
                                            <p:fltVal val="0"/>
                                          </p:val>
                                        </p:tav>
                                        <p:tav tm="100000">
                                          <p:val>
                                            <p:fltVal val="1"/>
                                          </p:val>
                                        </p:tav>
                                      </p:tavLst>
                                    </p:anim>
                                    <p:animScale>
                                      <p:cBhvr>
                                        <p:cTn id="29" dur="26">
                                          <p:stCondLst>
                                            <p:cond delay="650"/>
                                          </p:stCondLst>
                                        </p:cTn>
                                        <p:tgtEl>
                                          <p:spTgt spid="92"/>
                                        </p:tgtEl>
                                      </p:cBhvr>
                                      <p:to x="100000" y="60000"/>
                                    </p:animScale>
                                    <p:animScale>
                                      <p:cBhvr>
                                        <p:cTn id="30" dur="166" decel="50000">
                                          <p:stCondLst>
                                            <p:cond delay="676"/>
                                          </p:stCondLst>
                                        </p:cTn>
                                        <p:tgtEl>
                                          <p:spTgt spid="92"/>
                                        </p:tgtEl>
                                      </p:cBhvr>
                                      <p:to x="100000" y="100000"/>
                                    </p:animScale>
                                    <p:animScale>
                                      <p:cBhvr>
                                        <p:cTn id="31" dur="26">
                                          <p:stCondLst>
                                            <p:cond delay="1312"/>
                                          </p:stCondLst>
                                        </p:cTn>
                                        <p:tgtEl>
                                          <p:spTgt spid="92"/>
                                        </p:tgtEl>
                                      </p:cBhvr>
                                      <p:to x="100000" y="80000"/>
                                    </p:animScale>
                                    <p:animScale>
                                      <p:cBhvr>
                                        <p:cTn id="32" dur="166" decel="50000">
                                          <p:stCondLst>
                                            <p:cond delay="1338"/>
                                          </p:stCondLst>
                                        </p:cTn>
                                        <p:tgtEl>
                                          <p:spTgt spid="92"/>
                                        </p:tgtEl>
                                      </p:cBhvr>
                                      <p:to x="100000" y="100000"/>
                                    </p:animScale>
                                    <p:animScale>
                                      <p:cBhvr>
                                        <p:cTn id="33" dur="26">
                                          <p:stCondLst>
                                            <p:cond delay="1642"/>
                                          </p:stCondLst>
                                        </p:cTn>
                                        <p:tgtEl>
                                          <p:spTgt spid="92"/>
                                        </p:tgtEl>
                                      </p:cBhvr>
                                      <p:to x="100000" y="90000"/>
                                    </p:animScale>
                                    <p:animScale>
                                      <p:cBhvr>
                                        <p:cTn id="34" dur="166" decel="50000">
                                          <p:stCondLst>
                                            <p:cond delay="1668"/>
                                          </p:stCondLst>
                                        </p:cTn>
                                        <p:tgtEl>
                                          <p:spTgt spid="92"/>
                                        </p:tgtEl>
                                      </p:cBhvr>
                                      <p:to x="100000" y="100000"/>
                                    </p:animScale>
                                    <p:animScale>
                                      <p:cBhvr>
                                        <p:cTn id="35" dur="26">
                                          <p:stCondLst>
                                            <p:cond delay="1808"/>
                                          </p:stCondLst>
                                        </p:cTn>
                                        <p:tgtEl>
                                          <p:spTgt spid="92"/>
                                        </p:tgtEl>
                                      </p:cBhvr>
                                      <p:to x="100000" y="95000"/>
                                    </p:animScale>
                                    <p:animScale>
                                      <p:cBhvr>
                                        <p:cTn id="36" dur="166" decel="50000">
                                          <p:stCondLst>
                                            <p:cond delay="1834"/>
                                          </p:stCondLst>
                                        </p:cTn>
                                        <p:tgtEl>
                                          <p:spTgt spid="92"/>
                                        </p:tgtEl>
                                      </p:cBhvr>
                                      <p:to x="100000" y="100000"/>
                                    </p:animScale>
                                  </p:childTnLst>
                                </p:cTn>
                              </p:par>
                            </p:childTnLst>
                          </p:cTn>
                        </p:par>
                      </p:childTnLst>
                    </p:cTn>
                  </p:par>
                  <p:par>
                    <p:cTn id="37" fill="hold">
                      <p:stCondLst>
                        <p:cond delay="indefinite"/>
                      </p:stCondLst>
                      <p:childTnLst>
                        <p:par>
                          <p:cTn id="38" fill="hold">
                            <p:stCondLst>
                              <p:cond delay="0"/>
                            </p:stCondLst>
                            <p:childTnLst>
                              <p:par>
                                <p:cTn id="39" presetID="26" presetClass="entr" presetSubtype="0" fill="hold" grpId="0" nodeType="clickEffect">
                                  <p:stCondLst>
                                    <p:cond delay="0"/>
                                  </p:stCondLst>
                                  <p:childTnLst>
                                    <p:set>
                                      <p:cBhvr>
                                        <p:cTn id="40" dur="1" fill="hold">
                                          <p:stCondLst>
                                            <p:cond delay="0"/>
                                          </p:stCondLst>
                                        </p:cTn>
                                        <p:tgtEl>
                                          <p:spTgt spid="94"/>
                                        </p:tgtEl>
                                        <p:attrNameLst>
                                          <p:attrName>style.visibility</p:attrName>
                                        </p:attrNameLst>
                                      </p:cBhvr>
                                      <p:to>
                                        <p:strVal val="visible"/>
                                      </p:to>
                                    </p:set>
                                    <p:animEffect transition="in" filter="wipe(down)">
                                      <p:cBhvr>
                                        <p:cTn id="41" dur="580">
                                          <p:stCondLst>
                                            <p:cond delay="0"/>
                                          </p:stCondLst>
                                        </p:cTn>
                                        <p:tgtEl>
                                          <p:spTgt spid="94"/>
                                        </p:tgtEl>
                                      </p:cBhvr>
                                    </p:animEffect>
                                    <p:anim calcmode="lin" valueType="num">
                                      <p:cBhvr>
                                        <p:cTn id="42" dur="1822" tmFilter="0,0; 0.14,0.36; 0.43,0.73; 0.71,0.91; 1.0,1.0">
                                          <p:stCondLst>
                                            <p:cond delay="0"/>
                                          </p:stCondLst>
                                        </p:cTn>
                                        <p:tgtEl>
                                          <p:spTgt spid="94"/>
                                        </p:tgtEl>
                                        <p:attrNameLst>
                                          <p:attrName>ppt_x</p:attrName>
                                        </p:attrNameLst>
                                      </p:cBhvr>
                                      <p:tavLst>
                                        <p:tav tm="0">
                                          <p:val>
                                            <p:strVal val="#ppt_x-0.25"/>
                                          </p:val>
                                        </p:tav>
                                        <p:tav tm="100000">
                                          <p:val>
                                            <p:strVal val="#ppt_x"/>
                                          </p:val>
                                        </p:tav>
                                      </p:tavLst>
                                    </p:anim>
                                    <p:anim calcmode="lin" valueType="num">
                                      <p:cBhvr>
                                        <p:cTn id="43" dur="664" tmFilter="0.0,0.0; 0.25,0.07; 0.50,0.2; 0.75,0.467; 1.0,1.0">
                                          <p:stCondLst>
                                            <p:cond delay="0"/>
                                          </p:stCondLst>
                                        </p:cTn>
                                        <p:tgtEl>
                                          <p:spTgt spid="94"/>
                                        </p:tgtEl>
                                        <p:attrNameLst>
                                          <p:attrName>ppt_y</p:attrName>
                                        </p:attrNameLst>
                                      </p:cBhvr>
                                      <p:tavLst>
                                        <p:tav tm="0" fmla="#ppt_y-sin(pi*$)/3">
                                          <p:val>
                                            <p:fltVal val="0.5"/>
                                          </p:val>
                                        </p:tav>
                                        <p:tav tm="100000">
                                          <p:val>
                                            <p:fltVal val="1"/>
                                          </p:val>
                                        </p:tav>
                                      </p:tavLst>
                                    </p:anim>
                                    <p:anim calcmode="lin" valueType="num">
                                      <p:cBhvr>
                                        <p:cTn id="44" dur="664" tmFilter="0, 0; 0.125,0.2665; 0.25,0.4; 0.375,0.465; 0.5,0.5;  0.625,0.535; 0.75,0.6; 0.875,0.7335; 1,1">
                                          <p:stCondLst>
                                            <p:cond delay="664"/>
                                          </p:stCondLst>
                                        </p:cTn>
                                        <p:tgtEl>
                                          <p:spTgt spid="94"/>
                                        </p:tgtEl>
                                        <p:attrNameLst>
                                          <p:attrName>ppt_y</p:attrName>
                                        </p:attrNameLst>
                                      </p:cBhvr>
                                      <p:tavLst>
                                        <p:tav tm="0" fmla="#ppt_y-sin(pi*$)/9">
                                          <p:val>
                                            <p:fltVal val="0"/>
                                          </p:val>
                                        </p:tav>
                                        <p:tav tm="100000">
                                          <p:val>
                                            <p:fltVal val="1"/>
                                          </p:val>
                                        </p:tav>
                                      </p:tavLst>
                                    </p:anim>
                                    <p:anim calcmode="lin" valueType="num">
                                      <p:cBhvr>
                                        <p:cTn id="45" dur="332" tmFilter="0, 0; 0.125,0.2665; 0.25,0.4; 0.375,0.465; 0.5,0.5;  0.625,0.535; 0.75,0.6; 0.875,0.7335; 1,1">
                                          <p:stCondLst>
                                            <p:cond delay="1324"/>
                                          </p:stCondLst>
                                        </p:cTn>
                                        <p:tgtEl>
                                          <p:spTgt spid="94"/>
                                        </p:tgtEl>
                                        <p:attrNameLst>
                                          <p:attrName>ppt_y</p:attrName>
                                        </p:attrNameLst>
                                      </p:cBhvr>
                                      <p:tavLst>
                                        <p:tav tm="0" fmla="#ppt_y-sin(pi*$)/27">
                                          <p:val>
                                            <p:fltVal val="0"/>
                                          </p:val>
                                        </p:tav>
                                        <p:tav tm="100000">
                                          <p:val>
                                            <p:fltVal val="1"/>
                                          </p:val>
                                        </p:tav>
                                      </p:tavLst>
                                    </p:anim>
                                    <p:anim calcmode="lin" valueType="num">
                                      <p:cBhvr>
                                        <p:cTn id="46" dur="164" tmFilter="0, 0; 0.125,0.2665; 0.25,0.4; 0.375,0.465; 0.5,0.5;  0.625,0.535; 0.75,0.6; 0.875,0.7335; 1,1">
                                          <p:stCondLst>
                                            <p:cond delay="1656"/>
                                          </p:stCondLst>
                                        </p:cTn>
                                        <p:tgtEl>
                                          <p:spTgt spid="94"/>
                                        </p:tgtEl>
                                        <p:attrNameLst>
                                          <p:attrName>ppt_y</p:attrName>
                                        </p:attrNameLst>
                                      </p:cBhvr>
                                      <p:tavLst>
                                        <p:tav tm="0" fmla="#ppt_y-sin(pi*$)/81">
                                          <p:val>
                                            <p:fltVal val="0"/>
                                          </p:val>
                                        </p:tav>
                                        <p:tav tm="100000">
                                          <p:val>
                                            <p:fltVal val="1"/>
                                          </p:val>
                                        </p:tav>
                                      </p:tavLst>
                                    </p:anim>
                                    <p:animScale>
                                      <p:cBhvr>
                                        <p:cTn id="47" dur="26">
                                          <p:stCondLst>
                                            <p:cond delay="650"/>
                                          </p:stCondLst>
                                        </p:cTn>
                                        <p:tgtEl>
                                          <p:spTgt spid="94"/>
                                        </p:tgtEl>
                                      </p:cBhvr>
                                      <p:to x="100000" y="60000"/>
                                    </p:animScale>
                                    <p:animScale>
                                      <p:cBhvr>
                                        <p:cTn id="48" dur="166" decel="50000">
                                          <p:stCondLst>
                                            <p:cond delay="676"/>
                                          </p:stCondLst>
                                        </p:cTn>
                                        <p:tgtEl>
                                          <p:spTgt spid="94"/>
                                        </p:tgtEl>
                                      </p:cBhvr>
                                      <p:to x="100000" y="100000"/>
                                    </p:animScale>
                                    <p:animScale>
                                      <p:cBhvr>
                                        <p:cTn id="49" dur="26">
                                          <p:stCondLst>
                                            <p:cond delay="1312"/>
                                          </p:stCondLst>
                                        </p:cTn>
                                        <p:tgtEl>
                                          <p:spTgt spid="94"/>
                                        </p:tgtEl>
                                      </p:cBhvr>
                                      <p:to x="100000" y="80000"/>
                                    </p:animScale>
                                    <p:animScale>
                                      <p:cBhvr>
                                        <p:cTn id="50" dur="166" decel="50000">
                                          <p:stCondLst>
                                            <p:cond delay="1338"/>
                                          </p:stCondLst>
                                        </p:cTn>
                                        <p:tgtEl>
                                          <p:spTgt spid="94"/>
                                        </p:tgtEl>
                                      </p:cBhvr>
                                      <p:to x="100000" y="100000"/>
                                    </p:animScale>
                                    <p:animScale>
                                      <p:cBhvr>
                                        <p:cTn id="51" dur="26">
                                          <p:stCondLst>
                                            <p:cond delay="1642"/>
                                          </p:stCondLst>
                                        </p:cTn>
                                        <p:tgtEl>
                                          <p:spTgt spid="94"/>
                                        </p:tgtEl>
                                      </p:cBhvr>
                                      <p:to x="100000" y="90000"/>
                                    </p:animScale>
                                    <p:animScale>
                                      <p:cBhvr>
                                        <p:cTn id="52" dur="166" decel="50000">
                                          <p:stCondLst>
                                            <p:cond delay="1668"/>
                                          </p:stCondLst>
                                        </p:cTn>
                                        <p:tgtEl>
                                          <p:spTgt spid="94"/>
                                        </p:tgtEl>
                                      </p:cBhvr>
                                      <p:to x="100000" y="100000"/>
                                    </p:animScale>
                                    <p:animScale>
                                      <p:cBhvr>
                                        <p:cTn id="53" dur="26">
                                          <p:stCondLst>
                                            <p:cond delay="1808"/>
                                          </p:stCondLst>
                                        </p:cTn>
                                        <p:tgtEl>
                                          <p:spTgt spid="94"/>
                                        </p:tgtEl>
                                      </p:cBhvr>
                                      <p:to x="100000" y="95000"/>
                                    </p:animScale>
                                    <p:animScale>
                                      <p:cBhvr>
                                        <p:cTn id="54" dur="166" decel="50000">
                                          <p:stCondLst>
                                            <p:cond delay="1834"/>
                                          </p:stCondLst>
                                        </p:cTn>
                                        <p:tgtEl>
                                          <p:spTgt spid="94"/>
                                        </p:tgtEl>
                                      </p:cBhvr>
                                      <p:to x="100000" y="100000"/>
                                    </p:animScale>
                                  </p:childTnLst>
                                </p:cTn>
                              </p:par>
                              <p:par>
                                <p:cTn id="55" presetID="26" presetClass="entr" presetSubtype="0" fill="hold" grpId="0" nodeType="withEffect">
                                  <p:stCondLst>
                                    <p:cond delay="0"/>
                                  </p:stCondLst>
                                  <p:childTnLst>
                                    <p:set>
                                      <p:cBhvr>
                                        <p:cTn id="56" dur="1" fill="hold">
                                          <p:stCondLst>
                                            <p:cond delay="0"/>
                                          </p:stCondLst>
                                        </p:cTn>
                                        <p:tgtEl>
                                          <p:spTgt spid="93"/>
                                        </p:tgtEl>
                                        <p:attrNameLst>
                                          <p:attrName>style.visibility</p:attrName>
                                        </p:attrNameLst>
                                      </p:cBhvr>
                                      <p:to>
                                        <p:strVal val="visible"/>
                                      </p:to>
                                    </p:set>
                                    <p:animEffect transition="in" filter="wipe(down)">
                                      <p:cBhvr>
                                        <p:cTn id="57" dur="580">
                                          <p:stCondLst>
                                            <p:cond delay="0"/>
                                          </p:stCondLst>
                                        </p:cTn>
                                        <p:tgtEl>
                                          <p:spTgt spid="93"/>
                                        </p:tgtEl>
                                      </p:cBhvr>
                                    </p:animEffect>
                                    <p:anim calcmode="lin" valueType="num">
                                      <p:cBhvr>
                                        <p:cTn id="58" dur="1822" tmFilter="0,0; 0.14,0.36; 0.43,0.73; 0.71,0.91; 1.0,1.0">
                                          <p:stCondLst>
                                            <p:cond delay="0"/>
                                          </p:stCondLst>
                                        </p:cTn>
                                        <p:tgtEl>
                                          <p:spTgt spid="93"/>
                                        </p:tgtEl>
                                        <p:attrNameLst>
                                          <p:attrName>ppt_x</p:attrName>
                                        </p:attrNameLst>
                                      </p:cBhvr>
                                      <p:tavLst>
                                        <p:tav tm="0">
                                          <p:val>
                                            <p:strVal val="#ppt_x-0.25"/>
                                          </p:val>
                                        </p:tav>
                                        <p:tav tm="100000">
                                          <p:val>
                                            <p:strVal val="#ppt_x"/>
                                          </p:val>
                                        </p:tav>
                                      </p:tavLst>
                                    </p:anim>
                                    <p:anim calcmode="lin" valueType="num">
                                      <p:cBhvr>
                                        <p:cTn id="59" dur="664" tmFilter="0.0,0.0; 0.25,0.07; 0.50,0.2; 0.75,0.467; 1.0,1.0">
                                          <p:stCondLst>
                                            <p:cond delay="0"/>
                                          </p:stCondLst>
                                        </p:cTn>
                                        <p:tgtEl>
                                          <p:spTgt spid="93"/>
                                        </p:tgtEl>
                                        <p:attrNameLst>
                                          <p:attrName>ppt_y</p:attrName>
                                        </p:attrNameLst>
                                      </p:cBhvr>
                                      <p:tavLst>
                                        <p:tav tm="0" fmla="#ppt_y-sin(pi*$)/3">
                                          <p:val>
                                            <p:fltVal val="0.5"/>
                                          </p:val>
                                        </p:tav>
                                        <p:tav tm="100000">
                                          <p:val>
                                            <p:fltVal val="1"/>
                                          </p:val>
                                        </p:tav>
                                      </p:tavLst>
                                    </p:anim>
                                    <p:anim calcmode="lin" valueType="num">
                                      <p:cBhvr>
                                        <p:cTn id="60" dur="664" tmFilter="0, 0; 0.125,0.2665; 0.25,0.4; 0.375,0.465; 0.5,0.5;  0.625,0.535; 0.75,0.6; 0.875,0.7335; 1,1">
                                          <p:stCondLst>
                                            <p:cond delay="664"/>
                                          </p:stCondLst>
                                        </p:cTn>
                                        <p:tgtEl>
                                          <p:spTgt spid="93"/>
                                        </p:tgtEl>
                                        <p:attrNameLst>
                                          <p:attrName>ppt_y</p:attrName>
                                        </p:attrNameLst>
                                      </p:cBhvr>
                                      <p:tavLst>
                                        <p:tav tm="0" fmla="#ppt_y-sin(pi*$)/9">
                                          <p:val>
                                            <p:fltVal val="0"/>
                                          </p:val>
                                        </p:tav>
                                        <p:tav tm="100000">
                                          <p:val>
                                            <p:fltVal val="1"/>
                                          </p:val>
                                        </p:tav>
                                      </p:tavLst>
                                    </p:anim>
                                    <p:anim calcmode="lin" valueType="num">
                                      <p:cBhvr>
                                        <p:cTn id="61" dur="332" tmFilter="0, 0; 0.125,0.2665; 0.25,0.4; 0.375,0.465; 0.5,0.5;  0.625,0.535; 0.75,0.6; 0.875,0.7335; 1,1">
                                          <p:stCondLst>
                                            <p:cond delay="1324"/>
                                          </p:stCondLst>
                                        </p:cTn>
                                        <p:tgtEl>
                                          <p:spTgt spid="93"/>
                                        </p:tgtEl>
                                        <p:attrNameLst>
                                          <p:attrName>ppt_y</p:attrName>
                                        </p:attrNameLst>
                                      </p:cBhvr>
                                      <p:tavLst>
                                        <p:tav tm="0" fmla="#ppt_y-sin(pi*$)/27">
                                          <p:val>
                                            <p:fltVal val="0"/>
                                          </p:val>
                                        </p:tav>
                                        <p:tav tm="100000">
                                          <p:val>
                                            <p:fltVal val="1"/>
                                          </p:val>
                                        </p:tav>
                                      </p:tavLst>
                                    </p:anim>
                                    <p:anim calcmode="lin" valueType="num">
                                      <p:cBhvr>
                                        <p:cTn id="62" dur="164" tmFilter="0, 0; 0.125,0.2665; 0.25,0.4; 0.375,0.465; 0.5,0.5;  0.625,0.535; 0.75,0.6; 0.875,0.7335; 1,1">
                                          <p:stCondLst>
                                            <p:cond delay="1656"/>
                                          </p:stCondLst>
                                        </p:cTn>
                                        <p:tgtEl>
                                          <p:spTgt spid="93"/>
                                        </p:tgtEl>
                                        <p:attrNameLst>
                                          <p:attrName>ppt_y</p:attrName>
                                        </p:attrNameLst>
                                      </p:cBhvr>
                                      <p:tavLst>
                                        <p:tav tm="0" fmla="#ppt_y-sin(pi*$)/81">
                                          <p:val>
                                            <p:fltVal val="0"/>
                                          </p:val>
                                        </p:tav>
                                        <p:tav tm="100000">
                                          <p:val>
                                            <p:fltVal val="1"/>
                                          </p:val>
                                        </p:tav>
                                      </p:tavLst>
                                    </p:anim>
                                    <p:animScale>
                                      <p:cBhvr>
                                        <p:cTn id="63" dur="26">
                                          <p:stCondLst>
                                            <p:cond delay="650"/>
                                          </p:stCondLst>
                                        </p:cTn>
                                        <p:tgtEl>
                                          <p:spTgt spid="93"/>
                                        </p:tgtEl>
                                      </p:cBhvr>
                                      <p:to x="100000" y="60000"/>
                                    </p:animScale>
                                    <p:animScale>
                                      <p:cBhvr>
                                        <p:cTn id="64" dur="166" decel="50000">
                                          <p:stCondLst>
                                            <p:cond delay="676"/>
                                          </p:stCondLst>
                                        </p:cTn>
                                        <p:tgtEl>
                                          <p:spTgt spid="93"/>
                                        </p:tgtEl>
                                      </p:cBhvr>
                                      <p:to x="100000" y="100000"/>
                                    </p:animScale>
                                    <p:animScale>
                                      <p:cBhvr>
                                        <p:cTn id="65" dur="26">
                                          <p:stCondLst>
                                            <p:cond delay="1312"/>
                                          </p:stCondLst>
                                        </p:cTn>
                                        <p:tgtEl>
                                          <p:spTgt spid="93"/>
                                        </p:tgtEl>
                                      </p:cBhvr>
                                      <p:to x="100000" y="80000"/>
                                    </p:animScale>
                                    <p:animScale>
                                      <p:cBhvr>
                                        <p:cTn id="66" dur="166" decel="50000">
                                          <p:stCondLst>
                                            <p:cond delay="1338"/>
                                          </p:stCondLst>
                                        </p:cTn>
                                        <p:tgtEl>
                                          <p:spTgt spid="93"/>
                                        </p:tgtEl>
                                      </p:cBhvr>
                                      <p:to x="100000" y="100000"/>
                                    </p:animScale>
                                    <p:animScale>
                                      <p:cBhvr>
                                        <p:cTn id="67" dur="26">
                                          <p:stCondLst>
                                            <p:cond delay="1642"/>
                                          </p:stCondLst>
                                        </p:cTn>
                                        <p:tgtEl>
                                          <p:spTgt spid="93"/>
                                        </p:tgtEl>
                                      </p:cBhvr>
                                      <p:to x="100000" y="90000"/>
                                    </p:animScale>
                                    <p:animScale>
                                      <p:cBhvr>
                                        <p:cTn id="68" dur="166" decel="50000">
                                          <p:stCondLst>
                                            <p:cond delay="1668"/>
                                          </p:stCondLst>
                                        </p:cTn>
                                        <p:tgtEl>
                                          <p:spTgt spid="93"/>
                                        </p:tgtEl>
                                      </p:cBhvr>
                                      <p:to x="100000" y="100000"/>
                                    </p:animScale>
                                    <p:animScale>
                                      <p:cBhvr>
                                        <p:cTn id="69" dur="26">
                                          <p:stCondLst>
                                            <p:cond delay="1808"/>
                                          </p:stCondLst>
                                        </p:cTn>
                                        <p:tgtEl>
                                          <p:spTgt spid="93"/>
                                        </p:tgtEl>
                                      </p:cBhvr>
                                      <p:to x="100000" y="95000"/>
                                    </p:animScale>
                                    <p:animScale>
                                      <p:cBhvr>
                                        <p:cTn id="70" dur="166" decel="50000">
                                          <p:stCondLst>
                                            <p:cond delay="1834"/>
                                          </p:stCondLst>
                                        </p:cTn>
                                        <p:tgtEl>
                                          <p:spTgt spid="93"/>
                                        </p:tgtEl>
                                      </p:cBhvr>
                                      <p:to x="100000" y="100000"/>
                                    </p:animScale>
                                  </p:childTnLst>
                                </p:cTn>
                              </p:par>
                            </p:childTnLst>
                          </p:cTn>
                        </p:par>
                      </p:childTnLst>
                    </p:cTn>
                  </p:par>
                  <p:par>
                    <p:cTn id="71" fill="hold">
                      <p:stCondLst>
                        <p:cond delay="indefinite"/>
                      </p:stCondLst>
                      <p:childTnLst>
                        <p:par>
                          <p:cTn id="72" fill="hold">
                            <p:stCondLst>
                              <p:cond delay="0"/>
                            </p:stCondLst>
                            <p:childTnLst>
                              <p:par>
                                <p:cTn id="73" presetID="8" presetClass="emph" presetSubtype="0" fill="hold" grpId="0" nodeType="clickEffect">
                                  <p:stCondLst>
                                    <p:cond delay="0"/>
                                  </p:stCondLst>
                                  <p:childTnLst>
                                    <p:animRot by="21600000">
                                      <p:cBhvr>
                                        <p:cTn id="74" dur="2000" fill="hold"/>
                                        <p:tgtEl>
                                          <p:spTgt spid="96"/>
                                        </p:tgtEl>
                                        <p:attrNameLst>
                                          <p:attrName>r</p:attrName>
                                        </p:attrNameLst>
                                      </p:cBhvr>
                                    </p:animRot>
                                  </p:childTnLst>
                                </p:cTn>
                              </p:par>
                              <p:par>
                                <p:cTn id="75" presetID="8" presetClass="emph" presetSubtype="0" fill="hold" grpId="0" nodeType="withEffect">
                                  <p:stCondLst>
                                    <p:cond delay="0"/>
                                  </p:stCondLst>
                                  <p:childTnLst>
                                    <p:animRot by="21600000">
                                      <p:cBhvr>
                                        <p:cTn id="76" dur="2000" fill="hold"/>
                                        <p:tgtEl>
                                          <p:spTgt spid="9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animBg="1"/>
      <p:bldP spid="92" grpId="0" animBg="1"/>
      <p:bldP spid="93" grpId="0" animBg="1"/>
      <p:bldP spid="94" grpId="0" animBg="1"/>
      <p:bldP spid="95" grpId="0" animBg="1"/>
      <p:bldP spid="96"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2EB97F26-A8B8-44D5-B438-A24E3BDCB5E3}" type="slidenum">
              <a:rPr lang="zh-CN" altLang="zh-CN" smtClean="0"/>
              <a:pPr>
                <a:defRPr/>
              </a:pPr>
              <a:t>68</a:t>
            </a:fld>
            <a:endParaRPr lang="zh-CN" altLang="zh-CN" dirty="0"/>
          </a:p>
        </p:txBody>
      </p:sp>
      <p:sp>
        <p:nvSpPr>
          <p:cNvPr id="5" name="矩形 9"/>
          <p:cNvSpPr>
            <a:spLocks noChangeArrowheads="1"/>
          </p:cNvSpPr>
          <p:nvPr/>
        </p:nvSpPr>
        <p:spPr bwMode="auto">
          <a:xfrm>
            <a:off x="228600" y="228600"/>
            <a:ext cx="3608680" cy="523220"/>
          </a:xfrm>
          <a:prstGeom prst="rect">
            <a:avLst/>
          </a:prstGeom>
          <a:noFill/>
          <a:ln w="9525">
            <a:noFill/>
            <a:miter lim="800000"/>
            <a:headEnd/>
            <a:tailEnd/>
          </a:ln>
        </p:spPr>
        <p:txBody>
          <a:bodyPr wrap="none">
            <a:spAutoFit/>
          </a:bodyPr>
          <a:lstStyle/>
          <a:p>
            <a:r>
              <a:rPr lang="en-US" altLang="zh-CN" sz="2800" b="1" dirty="0" smtClean="0">
                <a:solidFill>
                  <a:srgbClr val="333300"/>
                </a:solidFill>
                <a:latin typeface="Times New Roman" pitchFamily="18" charset="0"/>
                <a:ea typeface="楷体" pitchFamily="49" charset="-122"/>
              </a:rPr>
              <a:t>2.4 </a:t>
            </a:r>
            <a:r>
              <a:rPr lang="zh-CN" altLang="en-US" sz="2800" b="1" dirty="0" smtClean="0">
                <a:solidFill>
                  <a:srgbClr val="333300"/>
                </a:solidFill>
                <a:latin typeface="Times New Roman" pitchFamily="18" charset="0"/>
                <a:ea typeface="楷体" pitchFamily="49" charset="-122"/>
              </a:rPr>
              <a:t>蒙特卡洛方法应用</a:t>
            </a:r>
            <a:endParaRPr lang="zh-CN" altLang="en-US" sz="2800" dirty="0"/>
          </a:p>
        </p:txBody>
      </p:sp>
      <p:sp>
        <p:nvSpPr>
          <p:cNvPr id="6" name="Line 5"/>
          <p:cNvSpPr>
            <a:spLocks noChangeShapeType="1"/>
          </p:cNvSpPr>
          <p:nvPr/>
        </p:nvSpPr>
        <p:spPr bwMode="auto">
          <a:xfrm>
            <a:off x="0" y="762000"/>
            <a:ext cx="7916863" cy="0"/>
          </a:xfrm>
          <a:prstGeom prst="line">
            <a:avLst/>
          </a:prstGeom>
          <a:noFill/>
          <a:ln w="12700">
            <a:solidFill>
              <a:srgbClr val="FF9900"/>
            </a:solidFill>
            <a:miter lim="800000"/>
            <a:headEnd/>
            <a:tailEnd/>
          </a:ln>
          <a:effectLst>
            <a:prstShdw prst="shdw17" dist="17961" dir="2700000">
              <a:srgbClr val="995C00"/>
            </a:prstShdw>
          </a:effectLst>
        </p:spPr>
        <p:txBody>
          <a:bodyPr lIns="90000" tIns="46800" rIns="90000" bIns="46800"/>
          <a:lstStyle/>
          <a:p>
            <a:endParaRPr lang="zh-CN" altLang="en-US"/>
          </a:p>
        </p:txBody>
      </p:sp>
      <p:sp>
        <p:nvSpPr>
          <p:cNvPr id="7" name="矩形 6"/>
          <p:cNvSpPr/>
          <p:nvPr/>
        </p:nvSpPr>
        <p:spPr>
          <a:xfrm>
            <a:off x="457201" y="838200"/>
            <a:ext cx="8305799" cy="5632311"/>
          </a:xfrm>
          <a:prstGeom prst="rect">
            <a:avLst/>
          </a:prstGeom>
        </p:spPr>
        <p:txBody>
          <a:bodyPr wrap="square">
            <a:spAutoFit/>
          </a:bodyPr>
          <a:lstStyle/>
          <a:p>
            <a:pPr algn="just">
              <a:spcBef>
                <a:spcPts val="0"/>
              </a:spcBef>
              <a:buClr>
                <a:schemeClr val="folHlink"/>
              </a:buClr>
              <a:buSzPct val="60000"/>
            </a:pPr>
            <a:r>
              <a:rPr lang="zh-CN" altLang="en-US" sz="2400" b="1" dirty="0" smtClean="0">
                <a:solidFill>
                  <a:srgbClr val="0000FF"/>
                </a:solidFill>
                <a:latin typeface="Times New Roman" pitchFamily="18" charset="0"/>
                <a:ea typeface="楷体" pitchFamily="49" charset="-122"/>
              </a:rPr>
              <a:t>统计系综</a:t>
            </a:r>
            <a:endParaRPr lang="en-US" altLang="zh-CN" sz="2400" b="1" dirty="0" smtClean="0">
              <a:solidFill>
                <a:srgbClr val="0000FF"/>
              </a:solidFill>
              <a:latin typeface="Times New Roman" pitchFamily="18" charset="0"/>
              <a:ea typeface="楷体" pitchFamily="49" charset="-122"/>
            </a:endParaRPr>
          </a:p>
          <a:p>
            <a:pPr algn="just">
              <a:spcBef>
                <a:spcPts val="0"/>
              </a:spcBef>
              <a:buClr>
                <a:schemeClr val="folHlink"/>
              </a:buClr>
              <a:buSzPct val="60000"/>
            </a:pPr>
            <a:r>
              <a:rPr lang="zh-CN" altLang="en-US" sz="2400" b="1" dirty="0" smtClean="0">
                <a:solidFill>
                  <a:srgbClr val="000000"/>
                </a:solidFill>
                <a:latin typeface="Times New Roman" pitchFamily="18" charset="0"/>
                <a:ea typeface="楷体" pitchFamily="49" charset="-122"/>
              </a:rPr>
              <a:t>相空间代表点的集合和几率密度分布一起规定了一个系综，它描述了在某种宏观的约束条件下所有允许微观状态的概率，其约束条件可以由一组外加宏观参量来表示。根据规定外加条件不同，区分几种系综：</a:t>
            </a:r>
            <a:endParaRPr lang="en-US" altLang="zh-CN" sz="2400" b="1" dirty="0" smtClean="0">
              <a:solidFill>
                <a:srgbClr val="000000"/>
              </a:solidFill>
              <a:latin typeface="Times New Roman" pitchFamily="18" charset="0"/>
              <a:ea typeface="楷体" pitchFamily="49" charset="-122"/>
            </a:endParaRPr>
          </a:p>
          <a:p>
            <a:pPr algn="just">
              <a:spcBef>
                <a:spcPts val="0"/>
              </a:spcBef>
              <a:buClr>
                <a:schemeClr val="folHlink"/>
              </a:buClr>
              <a:buSzPct val="60000"/>
            </a:pPr>
            <a:endParaRPr lang="en-US" altLang="zh-CN" sz="2400" b="1" dirty="0" smtClean="0">
              <a:solidFill>
                <a:srgbClr val="000000"/>
              </a:solidFill>
              <a:latin typeface="Times New Roman" pitchFamily="18" charset="0"/>
              <a:ea typeface="楷体" pitchFamily="49" charset="-122"/>
            </a:endParaRPr>
          </a:p>
          <a:p>
            <a:pPr algn="just">
              <a:spcBef>
                <a:spcPts val="0"/>
              </a:spcBef>
              <a:buClr>
                <a:schemeClr val="folHlink"/>
              </a:buClr>
              <a:buSzPct val="60000"/>
            </a:pPr>
            <a:endParaRPr lang="en-US" altLang="zh-CN" sz="2400" b="1" dirty="0" smtClean="0">
              <a:solidFill>
                <a:srgbClr val="000000"/>
              </a:solidFill>
              <a:latin typeface="Times New Roman" pitchFamily="18" charset="0"/>
              <a:ea typeface="楷体" pitchFamily="49" charset="-122"/>
            </a:endParaRPr>
          </a:p>
          <a:p>
            <a:pPr algn="just">
              <a:spcBef>
                <a:spcPts val="0"/>
              </a:spcBef>
              <a:buClr>
                <a:schemeClr val="folHlink"/>
              </a:buClr>
              <a:buSzPct val="60000"/>
            </a:pPr>
            <a:endParaRPr lang="en-US" altLang="zh-CN" sz="2400" b="1" dirty="0" smtClean="0">
              <a:solidFill>
                <a:srgbClr val="000000"/>
              </a:solidFill>
              <a:latin typeface="Times New Roman" pitchFamily="18" charset="0"/>
              <a:ea typeface="楷体" pitchFamily="49" charset="-122"/>
            </a:endParaRPr>
          </a:p>
          <a:p>
            <a:pPr algn="just">
              <a:spcBef>
                <a:spcPts val="0"/>
              </a:spcBef>
              <a:buClr>
                <a:schemeClr val="folHlink"/>
              </a:buClr>
              <a:buSzPct val="60000"/>
            </a:pPr>
            <a:endParaRPr lang="en-US" altLang="zh-CN" sz="2400" b="1" dirty="0" smtClean="0">
              <a:solidFill>
                <a:srgbClr val="000000"/>
              </a:solidFill>
              <a:latin typeface="Times New Roman" pitchFamily="18" charset="0"/>
              <a:ea typeface="楷体" pitchFamily="49" charset="-122"/>
            </a:endParaRPr>
          </a:p>
          <a:p>
            <a:pPr algn="just">
              <a:spcBef>
                <a:spcPts val="0"/>
              </a:spcBef>
              <a:buClr>
                <a:schemeClr val="folHlink"/>
              </a:buClr>
              <a:buSzPct val="60000"/>
            </a:pPr>
            <a:endParaRPr lang="en-US" altLang="zh-CN" sz="2400" b="1" dirty="0" smtClean="0">
              <a:solidFill>
                <a:srgbClr val="000000"/>
              </a:solidFill>
              <a:latin typeface="Times New Roman" pitchFamily="18" charset="0"/>
              <a:ea typeface="楷体" pitchFamily="49" charset="-122"/>
            </a:endParaRPr>
          </a:p>
          <a:p>
            <a:pPr algn="just">
              <a:spcBef>
                <a:spcPts val="0"/>
              </a:spcBef>
              <a:buClr>
                <a:schemeClr val="folHlink"/>
              </a:buClr>
              <a:buSzPct val="60000"/>
            </a:pPr>
            <a:endParaRPr lang="en-US" altLang="zh-CN" sz="2400" b="1" dirty="0" smtClean="0">
              <a:solidFill>
                <a:srgbClr val="000000"/>
              </a:solidFill>
              <a:latin typeface="Times New Roman" pitchFamily="18" charset="0"/>
              <a:ea typeface="楷体" pitchFamily="49" charset="-122"/>
            </a:endParaRPr>
          </a:p>
          <a:p>
            <a:pPr algn="just">
              <a:spcBef>
                <a:spcPts val="0"/>
              </a:spcBef>
              <a:buClr>
                <a:schemeClr val="folHlink"/>
              </a:buClr>
              <a:buSzPct val="60000"/>
            </a:pPr>
            <a:endParaRPr lang="en-US" altLang="zh-CN" sz="2400" b="1" dirty="0" smtClean="0">
              <a:solidFill>
                <a:srgbClr val="000000"/>
              </a:solidFill>
              <a:latin typeface="Times New Roman" pitchFamily="18" charset="0"/>
              <a:ea typeface="楷体" pitchFamily="49" charset="-122"/>
            </a:endParaRPr>
          </a:p>
          <a:p>
            <a:pPr algn="just">
              <a:spcBef>
                <a:spcPts val="0"/>
              </a:spcBef>
              <a:buClr>
                <a:schemeClr val="folHlink"/>
              </a:buClr>
              <a:buSzPct val="60000"/>
            </a:pPr>
            <a:endParaRPr lang="en-US" altLang="zh-CN" sz="2400" b="1" dirty="0" smtClean="0">
              <a:solidFill>
                <a:srgbClr val="000000"/>
              </a:solidFill>
              <a:latin typeface="Times New Roman" pitchFamily="18" charset="0"/>
              <a:ea typeface="楷体" pitchFamily="49" charset="-122"/>
            </a:endParaRPr>
          </a:p>
          <a:p>
            <a:pPr algn="just">
              <a:spcBef>
                <a:spcPts val="0"/>
              </a:spcBef>
              <a:buClr>
                <a:schemeClr val="folHlink"/>
              </a:buClr>
              <a:buSzPct val="60000"/>
            </a:pPr>
            <a:endParaRPr lang="en-US" altLang="zh-CN" sz="2400" b="1" dirty="0" smtClean="0">
              <a:solidFill>
                <a:srgbClr val="000000"/>
              </a:solidFill>
              <a:latin typeface="Times New Roman" pitchFamily="18" charset="0"/>
              <a:ea typeface="楷体" pitchFamily="49" charset="-122"/>
            </a:endParaRPr>
          </a:p>
          <a:p>
            <a:pPr algn="just">
              <a:spcBef>
                <a:spcPts val="0"/>
              </a:spcBef>
              <a:buClr>
                <a:schemeClr val="folHlink"/>
              </a:buClr>
              <a:buSzPct val="60000"/>
            </a:pPr>
            <a:r>
              <a:rPr lang="zh-CN" altLang="en-US" sz="2400" b="1" dirty="0" smtClean="0">
                <a:solidFill>
                  <a:srgbClr val="000000"/>
                </a:solidFill>
                <a:latin typeface="Times New Roman" pitchFamily="18" charset="0"/>
                <a:ea typeface="楷体" pitchFamily="49" charset="-122"/>
              </a:rPr>
              <a:t>        用于</a:t>
            </a:r>
            <a:r>
              <a:rPr lang="en-US" altLang="zh-CN" sz="2400" b="1" dirty="0" smtClean="0">
                <a:solidFill>
                  <a:srgbClr val="000000"/>
                </a:solidFill>
                <a:latin typeface="Times New Roman" pitchFamily="18" charset="0"/>
                <a:ea typeface="楷体" pitchFamily="49" charset="-122"/>
              </a:rPr>
              <a:t>Monte Carlo</a:t>
            </a:r>
            <a:r>
              <a:rPr lang="zh-CN" altLang="en-US" sz="2400" b="1" dirty="0" smtClean="0">
                <a:solidFill>
                  <a:srgbClr val="000000"/>
                </a:solidFill>
                <a:latin typeface="Times New Roman" pitchFamily="18" charset="0"/>
                <a:ea typeface="楷体" pitchFamily="49" charset="-122"/>
              </a:rPr>
              <a:t>和</a:t>
            </a:r>
            <a:r>
              <a:rPr lang="en-US" altLang="zh-CN" sz="2400" b="1" dirty="0" smtClean="0">
                <a:solidFill>
                  <a:srgbClr val="000000"/>
                </a:solidFill>
                <a:latin typeface="Times New Roman" pitchFamily="18" charset="0"/>
                <a:ea typeface="楷体" pitchFamily="49" charset="-122"/>
              </a:rPr>
              <a:t>MD</a:t>
            </a:r>
            <a:r>
              <a:rPr lang="zh-CN" altLang="en-US" sz="2400" b="1" dirty="0" smtClean="0">
                <a:solidFill>
                  <a:srgbClr val="000000"/>
                </a:solidFill>
                <a:latin typeface="Times New Roman" pitchFamily="18" charset="0"/>
                <a:ea typeface="楷体" pitchFamily="49" charset="-122"/>
              </a:rPr>
              <a:t>模拟中的典型统计系综。</a:t>
            </a:r>
            <a:endParaRPr lang="en-US" altLang="zh-CN" sz="2400" b="1" dirty="0" smtClean="0">
              <a:solidFill>
                <a:srgbClr val="000000"/>
              </a:solidFill>
              <a:latin typeface="Times New Roman" pitchFamily="18" charset="0"/>
              <a:ea typeface="楷体" pitchFamily="49" charset="-122"/>
            </a:endParaRPr>
          </a:p>
        </p:txBody>
      </p:sp>
      <p:sp>
        <p:nvSpPr>
          <p:cNvPr id="8" name="TextBox 7"/>
          <p:cNvSpPr txBox="1"/>
          <p:nvPr/>
        </p:nvSpPr>
        <p:spPr>
          <a:xfrm>
            <a:off x="1293000" y="2667000"/>
            <a:ext cx="2819400" cy="830997"/>
          </a:xfrm>
          <a:prstGeom prst="rect">
            <a:avLst/>
          </a:prstGeom>
          <a:noFill/>
        </p:spPr>
        <p:txBody>
          <a:bodyPr wrap="square" rtlCol="0">
            <a:spAutoFit/>
          </a:bodyPr>
          <a:lstStyle/>
          <a:p>
            <a:pPr algn="just"/>
            <a:r>
              <a:rPr lang="en-US" altLang="zh-CN" sz="2400" b="1" dirty="0" smtClean="0">
                <a:solidFill>
                  <a:srgbClr val="000000"/>
                </a:solidFill>
                <a:latin typeface="Times New Roman" pitchFamily="18" charset="0"/>
                <a:ea typeface="楷体" pitchFamily="49" charset="-122"/>
                <a:sym typeface="Symbol"/>
              </a:rPr>
              <a:t>N,V,T </a:t>
            </a:r>
            <a:r>
              <a:rPr lang="zh-CN" altLang="en-US" sz="2400" b="1" dirty="0" smtClean="0">
                <a:solidFill>
                  <a:srgbClr val="000000"/>
                </a:solidFill>
                <a:latin typeface="Times New Roman" pitchFamily="18" charset="0"/>
                <a:ea typeface="楷体" pitchFamily="49" charset="-122"/>
                <a:sym typeface="Symbol"/>
              </a:rPr>
              <a:t>正则系综，</a:t>
            </a:r>
            <a:r>
              <a:rPr lang="en-US" altLang="zh-CN" sz="2400" b="1" dirty="0" smtClean="0">
                <a:solidFill>
                  <a:srgbClr val="000000"/>
                </a:solidFill>
                <a:latin typeface="Times New Roman" pitchFamily="18" charset="0"/>
                <a:ea typeface="楷体" pitchFamily="49" charset="-122"/>
                <a:sym typeface="Symbol"/>
              </a:rPr>
              <a:t>F</a:t>
            </a:r>
          </a:p>
          <a:p>
            <a:pPr algn="just"/>
            <a:r>
              <a:rPr lang="zh-CN" altLang="en-US" sz="2400" b="1" dirty="0" smtClean="0">
                <a:solidFill>
                  <a:srgbClr val="000000"/>
                </a:solidFill>
                <a:latin typeface="Times New Roman" pitchFamily="18" charset="0"/>
                <a:ea typeface="楷体" pitchFamily="49" charset="-122"/>
                <a:sym typeface="Symbol"/>
              </a:rPr>
              <a:t>恒定温度下的热浴</a:t>
            </a:r>
          </a:p>
        </p:txBody>
      </p:sp>
      <p:graphicFrame>
        <p:nvGraphicFramePr>
          <p:cNvPr id="272386" name="Object 2"/>
          <p:cNvGraphicFramePr>
            <a:graphicFrameLocks noChangeAspect="1"/>
          </p:cNvGraphicFramePr>
          <p:nvPr/>
        </p:nvGraphicFramePr>
        <p:xfrm>
          <a:off x="1978800" y="3433465"/>
          <a:ext cx="1524000" cy="731520"/>
        </p:xfrm>
        <a:graphic>
          <a:graphicData uri="http://schemas.openxmlformats.org/presentationml/2006/ole">
            <p:oleObj spid="_x0000_s272386" name="Equation" r:id="rId3" imgW="634680" imgH="304560" progId="Equation.DSMT4">
              <p:embed/>
            </p:oleObj>
          </a:graphicData>
        </a:graphic>
      </p:graphicFrame>
      <p:sp>
        <p:nvSpPr>
          <p:cNvPr id="11" name="矩形 10"/>
          <p:cNvSpPr/>
          <p:nvPr/>
        </p:nvSpPr>
        <p:spPr>
          <a:xfrm>
            <a:off x="1295400" y="2727600"/>
            <a:ext cx="2895600" cy="1447800"/>
          </a:xfrm>
          <a:prstGeom prst="rect">
            <a:avLst/>
          </a:prstGeom>
          <a:noFill/>
          <a:ln w="25400">
            <a:solidFill>
              <a:srgbClr val="0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12" name="TextBox 11"/>
          <p:cNvSpPr txBox="1"/>
          <p:nvPr/>
        </p:nvSpPr>
        <p:spPr>
          <a:xfrm>
            <a:off x="4341000" y="2667000"/>
            <a:ext cx="2819400" cy="1200329"/>
          </a:xfrm>
          <a:prstGeom prst="rect">
            <a:avLst/>
          </a:prstGeom>
          <a:noFill/>
        </p:spPr>
        <p:txBody>
          <a:bodyPr wrap="square" rtlCol="0">
            <a:spAutoFit/>
          </a:bodyPr>
          <a:lstStyle/>
          <a:p>
            <a:pPr algn="just"/>
            <a:r>
              <a:rPr lang="en-US" altLang="zh-CN" sz="2400" b="1" dirty="0" smtClean="0">
                <a:solidFill>
                  <a:srgbClr val="000000"/>
                </a:solidFill>
                <a:latin typeface="Times New Roman" pitchFamily="18" charset="0"/>
                <a:ea typeface="楷体" pitchFamily="49" charset="-122"/>
                <a:sym typeface="Symbol"/>
              </a:rPr>
              <a:t>N,V,E </a:t>
            </a:r>
            <a:r>
              <a:rPr lang="zh-CN" altLang="en-US" sz="2400" b="1" dirty="0" smtClean="0">
                <a:solidFill>
                  <a:srgbClr val="000000"/>
                </a:solidFill>
                <a:latin typeface="Times New Roman" pitchFamily="18" charset="0"/>
                <a:ea typeface="楷体" pitchFamily="49" charset="-122"/>
                <a:sym typeface="Symbol"/>
              </a:rPr>
              <a:t>微正则系综，熵</a:t>
            </a:r>
            <a:r>
              <a:rPr lang="en-US" altLang="zh-CN" sz="2400" b="1" dirty="0" smtClean="0">
                <a:solidFill>
                  <a:srgbClr val="000000"/>
                </a:solidFill>
                <a:latin typeface="Times New Roman" pitchFamily="18" charset="0"/>
                <a:ea typeface="楷体" pitchFamily="49" charset="-122"/>
                <a:sym typeface="Symbol"/>
              </a:rPr>
              <a:t>S</a:t>
            </a:r>
            <a:r>
              <a:rPr lang="zh-CN" altLang="en-US" sz="2400" b="1" dirty="0" smtClean="0">
                <a:solidFill>
                  <a:srgbClr val="000000"/>
                </a:solidFill>
                <a:latin typeface="Times New Roman" pitchFamily="18" charset="0"/>
                <a:ea typeface="楷体" pitchFamily="49" charset="-122"/>
                <a:sym typeface="Symbol"/>
              </a:rPr>
              <a:t>，无能量和粒子交换的孤立系统</a:t>
            </a:r>
            <a:endParaRPr lang="en-US" altLang="zh-CN" sz="2400" b="1" dirty="0" smtClean="0">
              <a:solidFill>
                <a:srgbClr val="000000"/>
              </a:solidFill>
              <a:latin typeface="Times New Roman" pitchFamily="18" charset="0"/>
              <a:ea typeface="楷体" pitchFamily="49" charset="-122"/>
              <a:sym typeface="Symbol"/>
            </a:endParaRPr>
          </a:p>
        </p:txBody>
      </p:sp>
      <p:graphicFrame>
        <p:nvGraphicFramePr>
          <p:cNvPr id="13" name="Object 2"/>
          <p:cNvGraphicFramePr>
            <a:graphicFrameLocks noChangeAspect="1"/>
          </p:cNvGraphicFramePr>
          <p:nvPr/>
        </p:nvGraphicFramePr>
        <p:xfrm>
          <a:off x="5029200" y="3763962"/>
          <a:ext cx="1371600" cy="427038"/>
        </p:xfrm>
        <a:graphic>
          <a:graphicData uri="http://schemas.openxmlformats.org/presentationml/2006/ole">
            <p:oleObj spid="_x0000_s272387" name="Equation" r:id="rId4" imgW="571320" imgH="177480" progId="Equation.DSMT4">
              <p:embed/>
            </p:oleObj>
          </a:graphicData>
        </a:graphic>
      </p:graphicFrame>
      <p:sp>
        <p:nvSpPr>
          <p:cNvPr id="14" name="矩形 13"/>
          <p:cNvSpPr/>
          <p:nvPr/>
        </p:nvSpPr>
        <p:spPr>
          <a:xfrm>
            <a:off x="4343400" y="2727600"/>
            <a:ext cx="2895600" cy="1447800"/>
          </a:xfrm>
          <a:prstGeom prst="rect">
            <a:avLst/>
          </a:prstGeom>
          <a:noFill/>
          <a:ln w="25400">
            <a:solidFill>
              <a:srgbClr val="0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15" name="TextBox 14"/>
          <p:cNvSpPr txBox="1"/>
          <p:nvPr/>
        </p:nvSpPr>
        <p:spPr>
          <a:xfrm>
            <a:off x="1293000" y="4514671"/>
            <a:ext cx="2819400" cy="1200329"/>
          </a:xfrm>
          <a:prstGeom prst="rect">
            <a:avLst/>
          </a:prstGeom>
          <a:noFill/>
        </p:spPr>
        <p:txBody>
          <a:bodyPr wrap="square" rtlCol="0">
            <a:spAutoFit/>
          </a:bodyPr>
          <a:lstStyle/>
          <a:p>
            <a:pPr algn="just"/>
            <a:r>
              <a:rPr lang="en-US" altLang="zh-CN" sz="2400" b="1" dirty="0" smtClean="0">
                <a:solidFill>
                  <a:srgbClr val="000000"/>
                </a:solidFill>
                <a:latin typeface="Times New Roman" pitchFamily="18" charset="0"/>
                <a:ea typeface="楷体" pitchFamily="49" charset="-122"/>
                <a:sym typeface="Symbol"/>
              </a:rPr>
              <a:t>,V,T </a:t>
            </a:r>
            <a:r>
              <a:rPr lang="zh-CN" altLang="en-US" sz="2400" b="1" dirty="0" smtClean="0">
                <a:solidFill>
                  <a:srgbClr val="000000"/>
                </a:solidFill>
                <a:latin typeface="Times New Roman" pitchFamily="18" charset="0"/>
                <a:ea typeface="楷体" pitchFamily="49" charset="-122"/>
                <a:sym typeface="Symbol"/>
              </a:rPr>
              <a:t>巨正则系综，</a:t>
            </a:r>
            <a:r>
              <a:rPr lang="en-US" altLang="zh-CN" sz="2400" b="1" dirty="0" smtClean="0">
                <a:solidFill>
                  <a:srgbClr val="000000"/>
                </a:solidFill>
                <a:latin typeface="Times New Roman" pitchFamily="18" charset="0"/>
                <a:ea typeface="楷体" pitchFamily="49" charset="-122"/>
                <a:sym typeface="Symbol"/>
              </a:rPr>
              <a:t>J</a:t>
            </a:r>
            <a:r>
              <a:rPr lang="zh-CN" altLang="en-US" sz="2400" b="1" dirty="0" smtClean="0">
                <a:solidFill>
                  <a:srgbClr val="000000"/>
                </a:solidFill>
                <a:latin typeface="Times New Roman" pitchFamily="18" charset="0"/>
                <a:ea typeface="楷体" pitchFamily="49" charset="-122"/>
                <a:sym typeface="Symbol"/>
              </a:rPr>
              <a:t>，有粒子源下的恒温热</a:t>
            </a:r>
          </a:p>
        </p:txBody>
      </p:sp>
      <p:sp>
        <p:nvSpPr>
          <p:cNvPr id="17" name="矩形 16"/>
          <p:cNvSpPr/>
          <p:nvPr/>
        </p:nvSpPr>
        <p:spPr>
          <a:xfrm>
            <a:off x="1295400" y="4327800"/>
            <a:ext cx="2895600" cy="1447800"/>
          </a:xfrm>
          <a:prstGeom prst="rect">
            <a:avLst/>
          </a:prstGeom>
          <a:noFill/>
          <a:ln w="25400">
            <a:solidFill>
              <a:srgbClr val="0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18" name="TextBox 17"/>
          <p:cNvSpPr txBox="1"/>
          <p:nvPr/>
        </p:nvSpPr>
        <p:spPr>
          <a:xfrm>
            <a:off x="4341000" y="4267200"/>
            <a:ext cx="2819400" cy="1200329"/>
          </a:xfrm>
          <a:prstGeom prst="rect">
            <a:avLst/>
          </a:prstGeom>
          <a:noFill/>
        </p:spPr>
        <p:txBody>
          <a:bodyPr wrap="square" rtlCol="0">
            <a:spAutoFit/>
          </a:bodyPr>
          <a:lstStyle/>
          <a:p>
            <a:pPr algn="just"/>
            <a:r>
              <a:rPr lang="en-US" altLang="zh-CN" sz="2400" b="1" dirty="0" smtClean="0">
                <a:solidFill>
                  <a:srgbClr val="000000"/>
                </a:solidFill>
                <a:latin typeface="Times New Roman" pitchFamily="18" charset="0"/>
                <a:ea typeface="楷体" pitchFamily="49" charset="-122"/>
                <a:sym typeface="Symbol"/>
              </a:rPr>
              <a:t>N,P,T </a:t>
            </a:r>
            <a:r>
              <a:rPr lang="zh-CN" altLang="en-US" sz="2400" b="1" dirty="0" smtClean="0">
                <a:solidFill>
                  <a:srgbClr val="000000"/>
                </a:solidFill>
                <a:latin typeface="Times New Roman" pitchFamily="18" charset="0"/>
                <a:ea typeface="楷体" pitchFamily="49" charset="-122"/>
                <a:sym typeface="Symbol"/>
              </a:rPr>
              <a:t>等温等压系综，</a:t>
            </a:r>
            <a:r>
              <a:rPr lang="en-US" altLang="zh-CN" sz="2400" b="1" dirty="0" smtClean="0">
                <a:solidFill>
                  <a:srgbClr val="000000"/>
                </a:solidFill>
                <a:latin typeface="Times New Roman" pitchFamily="18" charset="0"/>
                <a:ea typeface="楷体" pitchFamily="49" charset="-122"/>
                <a:sym typeface="Symbol"/>
              </a:rPr>
              <a:t>G</a:t>
            </a:r>
            <a:r>
              <a:rPr lang="zh-CN" altLang="en-US" sz="2400" b="1" dirty="0" smtClean="0">
                <a:solidFill>
                  <a:srgbClr val="000000"/>
                </a:solidFill>
                <a:latin typeface="Times New Roman" pitchFamily="18" charset="0"/>
                <a:ea typeface="楷体" pitchFamily="49" charset="-122"/>
                <a:sym typeface="Symbol"/>
              </a:rPr>
              <a:t>，可移动系统壁下的恒温热浴</a:t>
            </a:r>
            <a:endParaRPr lang="en-US" altLang="zh-CN" sz="2400" b="1" dirty="0" smtClean="0">
              <a:solidFill>
                <a:srgbClr val="000000"/>
              </a:solidFill>
              <a:latin typeface="Times New Roman" pitchFamily="18" charset="0"/>
              <a:ea typeface="楷体" pitchFamily="49" charset="-122"/>
              <a:sym typeface="Symbol"/>
            </a:endParaRPr>
          </a:p>
        </p:txBody>
      </p:sp>
      <p:graphicFrame>
        <p:nvGraphicFramePr>
          <p:cNvPr id="19" name="Object 2"/>
          <p:cNvGraphicFramePr>
            <a:graphicFrameLocks noChangeAspect="1"/>
          </p:cNvGraphicFramePr>
          <p:nvPr/>
        </p:nvGraphicFramePr>
        <p:xfrm>
          <a:off x="4419600" y="5451510"/>
          <a:ext cx="2667000" cy="339689"/>
        </p:xfrm>
        <a:graphic>
          <a:graphicData uri="http://schemas.openxmlformats.org/presentationml/2006/ole">
            <p:oleObj spid="_x0000_s272389" name="Equation" r:id="rId5" imgW="1396800" imgH="177480" progId="Equation.DSMT4">
              <p:embed/>
            </p:oleObj>
          </a:graphicData>
        </a:graphic>
      </p:graphicFrame>
      <p:sp>
        <p:nvSpPr>
          <p:cNvPr id="20" name="矩形 19"/>
          <p:cNvSpPr/>
          <p:nvPr/>
        </p:nvSpPr>
        <p:spPr>
          <a:xfrm>
            <a:off x="4343400" y="4327800"/>
            <a:ext cx="2895600" cy="1447800"/>
          </a:xfrm>
          <a:prstGeom prst="rect">
            <a:avLst/>
          </a:prstGeom>
          <a:noFill/>
          <a:ln w="25400">
            <a:solidFill>
              <a:srgbClr val="0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21" name="矩形 20"/>
          <p:cNvSpPr/>
          <p:nvPr/>
        </p:nvSpPr>
        <p:spPr>
          <a:xfrm>
            <a:off x="3902657" y="300335"/>
            <a:ext cx="2040943" cy="461665"/>
          </a:xfrm>
          <a:prstGeom prst="rect">
            <a:avLst/>
          </a:prstGeom>
        </p:spPr>
        <p:txBody>
          <a:bodyPr wrap="none">
            <a:spAutoFit/>
          </a:bodyPr>
          <a:lstStyle/>
          <a:p>
            <a:r>
              <a:rPr lang="zh-CN" altLang="en-US" sz="2400" b="1" dirty="0" smtClean="0">
                <a:solidFill>
                  <a:srgbClr val="FF0000"/>
                </a:solidFill>
                <a:latin typeface="Times New Roman" pitchFamily="18" charset="0"/>
                <a:ea typeface="楷体" pitchFamily="49" charset="-122"/>
              </a:rPr>
              <a:t>经典体系应用</a:t>
            </a:r>
            <a:endParaRPr lang="zh-CN" altLang="en-US" sz="2400" dirty="0"/>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2EB97F26-A8B8-44D5-B438-A24E3BDCB5E3}" type="slidenum">
              <a:rPr lang="zh-CN" altLang="zh-CN" smtClean="0"/>
              <a:pPr>
                <a:defRPr/>
              </a:pPr>
              <a:t>69</a:t>
            </a:fld>
            <a:endParaRPr lang="zh-CN" altLang="zh-CN" dirty="0"/>
          </a:p>
        </p:txBody>
      </p:sp>
      <p:sp>
        <p:nvSpPr>
          <p:cNvPr id="5" name="矩形 9"/>
          <p:cNvSpPr>
            <a:spLocks noChangeArrowheads="1"/>
          </p:cNvSpPr>
          <p:nvPr/>
        </p:nvSpPr>
        <p:spPr bwMode="auto">
          <a:xfrm>
            <a:off x="228600" y="228600"/>
            <a:ext cx="3608680" cy="523220"/>
          </a:xfrm>
          <a:prstGeom prst="rect">
            <a:avLst/>
          </a:prstGeom>
          <a:noFill/>
          <a:ln w="9525">
            <a:noFill/>
            <a:miter lim="800000"/>
            <a:headEnd/>
            <a:tailEnd/>
          </a:ln>
        </p:spPr>
        <p:txBody>
          <a:bodyPr wrap="none">
            <a:spAutoFit/>
          </a:bodyPr>
          <a:lstStyle/>
          <a:p>
            <a:r>
              <a:rPr lang="en-US" altLang="zh-CN" sz="2800" b="1" dirty="0" smtClean="0">
                <a:solidFill>
                  <a:srgbClr val="333300"/>
                </a:solidFill>
                <a:latin typeface="Times New Roman" pitchFamily="18" charset="0"/>
                <a:ea typeface="楷体" pitchFamily="49" charset="-122"/>
              </a:rPr>
              <a:t>2.4 </a:t>
            </a:r>
            <a:r>
              <a:rPr lang="zh-CN" altLang="en-US" sz="2800" b="1" dirty="0" smtClean="0">
                <a:solidFill>
                  <a:srgbClr val="333300"/>
                </a:solidFill>
                <a:latin typeface="Times New Roman" pitchFamily="18" charset="0"/>
                <a:ea typeface="楷体" pitchFamily="49" charset="-122"/>
              </a:rPr>
              <a:t>蒙特卡洛方法应用</a:t>
            </a:r>
            <a:endParaRPr lang="zh-CN" altLang="en-US" sz="2800" dirty="0"/>
          </a:p>
        </p:txBody>
      </p:sp>
      <p:sp>
        <p:nvSpPr>
          <p:cNvPr id="6" name="Line 5"/>
          <p:cNvSpPr>
            <a:spLocks noChangeShapeType="1"/>
          </p:cNvSpPr>
          <p:nvPr/>
        </p:nvSpPr>
        <p:spPr bwMode="auto">
          <a:xfrm>
            <a:off x="0" y="762000"/>
            <a:ext cx="7916863" cy="0"/>
          </a:xfrm>
          <a:prstGeom prst="line">
            <a:avLst/>
          </a:prstGeom>
          <a:noFill/>
          <a:ln w="12700">
            <a:solidFill>
              <a:srgbClr val="FF9900"/>
            </a:solidFill>
            <a:miter lim="800000"/>
            <a:headEnd/>
            <a:tailEnd/>
          </a:ln>
          <a:effectLst>
            <a:prstShdw prst="shdw17" dist="17961" dir="2700000">
              <a:srgbClr val="995C00"/>
            </a:prstShdw>
          </a:effectLst>
        </p:spPr>
        <p:txBody>
          <a:bodyPr lIns="90000" tIns="46800" rIns="90000" bIns="46800"/>
          <a:lstStyle/>
          <a:p>
            <a:endParaRPr lang="zh-CN" altLang="en-US"/>
          </a:p>
        </p:txBody>
      </p:sp>
      <p:sp>
        <p:nvSpPr>
          <p:cNvPr id="7" name="矩形 6"/>
          <p:cNvSpPr/>
          <p:nvPr/>
        </p:nvSpPr>
        <p:spPr>
          <a:xfrm>
            <a:off x="457201" y="838200"/>
            <a:ext cx="8305799" cy="5262979"/>
          </a:xfrm>
          <a:prstGeom prst="rect">
            <a:avLst/>
          </a:prstGeom>
        </p:spPr>
        <p:txBody>
          <a:bodyPr wrap="square">
            <a:spAutoFit/>
          </a:bodyPr>
          <a:lstStyle/>
          <a:p>
            <a:pPr algn="just">
              <a:spcBef>
                <a:spcPts val="0"/>
              </a:spcBef>
              <a:buClr>
                <a:schemeClr val="folHlink"/>
              </a:buClr>
              <a:buSzPct val="60000"/>
            </a:pPr>
            <a:r>
              <a:rPr lang="zh-CN" altLang="en-US" sz="2400" b="1" dirty="0" smtClean="0">
                <a:solidFill>
                  <a:srgbClr val="0000FF"/>
                </a:solidFill>
                <a:latin typeface="Times New Roman" pitchFamily="18" charset="0"/>
                <a:ea typeface="楷体" pitchFamily="49" charset="-122"/>
              </a:rPr>
              <a:t>统计系综</a:t>
            </a:r>
            <a:endParaRPr lang="en-US" altLang="zh-CN" sz="2400" b="1" dirty="0" smtClean="0">
              <a:solidFill>
                <a:srgbClr val="0000FF"/>
              </a:solidFill>
              <a:latin typeface="Times New Roman" pitchFamily="18" charset="0"/>
              <a:ea typeface="楷体" pitchFamily="49" charset="-122"/>
            </a:endParaRPr>
          </a:p>
          <a:p>
            <a:pPr algn="just">
              <a:spcBef>
                <a:spcPts val="0"/>
              </a:spcBef>
              <a:buClr>
                <a:schemeClr val="folHlink"/>
              </a:buClr>
              <a:buSzPct val="60000"/>
            </a:pPr>
            <a:r>
              <a:rPr lang="zh-CN" altLang="en-US" sz="2400" b="1" dirty="0" smtClean="0">
                <a:solidFill>
                  <a:srgbClr val="0000FF"/>
                </a:solidFill>
                <a:latin typeface="Times New Roman" pitchFamily="18" charset="0"/>
                <a:ea typeface="楷体" pitchFamily="49" charset="-122"/>
              </a:rPr>
              <a:t>系综平均</a:t>
            </a:r>
            <a:r>
              <a:rPr lang="zh-CN" altLang="en-US" sz="2400" b="1" dirty="0" smtClean="0">
                <a:solidFill>
                  <a:srgbClr val="000000"/>
                </a:solidFill>
                <a:latin typeface="Times New Roman" pitchFamily="18" charset="0"/>
                <a:ea typeface="楷体" pitchFamily="49" charset="-122"/>
              </a:rPr>
              <a:t>：</a:t>
            </a:r>
            <a:endParaRPr lang="en-US" altLang="zh-CN" sz="2400" b="1" dirty="0" smtClean="0">
              <a:solidFill>
                <a:srgbClr val="000000"/>
              </a:solidFill>
              <a:latin typeface="Times New Roman" pitchFamily="18" charset="0"/>
              <a:ea typeface="楷体" pitchFamily="49" charset="-122"/>
            </a:endParaRPr>
          </a:p>
          <a:p>
            <a:pPr algn="just">
              <a:spcBef>
                <a:spcPts val="0"/>
              </a:spcBef>
              <a:buClr>
                <a:schemeClr val="folHlink"/>
              </a:buClr>
              <a:buSzPct val="60000"/>
            </a:pPr>
            <a:endParaRPr lang="en-US" altLang="zh-CN" sz="2400" b="1" dirty="0" smtClean="0">
              <a:solidFill>
                <a:srgbClr val="000000"/>
              </a:solidFill>
              <a:latin typeface="Times New Roman" pitchFamily="18" charset="0"/>
              <a:ea typeface="楷体" pitchFamily="49" charset="-122"/>
            </a:endParaRPr>
          </a:p>
          <a:p>
            <a:pPr algn="just">
              <a:spcBef>
                <a:spcPts val="0"/>
              </a:spcBef>
              <a:buClr>
                <a:schemeClr val="folHlink"/>
              </a:buClr>
              <a:buSzPct val="60000"/>
            </a:pPr>
            <a:endParaRPr lang="en-US" altLang="zh-CN" sz="2400" b="1" dirty="0" smtClean="0">
              <a:solidFill>
                <a:srgbClr val="000000"/>
              </a:solidFill>
              <a:latin typeface="Times New Roman" pitchFamily="18" charset="0"/>
              <a:ea typeface="楷体" pitchFamily="49" charset="-122"/>
            </a:endParaRPr>
          </a:p>
          <a:p>
            <a:pPr algn="just">
              <a:spcBef>
                <a:spcPts val="0"/>
              </a:spcBef>
              <a:buClr>
                <a:schemeClr val="folHlink"/>
              </a:buClr>
              <a:buSzPct val="60000"/>
            </a:pPr>
            <a:r>
              <a:rPr lang="zh-CN" altLang="en-US" sz="2400" b="1" dirty="0" smtClean="0">
                <a:solidFill>
                  <a:srgbClr val="000000"/>
                </a:solidFill>
                <a:latin typeface="Times New Roman" pitchFamily="18" charset="0"/>
                <a:ea typeface="楷体" pitchFamily="49" charset="-122"/>
              </a:rPr>
              <a:t>几点说明：</a:t>
            </a:r>
            <a:endParaRPr lang="en-US" altLang="zh-CN" sz="2400" b="1" dirty="0" smtClean="0">
              <a:solidFill>
                <a:srgbClr val="000000"/>
              </a:solidFill>
              <a:latin typeface="Times New Roman" pitchFamily="18" charset="0"/>
              <a:ea typeface="楷体" pitchFamily="49" charset="-122"/>
            </a:endParaRPr>
          </a:p>
          <a:p>
            <a:pPr algn="just">
              <a:spcBef>
                <a:spcPts val="0"/>
              </a:spcBef>
              <a:buClr>
                <a:schemeClr val="folHlink"/>
              </a:buClr>
              <a:buSzPct val="60000"/>
              <a:buFont typeface="Wingdings" pitchFamily="2" charset="2"/>
              <a:buChar char="p"/>
            </a:pPr>
            <a:r>
              <a:rPr lang="en-US" altLang="zh-CN" sz="2400" b="1" dirty="0" smtClean="0">
                <a:solidFill>
                  <a:srgbClr val="000000"/>
                </a:solidFill>
                <a:latin typeface="Times New Roman" pitchFamily="18" charset="0"/>
                <a:ea typeface="楷体" pitchFamily="49" charset="-122"/>
              </a:rPr>
              <a:t> </a:t>
            </a:r>
            <a:r>
              <a:rPr lang="zh-CN" altLang="en-US" sz="2400" b="1" dirty="0" smtClean="0">
                <a:solidFill>
                  <a:srgbClr val="000000"/>
                </a:solidFill>
                <a:latin typeface="Times New Roman" pitchFamily="18" charset="0"/>
                <a:ea typeface="楷体" pitchFamily="49" charset="-122"/>
              </a:rPr>
              <a:t>相空间中系综代表点的密度分布为</a:t>
            </a:r>
            <a:r>
              <a:rPr lang="zh-CN" altLang="en-US" sz="2400" b="1" dirty="0" smtClean="0">
                <a:solidFill>
                  <a:srgbClr val="000000"/>
                </a:solidFill>
                <a:latin typeface="Times New Roman" pitchFamily="18" charset="0"/>
                <a:ea typeface="楷体" pitchFamily="49" charset="-122"/>
                <a:sym typeface="Symbol"/>
              </a:rPr>
              <a:t></a:t>
            </a:r>
            <a:r>
              <a:rPr lang="en-US" altLang="zh-CN" sz="2400" b="1" dirty="0" smtClean="0">
                <a:solidFill>
                  <a:srgbClr val="000000"/>
                </a:solidFill>
                <a:latin typeface="Times New Roman" pitchFamily="18" charset="0"/>
                <a:ea typeface="楷体" pitchFamily="49" charset="-122"/>
                <a:sym typeface="Symbol"/>
              </a:rPr>
              <a:t>(q,p,t)</a:t>
            </a:r>
            <a:r>
              <a:rPr lang="zh-CN" altLang="en-US" sz="2400" b="1" dirty="0" smtClean="0">
                <a:solidFill>
                  <a:srgbClr val="000000"/>
                </a:solidFill>
                <a:latin typeface="Times New Roman" pitchFamily="18" charset="0"/>
                <a:ea typeface="楷体" pitchFamily="49" charset="-122"/>
                <a:sym typeface="Symbol"/>
              </a:rPr>
              <a:t>；相当于几率密度分布，积分中相当于权重因子。上式中的积分遍及整个相空间。但是实际上有贡献的主要集中在值较大的区域。</a:t>
            </a:r>
            <a:endParaRPr lang="en-US" altLang="zh-CN" sz="2400" b="1" dirty="0" smtClean="0">
              <a:solidFill>
                <a:srgbClr val="000000"/>
              </a:solidFill>
              <a:latin typeface="Times New Roman" pitchFamily="18" charset="0"/>
              <a:ea typeface="楷体" pitchFamily="49" charset="-122"/>
              <a:sym typeface="Symbol"/>
            </a:endParaRPr>
          </a:p>
          <a:p>
            <a:pPr algn="just">
              <a:spcBef>
                <a:spcPts val="0"/>
              </a:spcBef>
              <a:buClr>
                <a:schemeClr val="folHlink"/>
              </a:buClr>
              <a:buSzPct val="60000"/>
              <a:buFont typeface="Wingdings" pitchFamily="2" charset="2"/>
              <a:buChar char="p"/>
            </a:pPr>
            <a:r>
              <a:rPr lang="en-US" altLang="zh-CN" sz="2400" b="1" dirty="0" smtClean="0">
                <a:solidFill>
                  <a:srgbClr val="000000"/>
                </a:solidFill>
                <a:latin typeface="Times New Roman" pitchFamily="18" charset="0"/>
                <a:ea typeface="楷体" pitchFamily="49" charset="-122"/>
                <a:sym typeface="Symbol"/>
              </a:rPr>
              <a:t> </a:t>
            </a:r>
            <a:r>
              <a:rPr lang="zh-CN" altLang="en-US" sz="2400" b="1" dirty="0" smtClean="0">
                <a:solidFill>
                  <a:srgbClr val="000000"/>
                </a:solidFill>
                <a:latin typeface="Times New Roman" pitchFamily="18" charset="0"/>
                <a:ea typeface="楷体" pitchFamily="49" charset="-122"/>
                <a:sym typeface="Symbol"/>
              </a:rPr>
              <a:t>如何确定函数是统计物理学中的关键问题，而计算物理学则研究如何在给定的几率密度分布下计算积分式。</a:t>
            </a:r>
            <a:endParaRPr lang="en-US" altLang="zh-CN" sz="2400" b="1" dirty="0" smtClean="0">
              <a:solidFill>
                <a:srgbClr val="000000"/>
              </a:solidFill>
              <a:latin typeface="Times New Roman" pitchFamily="18" charset="0"/>
              <a:ea typeface="楷体" pitchFamily="49" charset="-122"/>
              <a:sym typeface="Symbol"/>
            </a:endParaRPr>
          </a:p>
          <a:p>
            <a:pPr algn="just">
              <a:spcBef>
                <a:spcPts val="0"/>
              </a:spcBef>
              <a:buClr>
                <a:schemeClr val="folHlink"/>
              </a:buClr>
              <a:buSzPct val="60000"/>
              <a:buFont typeface="Wingdings" pitchFamily="2" charset="2"/>
              <a:buChar char="p"/>
            </a:pPr>
            <a:r>
              <a:rPr lang="en-US" altLang="zh-CN" sz="2400" b="1" dirty="0" smtClean="0">
                <a:solidFill>
                  <a:srgbClr val="000000"/>
                </a:solidFill>
                <a:latin typeface="Times New Roman" pitchFamily="18" charset="0"/>
                <a:ea typeface="楷体" pitchFamily="49" charset="-122"/>
                <a:sym typeface="Symbol"/>
              </a:rPr>
              <a:t> </a:t>
            </a:r>
            <a:r>
              <a:rPr lang="zh-CN" altLang="en-US" sz="2400" b="1" dirty="0" smtClean="0">
                <a:solidFill>
                  <a:srgbClr val="000000"/>
                </a:solidFill>
                <a:latin typeface="Times New Roman" pitchFamily="18" charset="0"/>
                <a:ea typeface="楷体" pitchFamily="49" charset="-122"/>
                <a:sym typeface="Symbol"/>
              </a:rPr>
              <a:t>一般来说，系综平均可以是时间的函数，如果密度函数分布不显含时间，则系综是定态的，代表处于平衡态的体系</a:t>
            </a:r>
            <a:endParaRPr lang="en-US" altLang="zh-CN" sz="2400" b="1" dirty="0" smtClean="0">
              <a:solidFill>
                <a:srgbClr val="000000"/>
              </a:solidFill>
              <a:latin typeface="Times New Roman" pitchFamily="18" charset="0"/>
              <a:ea typeface="楷体" pitchFamily="49" charset="-122"/>
              <a:sym typeface="Symbol"/>
            </a:endParaRPr>
          </a:p>
          <a:p>
            <a:pPr algn="just">
              <a:spcBef>
                <a:spcPts val="0"/>
              </a:spcBef>
              <a:buClr>
                <a:schemeClr val="folHlink"/>
              </a:buClr>
              <a:buSzPct val="60000"/>
            </a:pPr>
            <a:endParaRPr lang="en-US" altLang="zh-CN" sz="2400" b="1" dirty="0" smtClean="0">
              <a:solidFill>
                <a:srgbClr val="000000"/>
              </a:solidFill>
              <a:latin typeface="Times New Roman" pitchFamily="18" charset="0"/>
              <a:ea typeface="楷体" pitchFamily="49" charset="-122"/>
              <a:sym typeface="Symbol"/>
            </a:endParaRPr>
          </a:p>
          <a:p>
            <a:pPr algn="just">
              <a:spcBef>
                <a:spcPts val="0"/>
              </a:spcBef>
              <a:buClr>
                <a:schemeClr val="folHlink"/>
              </a:buClr>
              <a:buSzPct val="60000"/>
            </a:pPr>
            <a:r>
              <a:rPr lang="zh-CN" altLang="en-US" sz="2400" b="1" dirty="0" smtClean="0">
                <a:solidFill>
                  <a:srgbClr val="000000"/>
                </a:solidFill>
                <a:latin typeface="Times New Roman" pitchFamily="18" charset="0"/>
                <a:ea typeface="楷体" pitchFamily="49" charset="-122"/>
                <a:sym typeface="Symbol"/>
              </a:rPr>
              <a:t>正则系综</a:t>
            </a:r>
            <a:endParaRPr lang="en-US" altLang="zh-CN" sz="2400" b="1" dirty="0" smtClean="0">
              <a:solidFill>
                <a:srgbClr val="000000"/>
              </a:solidFill>
              <a:latin typeface="Times New Roman" pitchFamily="18" charset="0"/>
              <a:ea typeface="楷体" pitchFamily="49" charset="-122"/>
            </a:endParaRPr>
          </a:p>
        </p:txBody>
      </p:sp>
      <p:graphicFrame>
        <p:nvGraphicFramePr>
          <p:cNvPr id="273410" name="Object 2"/>
          <p:cNvGraphicFramePr>
            <a:graphicFrameLocks noChangeAspect="1"/>
          </p:cNvGraphicFramePr>
          <p:nvPr/>
        </p:nvGraphicFramePr>
        <p:xfrm>
          <a:off x="2286000" y="1371600"/>
          <a:ext cx="3434080" cy="990600"/>
        </p:xfrm>
        <a:graphic>
          <a:graphicData uri="http://schemas.openxmlformats.org/presentationml/2006/ole">
            <p:oleObj spid="_x0000_s273410" name="Equation" r:id="rId3" imgW="1320480" imgH="380880" progId="Equation.DSMT4">
              <p:embed/>
            </p:oleObj>
          </a:graphicData>
        </a:graphic>
      </p:graphicFrame>
      <p:graphicFrame>
        <p:nvGraphicFramePr>
          <p:cNvPr id="273411" name="Object 3"/>
          <p:cNvGraphicFramePr>
            <a:graphicFrameLocks noChangeAspect="1"/>
          </p:cNvGraphicFramePr>
          <p:nvPr/>
        </p:nvGraphicFramePr>
        <p:xfrm>
          <a:off x="7620000" y="5257800"/>
          <a:ext cx="1152970" cy="1020762"/>
        </p:xfrm>
        <a:graphic>
          <a:graphicData uri="http://schemas.openxmlformats.org/presentationml/2006/ole">
            <p:oleObj spid="_x0000_s273411" name="Equation" r:id="rId4" imgW="330120" imgH="291960" progId="Equation.DSMT4">
              <p:embed/>
            </p:oleObj>
          </a:graphicData>
        </a:graphic>
      </p:graphicFrame>
      <p:graphicFrame>
        <p:nvGraphicFramePr>
          <p:cNvPr id="273412" name="Object 4"/>
          <p:cNvGraphicFramePr>
            <a:graphicFrameLocks noChangeAspect="1"/>
          </p:cNvGraphicFramePr>
          <p:nvPr/>
        </p:nvGraphicFramePr>
        <p:xfrm>
          <a:off x="1981200" y="5562600"/>
          <a:ext cx="4996543" cy="685800"/>
        </p:xfrm>
        <a:graphic>
          <a:graphicData uri="http://schemas.openxmlformats.org/presentationml/2006/ole">
            <p:oleObj spid="_x0000_s273412" name="Equation" r:id="rId5" imgW="1295280" imgH="177480" progId="Equation.DSMT4">
              <p:embed/>
            </p:oleObj>
          </a:graphicData>
        </a:graphic>
      </p:graphicFrame>
      <p:sp>
        <p:nvSpPr>
          <p:cNvPr id="9" name="矩形 8"/>
          <p:cNvSpPr/>
          <p:nvPr/>
        </p:nvSpPr>
        <p:spPr>
          <a:xfrm>
            <a:off x="3902657" y="300335"/>
            <a:ext cx="2040943" cy="461665"/>
          </a:xfrm>
          <a:prstGeom prst="rect">
            <a:avLst/>
          </a:prstGeom>
        </p:spPr>
        <p:txBody>
          <a:bodyPr wrap="none">
            <a:spAutoFit/>
          </a:bodyPr>
          <a:lstStyle/>
          <a:p>
            <a:r>
              <a:rPr lang="zh-CN" altLang="en-US" sz="2400" b="1" dirty="0" smtClean="0">
                <a:solidFill>
                  <a:srgbClr val="FF0000"/>
                </a:solidFill>
                <a:latin typeface="Times New Roman" pitchFamily="18" charset="0"/>
                <a:ea typeface="楷体" pitchFamily="49" charset="-122"/>
              </a:rPr>
              <a:t>经典体系应用</a:t>
            </a:r>
            <a:endParaRPr lang="zh-CN" altLang="en-US" sz="24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047C8667-B881-4D77-9852-0CCE78CBDF39}" type="slidenum">
              <a:rPr lang="zh-CN" altLang="zh-CN" smtClean="0"/>
              <a:pPr>
                <a:defRPr/>
              </a:pPr>
              <a:t>7</a:t>
            </a:fld>
            <a:endParaRPr lang="zh-CN" altLang="zh-CN" dirty="0"/>
          </a:p>
        </p:txBody>
      </p:sp>
      <p:grpSp>
        <p:nvGrpSpPr>
          <p:cNvPr id="2" name="组合 5"/>
          <p:cNvGrpSpPr>
            <a:grpSpLocks/>
          </p:cNvGrpSpPr>
          <p:nvPr/>
        </p:nvGrpSpPr>
        <p:grpSpPr bwMode="auto">
          <a:xfrm>
            <a:off x="2168383" y="1828800"/>
            <a:ext cx="3775218" cy="1296988"/>
            <a:chOff x="4397254" y="1930404"/>
            <a:chExt cx="3774746" cy="1296988"/>
          </a:xfrm>
        </p:grpSpPr>
        <p:sp>
          <p:nvSpPr>
            <p:cNvPr id="2072" name="Line 3"/>
            <p:cNvSpPr>
              <a:spLocks noChangeShapeType="1"/>
            </p:cNvSpPr>
            <p:nvPr/>
          </p:nvSpPr>
          <p:spPr bwMode="auto">
            <a:xfrm>
              <a:off x="4572000" y="3227392"/>
              <a:ext cx="3600000" cy="0"/>
            </a:xfrm>
            <a:prstGeom prst="line">
              <a:avLst/>
            </a:prstGeom>
            <a:noFill/>
            <a:ln w="28575">
              <a:solidFill>
                <a:srgbClr val="0000FF"/>
              </a:solidFill>
              <a:round/>
              <a:headEnd/>
              <a:tailEnd/>
            </a:ln>
          </p:spPr>
          <p:txBody>
            <a:bodyPr/>
            <a:lstStyle/>
            <a:p>
              <a:endParaRPr lang="zh-CN" altLang="en-US"/>
            </a:p>
          </p:txBody>
        </p:sp>
        <p:sp>
          <p:nvSpPr>
            <p:cNvPr id="2073" name="Line 4"/>
            <p:cNvSpPr>
              <a:spLocks noChangeShapeType="1"/>
            </p:cNvSpPr>
            <p:nvPr/>
          </p:nvSpPr>
          <p:spPr bwMode="auto">
            <a:xfrm>
              <a:off x="4572000" y="1930404"/>
              <a:ext cx="3600000" cy="0"/>
            </a:xfrm>
            <a:prstGeom prst="line">
              <a:avLst/>
            </a:prstGeom>
            <a:noFill/>
            <a:ln w="28575">
              <a:solidFill>
                <a:srgbClr val="0000FF"/>
              </a:solidFill>
              <a:round/>
              <a:headEnd/>
              <a:tailEnd/>
            </a:ln>
          </p:spPr>
          <p:txBody>
            <a:bodyPr/>
            <a:lstStyle/>
            <a:p>
              <a:endParaRPr lang="zh-CN" altLang="en-US"/>
            </a:p>
          </p:txBody>
        </p:sp>
        <p:sp>
          <p:nvSpPr>
            <p:cNvPr id="2074" name="Line 5"/>
            <p:cNvSpPr>
              <a:spLocks noChangeShapeType="1"/>
            </p:cNvSpPr>
            <p:nvPr/>
          </p:nvSpPr>
          <p:spPr bwMode="auto">
            <a:xfrm>
              <a:off x="4864100" y="1930404"/>
              <a:ext cx="0" cy="1296988"/>
            </a:xfrm>
            <a:prstGeom prst="line">
              <a:avLst/>
            </a:prstGeom>
            <a:noFill/>
            <a:ln w="28575">
              <a:solidFill>
                <a:schemeClr val="tx1"/>
              </a:solidFill>
              <a:round/>
              <a:headEnd type="triangle" w="med" len="med"/>
              <a:tailEnd type="triangle" w="med" len="med"/>
            </a:ln>
          </p:spPr>
          <p:txBody>
            <a:bodyPr/>
            <a:lstStyle/>
            <a:p>
              <a:endParaRPr lang="zh-CN" altLang="en-US"/>
            </a:p>
          </p:txBody>
        </p:sp>
        <p:graphicFrame>
          <p:nvGraphicFramePr>
            <p:cNvPr id="2057" name="Object 2"/>
            <p:cNvGraphicFramePr>
              <a:graphicFrameLocks noChangeAspect="1"/>
            </p:cNvGraphicFramePr>
            <p:nvPr/>
          </p:nvGraphicFramePr>
          <p:xfrm>
            <a:off x="4397254" y="2341566"/>
            <a:ext cx="382684" cy="350837"/>
          </p:xfrm>
          <a:graphic>
            <a:graphicData uri="http://schemas.openxmlformats.org/presentationml/2006/ole">
              <p:oleObj spid="_x0000_s2057" name="Equation" r:id="rId3" imgW="152280" imgH="139680" progId="Equation.DSMT4">
                <p:embed/>
              </p:oleObj>
            </a:graphicData>
          </a:graphic>
        </p:graphicFrame>
      </p:grpSp>
      <p:sp>
        <p:nvSpPr>
          <p:cNvPr id="11" name="Line 7"/>
          <p:cNvSpPr>
            <a:spLocks noChangeShapeType="1"/>
          </p:cNvSpPr>
          <p:nvPr/>
        </p:nvSpPr>
        <p:spPr bwMode="auto">
          <a:xfrm flipV="1">
            <a:off x="3244850" y="2201863"/>
            <a:ext cx="1727200" cy="998537"/>
          </a:xfrm>
          <a:prstGeom prst="line">
            <a:avLst/>
          </a:prstGeom>
          <a:noFill/>
          <a:ln w="28575">
            <a:solidFill>
              <a:srgbClr val="FF0000"/>
            </a:solidFill>
            <a:round/>
            <a:headEnd/>
            <a:tailEnd/>
          </a:ln>
        </p:spPr>
        <p:txBody>
          <a:bodyPr/>
          <a:lstStyle/>
          <a:p>
            <a:endParaRPr lang="zh-CN" altLang="en-US"/>
          </a:p>
        </p:txBody>
      </p:sp>
      <p:grpSp>
        <p:nvGrpSpPr>
          <p:cNvPr id="3" name="组合 22"/>
          <p:cNvGrpSpPr>
            <a:grpSpLocks/>
          </p:cNvGrpSpPr>
          <p:nvPr/>
        </p:nvGrpSpPr>
        <p:grpSpPr bwMode="auto">
          <a:xfrm>
            <a:off x="3676650" y="2838450"/>
            <a:ext cx="376238" cy="312738"/>
            <a:chOff x="3677048" y="3219445"/>
            <a:chExt cx="376238" cy="312738"/>
          </a:xfrm>
        </p:grpSpPr>
        <p:graphicFrame>
          <p:nvGraphicFramePr>
            <p:cNvPr id="2056" name="Object 4"/>
            <p:cNvGraphicFramePr>
              <a:graphicFrameLocks noChangeAspect="1"/>
            </p:cNvGraphicFramePr>
            <p:nvPr/>
          </p:nvGraphicFramePr>
          <p:xfrm>
            <a:off x="3786586" y="3219445"/>
            <a:ext cx="266700" cy="304800"/>
          </p:xfrm>
          <a:graphic>
            <a:graphicData uri="http://schemas.openxmlformats.org/presentationml/2006/ole">
              <p:oleObj spid="_x0000_s2056" name="公式" r:id="rId4" imgW="266400" imgH="304560" progId="">
                <p:embed/>
              </p:oleObj>
            </a:graphicData>
          </a:graphic>
        </p:graphicFrame>
        <p:sp>
          <p:nvSpPr>
            <p:cNvPr id="2071" name="Freeform 12"/>
            <p:cNvSpPr>
              <a:spLocks/>
            </p:cNvSpPr>
            <p:nvPr/>
          </p:nvSpPr>
          <p:spPr bwMode="auto">
            <a:xfrm>
              <a:off x="3677048" y="3316283"/>
              <a:ext cx="142875" cy="215900"/>
            </a:xfrm>
            <a:custGeom>
              <a:avLst/>
              <a:gdLst>
                <a:gd name="T0" fmla="*/ 0 w 90"/>
                <a:gd name="T1" fmla="*/ 0 h 136"/>
                <a:gd name="T2" fmla="*/ 2147483647 w 90"/>
                <a:gd name="T3" fmla="*/ 2147483647 h 136"/>
                <a:gd name="T4" fmla="*/ 2147483647 w 90"/>
                <a:gd name="T5" fmla="*/ 2147483647 h 136"/>
                <a:gd name="T6" fmla="*/ 0 60000 65536"/>
                <a:gd name="T7" fmla="*/ 0 60000 65536"/>
                <a:gd name="T8" fmla="*/ 0 60000 65536"/>
                <a:gd name="T9" fmla="*/ 0 w 90"/>
                <a:gd name="T10" fmla="*/ 0 h 136"/>
                <a:gd name="T11" fmla="*/ 90 w 90"/>
                <a:gd name="T12" fmla="*/ 136 h 136"/>
              </a:gdLst>
              <a:ahLst/>
              <a:cxnLst>
                <a:cxn ang="T6">
                  <a:pos x="T0" y="T1"/>
                </a:cxn>
                <a:cxn ang="T7">
                  <a:pos x="T2" y="T3"/>
                </a:cxn>
                <a:cxn ang="T8">
                  <a:pos x="T4" y="T5"/>
                </a:cxn>
              </a:cxnLst>
              <a:rect l="T9" t="T10" r="T11" b="T12"/>
              <a:pathLst>
                <a:path w="90" h="136">
                  <a:moveTo>
                    <a:pt x="0" y="0"/>
                  </a:moveTo>
                  <a:cubicBezTo>
                    <a:pt x="15" y="11"/>
                    <a:pt x="30" y="22"/>
                    <a:pt x="45" y="45"/>
                  </a:cubicBezTo>
                  <a:cubicBezTo>
                    <a:pt x="60" y="68"/>
                    <a:pt x="75" y="102"/>
                    <a:pt x="90" y="136"/>
                  </a:cubicBezTo>
                </a:path>
              </a:pathLst>
            </a:custGeom>
            <a:noFill/>
            <a:ln w="28575">
              <a:solidFill>
                <a:srgbClr val="008000"/>
              </a:solidFill>
              <a:round/>
              <a:headEnd/>
              <a:tailEnd/>
            </a:ln>
          </p:spPr>
          <p:txBody>
            <a:bodyPr/>
            <a:lstStyle/>
            <a:p>
              <a:endParaRPr lang="zh-CN" altLang="en-US"/>
            </a:p>
          </p:txBody>
        </p:sp>
      </p:grpSp>
      <p:grpSp>
        <p:nvGrpSpPr>
          <p:cNvPr id="5" name="组合 21"/>
          <p:cNvGrpSpPr>
            <a:grpSpLocks/>
          </p:cNvGrpSpPr>
          <p:nvPr/>
        </p:nvGrpSpPr>
        <p:grpSpPr bwMode="auto">
          <a:xfrm>
            <a:off x="3829050" y="2400300"/>
            <a:ext cx="533400" cy="750888"/>
            <a:chOff x="3829448" y="2781295"/>
            <a:chExt cx="533400" cy="750888"/>
          </a:xfrm>
        </p:grpSpPr>
        <p:sp>
          <p:nvSpPr>
            <p:cNvPr id="2069" name="Oval 8"/>
            <p:cNvSpPr>
              <a:spLocks noChangeArrowheads="1"/>
            </p:cNvSpPr>
            <p:nvPr/>
          </p:nvSpPr>
          <p:spPr bwMode="auto">
            <a:xfrm>
              <a:off x="4042173" y="3100383"/>
              <a:ext cx="71438" cy="71438"/>
            </a:xfrm>
            <a:prstGeom prst="ellipse">
              <a:avLst/>
            </a:prstGeom>
            <a:solidFill>
              <a:srgbClr val="008000"/>
            </a:solidFill>
            <a:ln w="28575">
              <a:solidFill>
                <a:srgbClr val="008000"/>
              </a:solidFill>
              <a:round/>
              <a:headEnd/>
              <a:tailEnd/>
            </a:ln>
          </p:spPr>
          <p:txBody>
            <a:bodyPr wrap="none" anchor="ctr"/>
            <a:lstStyle/>
            <a:p>
              <a:endParaRPr lang="zh-CN" altLang="en-US"/>
            </a:p>
          </p:txBody>
        </p:sp>
        <p:sp>
          <p:nvSpPr>
            <p:cNvPr id="2070" name="Line 9"/>
            <p:cNvSpPr>
              <a:spLocks noChangeShapeType="1"/>
            </p:cNvSpPr>
            <p:nvPr/>
          </p:nvSpPr>
          <p:spPr bwMode="auto">
            <a:xfrm>
              <a:off x="4080273" y="3171820"/>
              <a:ext cx="0" cy="360363"/>
            </a:xfrm>
            <a:prstGeom prst="line">
              <a:avLst/>
            </a:prstGeom>
            <a:noFill/>
            <a:ln w="28575">
              <a:solidFill>
                <a:srgbClr val="008000"/>
              </a:solidFill>
              <a:round/>
              <a:headEnd/>
              <a:tailEnd/>
            </a:ln>
          </p:spPr>
          <p:txBody>
            <a:bodyPr/>
            <a:lstStyle/>
            <a:p>
              <a:endParaRPr lang="zh-CN" altLang="en-US"/>
            </a:p>
          </p:txBody>
        </p:sp>
        <p:graphicFrame>
          <p:nvGraphicFramePr>
            <p:cNvPr id="2054" name="Object 3"/>
            <p:cNvGraphicFramePr>
              <a:graphicFrameLocks noChangeAspect="1"/>
            </p:cNvGraphicFramePr>
            <p:nvPr/>
          </p:nvGraphicFramePr>
          <p:xfrm>
            <a:off x="4108848" y="3224208"/>
            <a:ext cx="254000" cy="241300"/>
          </p:xfrm>
          <a:graphic>
            <a:graphicData uri="http://schemas.openxmlformats.org/presentationml/2006/ole">
              <p:oleObj spid="_x0000_s2054" name="公式" r:id="rId5" imgW="253800" imgH="241200" progId="">
                <p:embed/>
              </p:oleObj>
            </a:graphicData>
          </a:graphic>
        </p:graphicFrame>
        <p:graphicFrame>
          <p:nvGraphicFramePr>
            <p:cNvPr id="2055" name="Object 5"/>
            <p:cNvGraphicFramePr>
              <a:graphicFrameLocks noChangeAspect="1"/>
            </p:cNvGraphicFramePr>
            <p:nvPr/>
          </p:nvGraphicFramePr>
          <p:xfrm>
            <a:off x="3829448" y="2781295"/>
            <a:ext cx="406400" cy="292100"/>
          </p:xfrm>
          <a:graphic>
            <a:graphicData uri="http://schemas.openxmlformats.org/presentationml/2006/ole">
              <p:oleObj spid="_x0000_s2055" name="公式" r:id="rId6" imgW="406080" imgH="291960" progId="">
                <p:embed/>
              </p:oleObj>
            </a:graphicData>
          </a:graphic>
        </p:graphicFrame>
      </p:grpSp>
      <p:sp>
        <p:nvSpPr>
          <p:cNvPr id="2063" name="Line 5"/>
          <p:cNvSpPr>
            <a:spLocks noChangeShapeType="1"/>
          </p:cNvSpPr>
          <p:nvPr/>
        </p:nvSpPr>
        <p:spPr bwMode="auto">
          <a:xfrm>
            <a:off x="0" y="762000"/>
            <a:ext cx="7916863" cy="0"/>
          </a:xfrm>
          <a:prstGeom prst="line">
            <a:avLst/>
          </a:prstGeom>
          <a:noFill/>
          <a:ln w="12700">
            <a:solidFill>
              <a:srgbClr val="FF9900"/>
            </a:solidFill>
            <a:miter lim="800000"/>
            <a:headEnd/>
            <a:tailEnd/>
          </a:ln>
          <a:effectLst>
            <a:prstShdw prst="shdw17" dist="17961" dir="2700000">
              <a:srgbClr val="995C00"/>
            </a:prstShdw>
          </a:effectLst>
        </p:spPr>
        <p:txBody>
          <a:bodyPr lIns="90000" tIns="46800" rIns="90000" bIns="46800"/>
          <a:lstStyle/>
          <a:p>
            <a:endParaRPr lang="zh-CN" altLang="en-US"/>
          </a:p>
        </p:txBody>
      </p:sp>
      <p:sp>
        <p:nvSpPr>
          <p:cNvPr id="2065" name="TextBox 20"/>
          <p:cNvSpPr txBox="1">
            <a:spLocks noChangeArrowheads="1"/>
          </p:cNvSpPr>
          <p:nvPr/>
        </p:nvSpPr>
        <p:spPr bwMode="auto">
          <a:xfrm>
            <a:off x="717550" y="1295400"/>
            <a:ext cx="2842445" cy="461665"/>
          </a:xfrm>
          <a:prstGeom prst="rect">
            <a:avLst/>
          </a:prstGeom>
          <a:noFill/>
          <a:ln w="9525">
            <a:noFill/>
            <a:miter lim="800000"/>
            <a:headEnd/>
            <a:tailEnd/>
          </a:ln>
        </p:spPr>
        <p:txBody>
          <a:bodyPr wrap="none">
            <a:spAutoFit/>
          </a:bodyPr>
          <a:lstStyle/>
          <a:p>
            <a:r>
              <a:rPr lang="en-US" altLang="zh-CN" sz="2400" b="1" dirty="0" smtClean="0">
                <a:solidFill>
                  <a:srgbClr val="333300"/>
                </a:solidFill>
                <a:latin typeface="Times New Roman" pitchFamily="18" charset="0"/>
                <a:ea typeface="楷体" pitchFamily="49" charset="-122"/>
              </a:rPr>
              <a:t>(1) Buffon </a:t>
            </a:r>
            <a:r>
              <a:rPr lang="zh-CN" altLang="en-US" sz="2400" b="1" dirty="0">
                <a:solidFill>
                  <a:srgbClr val="333300"/>
                </a:solidFill>
                <a:latin typeface="Times New Roman" pitchFamily="18" charset="0"/>
                <a:ea typeface="楷体" pitchFamily="49" charset="-122"/>
              </a:rPr>
              <a:t>投针实验</a:t>
            </a:r>
          </a:p>
        </p:txBody>
      </p:sp>
      <p:grpSp>
        <p:nvGrpSpPr>
          <p:cNvPr id="6" name="组合 27"/>
          <p:cNvGrpSpPr>
            <a:grpSpLocks/>
          </p:cNvGrpSpPr>
          <p:nvPr/>
        </p:nvGrpSpPr>
        <p:grpSpPr bwMode="auto">
          <a:xfrm>
            <a:off x="1009650" y="3352800"/>
            <a:ext cx="7219950" cy="1676400"/>
            <a:chOff x="742466" y="3962386"/>
            <a:chExt cx="7219972" cy="1676356"/>
          </a:xfrm>
        </p:grpSpPr>
        <p:graphicFrame>
          <p:nvGraphicFramePr>
            <p:cNvPr id="2052" name="Object 6"/>
            <p:cNvGraphicFramePr>
              <a:graphicFrameLocks noChangeAspect="1"/>
            </p:cNvGraphicFramePr>
            <p:nvPr/>
          </p:nvGraphicFramePr>
          <p:xfrm>
            <a:off x="742466" y="4505297"/>
            <a:ext cx="3841762" cy="512750"/>
          </p:xfrm>
          <a:graphic>
            <a:graphicData uri="http://schemas.openxmlformats.org/presentationml/2006/ole">
              <p:oleObj spid="_x0000_s2052" name="Equation" r:id="rId7" imgW="2095200" imgH="279360" progId="Equation.DSMT4">
                <p:embed/>
              </p:oleObj>
            </a:graphicData>
          </a:graphic>
        </p:graphicFrame>
        <p:grpSp>
          <p:nvGrpSpPr>
            <p:cNvPr id="2067" name="组合 26"/>
            <p:cNvGrpSpPr>
              <a:grpSpLocks/>
            </p:cNvGrpSpPr>
            <p:nvPr/>
          </p:nvGrpSpPr>
          <p:grpSpPr bwMode="auto">
            <a:xfrm>
              <a:off x="4876792" y="3962386"/>
              <a:ext cx="3085646" cy="1676356"/>
              <a:chOff x="5257782" y="5181644"/>
              <a:chExt cx="3085646" cy="1676356"/>
            </a:xfrm>
          </p:grpSpPr>
          <p:pic>
            <p:nvPicPr>
              <p:cNvPr id="2068" name="Picture 22"/>
              <p:cNvPicPr>
                <a:picLocks noChangeAspect="1" noChangeArrowheads="1"/>
              </p:cNvPicPr>
              <p:nvPr/>
            </p:nvPicPr>
            <p:blipFill>
              <a:blip r:embed="rId8" cstate="print"/>
              <a:srcRect/>
              <a:stretch>
                <a:fillRect/>
              </a:stretch>
            </p:blipFill>
            <p:spPr bwMode="auto">
              <a:xfrm>
                <a:off x="5257782" y="5181644"/>
                <a:ext cx="3085646" cy="1676356"/>
              </a:xfrm>
              <a:prstGeom prst="rect">
                <a:avLst/>
              </a:prstGeom>
              <a:noFill/>
              <a:ln w="28575">
                <a:noFill/>
                <a:miter lim="800000"/>
                <a:headEnd/>
                <a:tailEnd/>
              </a:ln>
            </p:spPr>
          </p:pic>
          <p:graphicFrame>
            <p:nvGraphicFramePr>
              <p:cNvPr id="2053" name="Object 7"/>
              <p:cNvGraphicFramePr>
                <a:graphicFrameLocks noChangeAspect="1"/>
              </p:cNvGraphicFramePr>
              <p:nvPr/>
            </p:nvGraphicFramePr>
            <p:xfrm>
              <a:off x="5537182" y="6692900"/>
              <a:ext cx="147638" cy="165100"/>
            </p:xfrm>
            <a:graphic>
              <a:graphicData uri="http://schemas.openxmlformats.org/presentationml/2006/ole">
                <p:oleObj spid="_x0000_s2053" name="Equation" r:id="rId9" imgW="215640" imgH="241200" progId="">
                  <p:embed/>
                </p:oleObj>
              </a:graphicData>
            </a:graphic>
          </p:graphicFrame>
        </p:grpSp>
      </p:grpSp>
      <p:graphicFrame>
        <p:nvGraphicFramePr>
          <p:cNvPr id="104457" name="Object 9"/>
          <p:cNvGraphicFramePr>
            <a:graphicFrameLocks noChangeAspect="1"/>
          </p:cNvGraphicFramePr>
          <p:nvPr/>
        </p:nvGraphicFramePr>
        <p:xfrm>
          <a:off x="1524000" y="5519738"/>
          <a:ext cx="2971800" cy="423862"/>
        </p:xfrm>
        <a:graphic>
          <a:graphicData uri="http://schemas.openxmlformats.org/presentationml/2006/ole">
            <p:oleObj spid="_x0000_s2050" name="Equation" r:id="rId10" imgW="1511280" imgH="215640" progId="Equation.DSMT4">
              <p:embed/>
            </p:oleObj>
          </a:graphicData>
        </a:graphic>
      </p:graphicFrame>
      <p:graphicFrame>
        <p:nvGraphicFramePr>
          <p:cNvPr id="104458" name="Object 10"/>
          <p:cNvGraphicFramePr>
            <a:graphicFrameLocks noChangeAspect="1"/>
          </p:cNvGraphicFramePr>
          <p:nvPr/>
        </p:nvGraphicFramePr>
        <p:xfrm>
          <a:off x="4573588" y="5561013"/>
          <a:ext cx="2568575" cy="320675"/>
        </p:xfrm>
        <a:graphic>
          <a:graphicData uri="http://schemas.openxmlformats.org/presentationml/2006/ole">
            <p:oleObj spid="_x0000_s2051" name="Equation" r:id="rId11" imgW="1625400" imgH="203040" progId="Equation.DSMT4">
              <p:embed/>
            </p:oleObj>
          </a:graphicData>
        </a:graphic>
      </p:graphicFrame>
      <p:sp>
        <p:nvSpPr>
          <p:cNvPr id="27" name="矩形 10"/>
          <p:cNvSpPr>
            <a:spLocks noChangeArrowheads="1"/>
          </p:cNvSpPr>
          <p:nvPr/>
        </p:nvSpPr>
        <p:spPr bwMode="auto">
          <a:xfrm>
            <a:off x="228600" y="228600"/>
            <a:ext cx="5532284" cy="523220"/>
          </a:xfrm>
          <a:prstGeom prst="rect">
            <a:avLst/>
          </a:prstGeom>
          <a:noFill/>
          <a:ln w="9525">
            <a:noFill/>
            <a:miter lim="800000"/>
            <a:headEnd/>
            <a:tailEnd/>
          </a:ln>
        </p:spPr>
        <p:txBody>
          <a:bodyPr wrap="none">
            <a:spAutoFit/>
          </a:bodyPr>
          <a:lstStyle/>
          <a:p>
            <a:r>
              <a:rPr lang="en-US" altLang="zh-CN" sz="2800" b="1" dirty="0">
                <a:solidFill>
                  <a:srgbClr val="333300"/>
                </a:solidFill>
                <a:latin typeface="Times New Roman" pitchFamily="18" charset="0"/>
                <a:ea typeface="楷体" pitchFamily="49" charset="-122"/>
              </a:rPr>
              <a:t>2.1 </a:t>
            </a:r>
            <a:r>
              <a:rPr lang="zh-CN" altLang="en-US" sz="2800" b="1" dirty="0">
                <a:solidFill>
                  <a:srgbClr val="333300"/>
                </a:solidFill>
                <a:latin typeface="Times New Roman" pitchFamily="18" charset="0"/>
                <a:ea typeface="楷体" pitchFamily="49" charset="-122"/>
              </a:rPr>
              <a:t>蒙特卡洛方</a:t>
            </a:r>
            <a:r>
              <a:rPr lang="zh-CN" altLang="en-US" sz="2800" b="1" dirty="0" smtClean="0">
                <a:solidFill>
                  <a:srgbClr val="333300"/>
                </a:solidFill>
                <a:latin typeface="Times New Roman" pitchFamily="18" charset="0"/>
                <a:ea typeface="楷体" pitchFamily="49" charset="-122"/>
              </a:rPr>
              <a:t>法概述</a:t>
            </a:r>
            <a:r>
              <a:rPr lang="en-US" altLang="zh-CN" sz="2800" b="1" dirty="0" smtClean="0">
                <a:solidFill>
                  <a:srgbClr val="333300"/>
                </a:solidFill>
                <a:latin typeface="Times New Roman" pitchFamily="18" charset="0"/>
                <a:ea typeface="楷体" pitchFamily="49" charset="-122"/>
              </a:rPr>
              <a:t>----</a:t>
            </a:r>
            <a:r>
              <a:rPr lang="zh-CN" altLang="en-US" sz="2800" b="1" dirty="0" smtClean="0">
                <a:solidFill>
                  <a:srgbClr val="FF0000"/>
                </a:solidFill>
                <a:latin typeface="Times New Roman" pitchFamily="18" charset="0"/>
                <a:ea typeface="楷体" pitchFamily="49" charset="-122"/>
              </a:rPr>
              <a:t>基本思想</a:t>
            </a:r>
            <a:endParaRPr lang="zh-CN" altLang="en-US" sz="2800" dirty="0">
              <a:solidFill>
                <a:srgbClr val="FF0000"/>
              </a:solidFill>
            </a:endParaRPr>
          </a:p>
        </p:txBody>
      </p:sp>
      <p:sp>
        <p:nvSpPr>
          <p:cNvPr id="28" name="TextBox 27"/>
          <p:cNvSpPr txBox="1"/>
          <p:nvPr/>
        </p:nvSpPr>
        <p:spPr>
          <a:xfrm>
            <a:off x="5181600" y="3581400"/>
            <a:ext cx="300082" cy="369332"/>
          </a:xfrm>
          <a:prstGeom prst="rect">
            <a:avLst/>
          </a:prstGeom>
          <a:solidFill>
            <a:schemeClr val="bg1">
              <a:lumMod val="75000"/>
            </a:schemeClr>
          </a:solidFill>
        </p:spPr>
        <p:txBody>
          <a:bodyPr wrap="none" rtlCol="0">
            <a:spAutoFit/>
          </a:bodyPr>
          <a:lstStyle/>
          <a:p>
            <a:r>
              <a:rPr lang="en-US" altLang="zh-CN" b="1" dirty="0" smtClean="0">
                <a:solidFill>
                  <a:srgbClr val="FF0000"/>
                </a:solidFill>
                <a:latin typeface="Times New Roman" pitchFamily="18" charset="0"/>
                <a:cs typeface="Times New Roman" pitchFamily="18" charset="0"/>
                <a:sym typeface="Symbol"/>
              </a:rPr>
              <a:t>a</a:t>
            </a:r>
            <a:endParaRPr lang="zh-CN" altLang="en-US" b="1" dirty="0" smtClean="0">
              <a:solidFill>
                <a:srgbClr val="FF0000"/>
              </a:solidFill>
              <a:latin typeface="Times New Roman" pitchFamily="18" charset="0"/>
              <a:cs typeface="Times New Roman" pitchFamily="18" charset="0"/>
              <a:sym typeface="Symbol"/>
            </a:endParaRPr>
          </a:p>
        </p:txBody>
      </p:sp>
      <p:graphicFrame>
        <p:nvGraphicFramePr>
          <p:cNvPr id="7" name="Object 10"/>
          <p:cNvGraphicFramePr>
            <a:graphicFrameLocks noChangeAspect="1"/>
          </p:cNvGraphicFramePr>
          <p:nvPr/>
        </p:nvGraphicFramePr>
        <p:xfrm>
          <a:off x="5783263" y="3817938"/>
          <a:ext cx="730250" cy="236537"/>
        </p:xfrm>
        <a:graphic>
          <a:graphicData uri="http://schemas.openxmlformats.org/presentationml/2006/ole">
            <p:oleObj spid="_x0000_s2058" name="Equation" r:id="rId12" imgW="622080" imgH="203040" progId="Equation.DSMT4">
              <p:embed/>
            </p:oleObj>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left)">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up)">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wipe(up)">
                                      <p:cBhvr>
                                        <p:cTn id="22" dur="500"/>
                                        <p:tgtEl>
                                          <p:spTgt spid="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wipe(left)">
                                      <p:cBhvr>
                                        <p:cTn id="27" dur="5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104457"/>
                                        </p:tgtEl>
                                        <p:attrNameLst>
                                          <p:attrName>style.visibility</p:attrName>
                                        </p:attrNameLst>
                                      </p:cBhvr>
                                      <p:to>
                                        <p:strVal val="visible"/>
                                      </p:to>
                                    </p:set>
                                    <p:animEffect transition="in" filter="wipe(left)">
                                      <p:cBhvr>
                                        <p:cTn id="32" dur="500"/>
                                        <p:tgtEl>
                                          <p:spTgt spid="104457"/>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104458"/>
                                        </p:tgtEl>
                                        <p:attrNameLst>
                                          <p:attrName>style.visibility</p:attrName>
                                        </p:attrNameLst>
                                      </p:cBhvr>
                                      <p:to>
                                        <p:strVal val="visible"/>
                                      </p:to>
                                    </p:set>
                                    <p:animEffect transition="in" filter="wipe(left)">
                                      <p:cBhvr>
                                        <p:cTn id="37" dur="500"/>
                                        <p:tgtEl>
                                          <p:spTgt spid="104458"/>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7"/>
                                        </p:tgtEl>
                                        <p:attrNameLst>
                                          <p:attrName>style.visibility</p:attrName>
                                        </p:attrNameLst>
                                      </p:cBhvr>
                                      <p:to>
                                        <p:strVal val="visible"/>
                                      </p:to>
                                    </p:set>
                                    <p:animEffect transition="in" filter="wipe(left)">
                                      <p:cBhvr>
                                        <p:cTn id="4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2EB97F26-A8B8-44D5-B438-A24E3BDCB5E3}" type="slidenum">
              <a:rPr lang="zh-CN" altLang="zh-CN" smtClean="0"/>
              <a:pPr>
                <a:defRPr/>
              </a:pPr>
              <a:t>70</a:t>
            </a:fld>
            <a:endParaRPr lang="zh-CN" altLang="zh-CN" dirty="0"/>
          </a:p>
        </p:txBody>
      </p:sp>
      <p:sp>
        <p:nvSpPr>
          <p:cNvPr id="5" name="矩形 9"/>
          <p:cNvSpPr>
            <a:spLocks noChangeArrowheads="1"/>
          </p:cNvSpPr>
          <p:nvPr/>
        </p:nvSpPr>
        <p:spPr bwMode="auto">
          <a:xfrm>
            <a:off x="228600" y="228600"/>
            <a:ext cx="3608680" cy="523220"/>
          </a:xfrm>
          <a:prstGeom prst="rect">
            <a:avLst/>
          </a:prstGeom>
          <a:noFill/>
          <a:ln w="9525">
            <a:noFill/>
            <a:miter lim="800000"/>
            <a:headEnd/>
            <a:tailEnd/>
          </a:ln>
        </p:spPr>
        <p:txBody>
          <a:bodyPr wrap="none">
            <a:spAutoFit/>
          </a:bodyPr>
          <a:lstStyle/>
          <a:p>
            <a:r>
              <a:rPr lang="en-US" altLang="zh-CN" sz="2800" b="1" dirty="0" smtClean="0">
                <a:solidFill>
                  <a:srgbClr val="333300"/>
                </a:solidFill>
                <a:latin typeface="Times New Roman" pitchFamily="18" charset="0"/>
                <a:ea typeface="楷体" pitchFamily="49" charset="-122"/>
              </a:rPr>
              <a:t>2.4 </a:t>
            </a:r>
            <a:r>
              <a:rPr lang="zh-CN" altLang="en-US" sz="2800" b="1" dirty="0" smtClean="0">
                <a:solidFill>
                  <a:srgbClr val="333300"/>
                </a:solidFill>
                <a:latin typeface="Times New Roman" pitchFamily="18" charset="0"/>
                <a:ea typeface="楷体" pitchFamily="49" charset="-122"/>
              </a:rPr>
              <a:t>蒙特卡洛方法应用</a:t>
            </a:r>
            <a:endParaRPr lang="zh-CN" altLang="en-US" sz="2800" dirty="0"/>
          </a:p>
        </p:txBody>
      </p:sp>
      <p:grpSp>
        <p:nvGrpSpPr>
          <p:cNvPr id="8" name="组合 7"/>
          <p:cNvGrpSpPr/>
          <p:nvPr/>
        </p:nvGrpSpPr>
        <p:grpSpPr>
          <a:xfrm>
            <a:off x="0" y="762000"/>
            <a:ext cx="8762999" cy="5703332"/>
            <a:chOff x="0" y="762000"/>
            <a:chExt cx="8762999" cy="5703332"/>
          </a:xfrm>
        </p:grpSpPr>
        <p:sp>
          <p:nvSpPr>
            <p:cNvPr id="6" name="Line 5"/>
            <p:cNvSpPr>
              <a:spLocks noChangeShapeType="1"/>
            </p:cNvSpPr>
            <p:nvPr/>
          </p:nvSpPr>
          <p:spPr bwMode="auto">
            <a:xfrm>
              <a:off x="0" y="762000"/>
              <a:ext cx="7916863" cy="0"/>
            </a:xfrm>
            <a:prstGeom prst="line">
              <a:avLst/>
            </a:prstGeom>
            <a:noFill/>
            <a:ln w="12700">
              <a:solidFill>
                <a:srgbClr val="FF9900"/>
              </a:solidFill>
              <a:miter lim="800000"/>
              <a:headEnd/>
              <a:tailEnd/>
            </a:ln>
            <a:effectLst>
              <a:prstShdw prst="shdw17" dist="17961" dir="2700000">
                <a:srgbClr val="995C00"/>
              </a:prstShdw>
            </a:effectLst>
          </p:spPr>
          <p:txBody>
            <a:bodyPr lIns="90000" tIns="46800" rIns="90000" bIns="46800"/>
            <a:lstStyle/>
            <a:p>
              <a:endParaRPr lang="zh-CN" altLang="en-US"/>
            </a:p>
          </p:txBody>
        </p:sp>
        <p:sp>
          <p:nvSpPr>
            <p:cNvPr id="7" name="矩形 6"/>
            <p:cNvSpPr/>
            <p:nvPr/>
          </p:nvSpPr>
          <p:spPr>
            <a:xfrm>
              <a:off x="457200" y="1202353"/>
              <a:ext cx="8305799" cy="5262979"/>
            </a:xfrm>
            <a:prstGeom prst="rect">
              <a:avLst/>
            </a:prstGeom>
          </p:spPr>
          <p:txBody>
            <a:bodyPr wrap="square">
              <a:spAutoFit/>
            </a:bodyPr>
            <a:lstStyle/>
            <a:p>
              <a:pPr algn="just">
                <a:spcBef>
                  <a:spcPts val="0"/>
                </a:spcBef>
                <a:buClr>
                  <a:schemeClr val="folHlink"/>
                </a:buClr>
                <a:buSzPct val="60000"/>
              </a:pPr>
              <a:r>
                <a:rPr lang="zh-CN" altLang="en-US" sz="2400" b="1" dirty="0" smtClean="0">
                  <a:solidFill>
                    <a:srgbClr val="000000"/>
                  </a:solidFill>
                  <a:latin typeface="Times New Roman" pitchFamily="18" charset="0"/>
                  <a:ea typeface="楷体" pitchFamily="49" charset="-122"/>
                </a:rPr>
                <a:t>经典多粒子体系的重要抽样法，也是</a:t>
              </a:r>
              <a:r>
                <a:rPr lang="en-US" altLang="zh-CN" sz="2400" b="1" dirty="0" smtClean="0">
                  <a:solidFill>
                    <a:srgbClr val="000000"/>
                  </a:solidFill>
                  <a:latin typeface="Times New Roman" pitchFamily="18" charset="0"/>
                  <a:ea typeface="楷体" pitchFamily="49" charset="-122"/>
                </a:rPr>
                <a:t>MC</a:t>
              </a:r>
              <a:r>
                <a:rPr lang="zh-CN" altLang="en-US" sz="2400" b="1" dirty="0" smtClean="0">
                  <a:solidFill>
                    <a:srgbClr val="000000"/>
                  </a:solidFill>
                  <a:latin typeface="Times New Roman" pitchFamily="18" charset="0"/>
                  <a:ea typeface="楷体" pitchFamily="49" charset="-122"/>
                </a:rPr>
                <a:t>方法中在统计力学中的应用基础。在对</a:t>
              </a:r>
              <a:r>
                <a:rPr lang="en-US" altLang="zh-CN" sz="2400" b="1" dirty="0" smtClean="0">
                  <a:solidFill>
                    <a:srgbClr val="000000"/>
                  </a:solidFill>
                  <a:latin typeface="Times New Roman" pitchFamily="18" charset="0"/>
                  <a:ea typeface="楷体" pitchFamily="49" charset="-122"/>
                </a:rPr>
                <a:t>NVT</a:t>
              </a:r>
              <a:r>
                <a:rPr lang="zh-CN" altLang="en-US" sz="2400" b="1" dirty="0" smtClean="0">
                  <a:solidFill>
                    <a:srgbClr val="000000"/>
                  </a:solidFill>
                  <a:latin typeface="Times New Roman" pitchFamily="18" charset="0"/>
                  <a:ea typeface="楷体" pitchFamily="49" charset="-122"/>
                </a:rPr>
                <a:t>系综中计算平均值时，构型空间以</a:t>
              </a:r>
              <a:r>
                <a:rPr lang="en-US" altLang="zh-CN" sz="2400" b="1" dirty="0" smtClean="0">
                  <a:solidFill>
                    <a:srgbClr val="000000"/>
                  </a:solidFill>
                  <a:latin typeface="Times New Roman" pitchFamily="18" charset="0"/>
                  <a:ea typeface="楷体" pitchFamily="49" charset="-122"/>
                </a:rPr>
                <a:t>Boltzman</a:t>
              </a:r>
              <a:r>
                <a:rPr lang="zh-CN" altLang="en-US" sz="2400" b="1" dirty="0" smtClean="0">
                  <a:solidFill>
                    <a:srgbClr val="000000"/>
                  </a:solidFill>
                  <a:latin typeface="Times New Roman" pitchFamily="18" charset="0"/>
                  <a:ea typeface="楷体" pitchFamily="49" charset="-122"/>
                </a:rPr>
                <a:t>因子                 作为权重。</a:t>
              </a:r>
              <a:endParaRPr lang="en-US" altLang="zh-CN" sz="2400" b="1" dirty="0" smtClean="0">
                <a:solidFill>
                  <a:srgbClr val="000000"/>
                </a:solidFill>
                <a:latin typeface="Times New Roman" pitchFamily="18" charset="0"/>
                <a:ea typeface="楷体" pitchFamily="49" charset="-122"/>
              </a:endParaRPr>
            </a:p>
            <a:p>
              <a:pPr algn="just">
                <a:spcBef>
                  <a:spcPts val="0"/>
                </a:spcBef>
                <a:buClr>
                  <a:schemeClr val="folHlink"/>
                </a:buClr>
                <a:buSzPct val="60000"/>
              </a:pPr>
              <a:endParaRPr lang="en-US" altLang="zh-CN" sz="2400" b="1" dirty="0" smtClean="0">
                <a:solidFill>
                  <a:srgbClr val="000000"/>
                </a:solidFill>
                <a:latin typeface="Times New Roman" pitchFamily="18" charset="0"/>
                <a:ea typeface="楷体" pitchFamily="49" charset="-122"/>
              </a:endParaRPr>
            </a:p>
            <a:p>
              <a:pPr algn="just">
                <a:spcBef>
                  <a:spcPts val="0"/>
                </a:spcBef>
                <a:buClr>
                  <a:schemeClr val="folHlink"/>
                </a:buClr>
                <a:buSzPct val="60000"/>
              </a:pPr>
              <a:r>
                <a:rPr lang="zh-CN" altLang="en-US" sz="2400" b="1" dirty="0" smtClean="0">
                  <a:solidFill>
                    <a:srgbClr val="000000"/>
                  </a:solidFill>
                  <a:latin typeface="Times New Roman" pitchFamily="18" charset="0"/>
                  <a:ea typeface="楷体" pitchFamily="49" charset="-122"/>
                </a:rPr>
                <a:t>        考虑在相空间中产生一些完全随机的序列，它们以概率</a:t>
              </a:r>
              <a:endParaRPr lang="en-US" altLang="zh-CN" sz="2400" b="1" dirty="0" smtClean="0">
                <a:solidFill>
                  <a:srgbClr val="000000"/>
                </a:solidFill>
                <a:latin typeface="Times New Roman" pitchFamily="18" charset="0"/>
                <a:ea typeface="楷体" pitchFamily="49" charset="-122"/>
              </a:endParaRPr>
            </a:p>
            <a:p>
              <a:pPr algn="just">
                <a:spcBef>
                  <a:spcPts val="0"/>
                </a:spcBef>
                <a:buClr>
                  <a:schemeClr val="folHlink"/>
                </a:buClr>
                <a:buSzPct val="60000"/>
              </a:pPr>
              <a:r>
                <a:rPr lang="zh-CN" altLang="en-US" sz="2400" b="1" dirty="0" smtClean="0">
                  <a:solidFill>
                    <a:srgbClr val="000000"/>
                  </a:solidFill>
                  <a:latin typeface="Times New Roman" pitchFamily="18" charset="0"/>
                  <a:ea typeface="楷体" pitchFamily="49" charset="-122"/>
                </a:rPr>
                <a:t>                 接受，然而，对于随机构造的状态，能量较高的构型占绝大多数，但其接受概率很小，因此，我们可能花了很多计算时间在产生构型上，但多数都被舍去了，显然，这样的抽样效率很低。</a:t>
              </a:r>
              <a:endParaRPr lang="en-US" altLang="zh-CN" sz="2400" b="1" dirty="0" smtClean="0">
                <a:solidFill>
                  <a:srgbClr val="000000"/>
                </a:solidFill>
                <a:latin typeface="Times New Roman" pitchFamily="18" charset="0"/>
                <a:ea typeface="楷体" pitchFamily="49" charset="-122"/>
              </a:endParaRPr>
            </a:p>
            <a:p>
              <a:pPr algn="just">
                <a:spcBef>
                  <a:spcPts val="0"/>
                </a:spcBef>
                <a:buClr>
                  <a:schemeClr val="folHlink"/>
                </a:buClr>
                <a:buSzPct val="60000"/>
              </a:pPr>
              <a:endParaRPr lang="en-US" altLang="zh-CN" sz="2400" b="1" dirty="0" smtClean="0">
                <a:solidFill>
                  <a:srgbClr val="000000"/>
                </a:solidFill>
                <a:latin typeface="Times New Roman" pitchFamily="18" charset="0"/>
                <a:ea typeface="楷体" pitchFamily="49" charset="-122"/>
              </a:endParaRPr>
            </a:p>
            <a:p>
              <a:pPr algn="just">
                <a:spcBef>
                  <a:spcPts val="0"/>
                </a:spcBef>
                <a:buClr>
                  <a:schemeClr val="folHlink"/>
                </a:buClr>
                <a:buSzPct val="60000"/>
              </a:pPr>
              <a:r>
                <a:rPr lang="en-US" altLang="zh-CN" sz="2400" b="1" dirty="0" smtClean="0">
                  <a:solidFill>
                    <a:srgbClr val="000000"/>
                  </a:solidFill>
                  <a:latin typeface="Times New Roman" pitchFamily="18" charset="0"/>
                  <a:ea typeface="楷体" pitchFamily="49" charset="-122"/>
                </a:rPr>
                <a:t>        1953</a:t>
              </a:r>
              <a:r>
                <a:rPr lang="zh-CN" altLang="en-US" sz="2400" b="1" dirty="0" smtClean="0">
                  <a:solidFill>
                    <a:srgbClr val="000000"/>
                  </a:solidFill>
                  <a:latin typeface="Times New Roman" pitchFamily="18" charset="0"/>
                  <a:ea typeface="楷体" pitchFamily="49" charset="-122"/>
                </a:rPr>
                <a:t>年，</a:t>
              </a:r>
              <a:r>
                <a:rPr lang="en-US" altLang="zh-CN" sz="2400" b="1" dirty="0" smtClean="0">
                  <a:solidFill>
                    <a:srgbClr val="000000"/>
                  </a:solidFill>
                  <a:latin typeface="Times New Roman" pitchFamily="18" charset="0"/>
                  <a:ea typeface="楷体" pitchFamily="49" charset="-122"/>
                </a:rPr>
                <a:t>Metropolis</a:t>
              </a:r>
              <a:r>
                <a:rPr lang="zh-CN" altLang="en-US" sz="2400" b="1" dirty="0" smtClean="0">
                  <a:solidFill>
                    <a:srgbClr val="000000"/>
                  </a:solidFill>
                  <a:latin typeface="Times New Roman" pitchFamily="18" charset="0"/>
                  <a:ea typeface="楷体" pitchFamily="49" charset="-122"/>
                </a:rPr>
                <a:t>发展了一种相关的但摒弃了构型的统计独立性的方法，随机构型是通过一种称为</a:t>
              </a:r>
              <a:r>
                <a:rPr lang="en-US" altLang="zh-CN" sz="2400" b="1" dirty="0" smtClean="0">
                  <a:solidFill>
                    <a:srgbClr val="000000"/>
                  </a:solidFill>
                  <a:latin typeface="Times New Roman" pitchFamily="18" charset="0"/>
                  <a:ea typeface="楷体" pitchFamily="49" charset="-122"/>
                </a:rPr>
                <a:t>Markov</a:t>
              </a:r>
              <a:r>
                <a:rPr lang="zh-CN" altLang="en-US" sz="2400" b="1" dirty="0" smtClean="0">
                  <a:solidFill>
                    <a:srgbClr val="000000"/>
                  </a:solidFill>
                  <a:latin typeface="Times New Roman" pitchFamily="18" charset="0"/>
                  <a:ea typeface="楷体" pitchFamily="49" charset="-122"/>
                </a:rPr>
                <a:t>链的方式构造出来的。其中新的构型依赖于之前的构型，达到平衡后将满足所选定的分布。</a:t>
              </a:r>
              <a:endParaRPr lang="en-US" altLang="zh-CN" sz="2400" b="1" dirty="0" smtClean="0">
                <a:solidFill>
                  <a:srgbClr val="000000"/>
                </a:solidFill>
                <a:latin typeface="Times New Roman" pitchFamily="18" charset="0"/>
                <a:ea typeface="楷体" pitchFamily="49" charset="-122"/>
              </a:endParaRPr>
            </a:p>
          </p:txBody>
        </p:sp>
        <p:graphicFrame>
          <p:nvGraphicFramePr>
            <p:cNvPr id="274434" name="Object 2"/>
            <p:cNvGraphicFramePr>
              <a:graphicFrameLocks noChangeAspect="1"/>
            </p:cNvGraphicFramePr>
            <p:nvPr/>
          </p:nvGraphicFramePr>
          <p:xfrm>
            <a:off x="2383972" y="1981200"/>
            <a:ext cx="1273628" cy="457200"/>
          </p:xfrm>
          <a:graphic>
            <a:graphicData uri="http://schemas.openxmlformats.org/presentationml/2006/ole">
              <p:oleObj spid="_x0000_s274434" name="Equation" r:id="rId3" imgW="495000" imgH="177480" progId="Equation.DSMT4">
                <p:embed/>
              </p:oleObj>
            </a:graphicData>
          </a:graphic>
        </p:graphicFrame>
        <p:graphicFrame>
          <p:nvGraphicFramePr>
            <p:cNvPr id="274435" name="Object 3"/>
            <p:cNvGraphicFramePr>
              <a:graphicFrameLocks noChangeAspect="1"/>
            </p:cNvGraphicFramePr>
            <p:nvPr/>
          </p:nvGraphicFramePr>
          <p:xfrm>
            <a:off x="555625" y="3048000"/>
            <a:ext cx="1273175" cy="457200"/>
          </p:xfrm>
          <a:graphic>
            <a:graphicData uri="http://schemas.openxmlformats.org/presentationml/2006/ole">
              <p:oleObj spid="_x0000_s274435" name="Equation" r:id="rId4" imgW="495000" imgH="177480" progId="Equation.DSMT4">
                <p:embed/>
              </p:oleObj>
            </a:graphicData>
          </a:graphic>
        </p:graphicFrame>
      </p:grpSp>
      <p:sp>
        <p:nvSpPr>
          <p:cNvPr id="9" name="矩形 8"/>
          <p:cNvSpPr/>
          <p:nvPr/>
        </p:nvSpPr>
        <p:spPr>
          <a:xfrm>
            <a:off x="3902657" y="300335"/>
            <a:ext cx="2040943" cy="461665"/>
          </a:xfrm>
          <a:prstGeom prst="rect">
            <a:avLst/>
          </a:prstGeom>
        </p:spPr>
        <p:txBody>
          <a:bodyPr wrap="none">
            <a:spAutoFit/>
          </a:bodyPr>
          <a:lstStyle/>
          <a:p>
            <a:r>
              <a:rPr lang="zh-CN" altLang="en-US" sz="2400" b="1" dirty="0" smtClean="0">
                <a:solidFill>
                  <a:srgbClr val="FF0000"/>
                </a:solidFill>
                <a:latin typeface="Times New Roman" pitchFamily="18" charset="0"/>
                <a:ea typeface="楷体" pitchFamily="49" charset="-122"/>
              </a:rPr>
              <a:t>经典体系应用</a:t>
            </a:r>
            <a:endParaRPr lang="zh-CN" altLang="en-US" sz="2400" dirty="0"/>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2EB97F26-A8B8-44D5-B438-A24E3BDCB5E3}" type="slidenum">
              <a:rPr lang="zh-CN" altLang="zh-CN" smtClean="0"/>
              <a:pPr>
                <a:defRPr/>
              </a:pPr>
              <a:t>71</a:t>
            </a:fld>
            <a:endParaRPr lang="zh-CN" altLang="zh-CN" dirty="0"/>
          </a:p>
        </p:txBody>
      </p:sp>
      <p:sp>
        <p:nvSpPr>
          <p:cNvPr id="5" name="矩形 9"/>
          <p:cNvSpPr>
            <a:spLocks noChangeArrowheads="1"/>
          </p:cNvSpPr>
          <p:nvPr/>
        </p:nvSpPr>
        <p:spPr bwMode="auto">
          <a:xfrm>
            <a:off x="228600" y="228600"/>
            <a:ext cx="3608680" cy="523220"/>
          </a:xfrm>
          <a:prstGeom prst="rect">
            <a:avLst/>
          </a:prstGeom>
          <a:noFill/>
          <a:ln w="9525">
            <a:noFill/>
            <a:miter lim="800000"/>
            <a:headEnd/>
            <a:tailEnd/>
          </a:ln>
        </p:spPr>
        <p:txBody>
          <a:bodyPr wrap="none">
            <a:spAutoFit/>
          </a:bodyPr>
          <a:lstStyle/>
          <a:p>
            <a:r>
              <a:rPr lang="en-US" altLang="zh-CN" sz="2800" b="1" dirty="0" smtClean="0">
                <a:solidFill>
                  <a:srgbClr val="333300"/>
                </a:solidFill>
                <a:latin typeface="Times New Roman" pitchFamily="18" charset="0"/>
                <a:ea typeface="楷体" pitchFamily="49" charset="-122"/>
              </a:rPr>
              <a:t>2.4 </a:t>
            </a:r>
            <a:r>
              <a:rPr lang="zh-CN" altLang="en-US" sz="2800" b="1" dirty="0" smtClean="0">
                <a:solidFill>
                  <a:srgbClr val="333300"/>
                </a:solidFill>
                <a:latin typeface="Times New Roman" pitchFamily="18" charset="0"/>
                <a:ea typeface="楷体" pitchFamily="49" charset="-122"/>
              </a:rPr>
              <a:t>蒙特卡洛方法应用</a:t>
            </a:r>
            <a:endParaRPr lang="zh-CN" altLang="en-US" sz="2800" dirty="0"/>
          </a:p>
        </p:txBody>
      </p:sp>
      <p:sp>
        <p:nvSpPr>
          <p:cNvPr id="6" name="Line 5"/>
          <p:cNvSpPr>
            <a:spLocks noChangeShapeType="1"/>
          </p:cNvSpPr>
          <p:nvPr/>
        </p:nvSpPr>
        <p:spPr bwMode="auto">
          <a:xfrm>
            <a:off x="0" y="762000"/>
            <a:ext cx="7916863" cy="0"/>
          </a:xfrm>
          <a:prstGeom prst="line">
            <a:avLst/>
          </a:prstGeom>
          <a:noFill/>
          <a:ln w="12700">
            <a:solidFill>
              <a:srgbClr val="FF9900"/>
            </a:solidFill>
            <a:miter lim="800000"/>
            <a:headEnd/>
            <a:tailEnd/>
          </a:ln>
          <a:effectLst>
            <a:prstShdw prst="shdw17" dist="17961" dir="2700000">
              <a:srgbClr val="995C00"/>
            </a:prstShdw>
          </a:effectLst>
        </p:spPr>
        <p:txBody>
          <a:bodyPr lIns="90000" tIns="46800" rIns="90000" bIns="46800"/>
          <a:lstStyle/>
          <a:p>
            <a:endParaRPr lang="zh-CN" altLang="en-US"/>
          </a:p>
        </p:txBody>
      </p:sp>
      <p:sp>
        <p:nvSpPr>
          <p:cNvPr id="7" name="矩形 6"/>
          <p:cNvSpPr/>
          <p:nvPr/>
        </p:nvSpPr>
        <p:spPr>
          <a:xfrm>
            <a:off x="457201" y="838200"/>
            <a:ext cx="8305799" cy="3785652"/>
          </a:xfrm>
          <a:prstGeom prst="rect">
            <a:avLst/>
          </a:prstGeom>
        </p:spPr>
        <p:txBody>
          <a:bodyPr wrap="square">
            <a:spAutoFit/>
          </a:bodyPr>
          <a:lstStyle/>
          <a:p>
            <a:pPr algn="just">
              <a:spcBef>
                <a:spcPts val="0"/>
              </a:spcBef>
              <a:buClr>
                <a:schemeClr val="folHlink"/>
              </a:buClr>
              <a:buSzPct val="60000"/>
            </a:pPr>
            <a:r>
              <a:rPr lang="zh-CN" altLang="en-US" sz="2400" b="1" dirty="0" smtClean="0">
                <a:solidFill>
                  <a:srgbClr val="0000FF"/>
                </a:solidFill>
                <a:latin typeface="Times New Roman" pitchFamily="18" charset="0"/>
                <a:ea typeface="楷体" pitchFamily="49" charset="-122"/>
              </a:rPr>
              <a:t>随机过程</a:t>
            </a:r>
            <a:r>
              <a:rPr lang="zh-CN" altLang="en-US" sz="2400" b="1" dirty="0" smtClean="0">
                <a:solidFill>
                  <a:srgbClr val="000000"/>
                </a:solidFill>
                <a:latin typeface="Times New Roman" pitchFamily="18" charset="0"/>
                <a:ea typeface="楷体" pitchFamily="49" charset="-122"/>
              </a:rPr>
              <a:t>：</a:t>
            </a:r>
            <a:endParaRPr lang="en-US" altLang="zh-CN" sz="2400" b="1" dirty="0" smtClean="0">
              <a:solidFill>
                <a:srgbClr val="000000"/>
              </a:solidFill>
              <a:latin typeface="Times New Roman" pitchFamily="18" charset="0"/>
              <a:ea typeface="楷体" pitchFamily="49" charset="-122"/>
            </a:endParaRPr>
          </a:p>
          <a:p>
            <a:pPr algn="just">
              <a:spcBef>
                <a:spcPts val="0"/>
              </a:spcBef>
              <a:buClr>
                <a:schemeClr val="folHlink"/>
              </a:buClr>
              <a:buSzPct val="60000"/>
            </a:pPr>
            <a:r>
              <a:rPr lang="zh-CN" altLang="en-US" sz="2400" b="1" dirty="0" smtClean="0">
                <a:solidFill>
                  <a:srgbClr val="000000"/>
                </a:solidFill>
                <a:latin typeface="Times New Roman" pitchFamily="18" charset="0"/>
                <a:ea typeface="楷体" pitchFamily="49" charset="-122"/>
              </a:rPr>
              <a:t>设</a:t>
            </a:r>
            <a:r>
              <a:rPr lang="en-US" altLang="zh-CN" sz="2400" b="1" dirty="0" smtClean="0">
                <a:solidFill>
                  <a:srgbClr val="000000"/>
                </a:solidFill>
                <a:latin typeface="Times New Roman" pitchFamily="18" charset="0"/>
                <a:ea typeface="楷体" pitchFamily="49" charset="-122"/>
              </a:rPr>
              <a:t>{</a:t>
            </a:r>
            <a:r>
              <a:rPr lang="en-US" altLang="zh-CN" sz="2400" b="1" i="1" dirty="0" smtClean="0">
                <a:solidFill>
                  <a:srgbClr val="000000"/>
                </a:solidFill>
                <a:latin typeface="Times New Roman" pitchFamily="18" charset="0"/>
                <a:ea typeface="楷体" pitchFamily="49" charset="-122"/>
              </a:rPr>
              <a:t>x</a:t>
            </a:r>
            <a:r>
              <a:rPr lang="en-US" altLang="zh-CN" sz="2400" b="1" dirty="0" smtClean="0">
                <a:solidFill>
                  <a:srgbClr val="000000"/>
                </a:solidFill>
                <a:latin typeface="Times New Roman" pitchFamily="18" charset="0"/>
                <a:ea typeface="楷体" pitchFamily="49" charset="-122"/>
              </a:rPr>
              <a:t>(t)}</a:t>
            </a:r>
            <a:r>
              <a:rPr lang="zh-CN" altLang="en-US" sz="2400" b="1" dirty="0" smtClean="0">
                <a:solidFill>
                  <a:srgbClr val="000000"/>
                </a:solidFill>
                <a:latin typeface="Times New Roman" pitchFamily="18" charset="0"/>
                <a:ea typeface="楷体" pitchFamily="49" charset="-122"/>
              </a:rPr>
              <a:t>是时间变量</a:t>
            </a:r>
            <a:r>
              <a:rPr lang="en-US" altLang="zh-CN" sz="2400" b="1" dirty="0" smtClean="0">
                <a:solidFill>
                  <a:srgbClr val="000000"/>
                </a:solidFill>
                <a:latin typeface="Times New Roman" pitchFamily="18" charset="0"/>
                <a:ea typeface="楷体" pitchFamily="49" charset="-122"/>
              </a:rPr>
              <a:t>t</a:t>
            </a:r>
            <a:r>
              <a:rPr lang="zh-CN" altLang="en-US" sz="2400" b="1" dirty="0" smtClean="0">
                <a:solidFill>
                  <a:srgbClr val="000000"/>
                </a:solidFill>
                <a:latin typeface="Times New Roman" pitchFamily="18" charset="0"/>
                <a:ea typeface="楷体" pitchFamily="49" charset="-122"/>
              </a:rPr>
              <a:t>的函数，对函数取值有几率</a:t>
            </a:r>
            <a:r>
              <a:rPr lang="en-US" altLang="zh-CN" sz="2400" b="1" dirty="0" smtClean="0">
                <a:solidFill>
                  <a:srgbClr val="000000"/>
                </a:solidFill>
                <a:latin typeface="Times New Roman" pitchFamily="18" charset="0"/>
                <a:ea typeface="楷体" pitchFamily="49" charset="-122"/>
              </a:rPr>
              <a:t>P(X&lt;</a:t>
            </a:r>
            <a:r>
              <a:rPr lang="en-US" altLang="zh-CN" sz="2400" b="1" i="1" dirty="0" err="1" smtClean="0">
                <a:solidFill>
                  <a:srgbClr val="000000"/>
                </a:solidFill>
                <a:latin typeface="Times New Roman" pitchFamily="18" charset="0"/>
                <a:ea typeface="楷体" pitchFamily="49" charset="-122"/>
              </a:rPr>
              <a:t>x</a:t>
            </a:r>
            <a:r>
              <a:rPr lang="en-US" altLang="zh-CN" sz="2400" b="1" dirty="0" err="1" smtClean="0">
                <a:solidFill>
                  <a:srgbClr val="000000"/>
                </a:solidFill>
                <a:latin typeface="Times New Roman" pitchFamily="18" charset="0"/>
                <a:ea typeface="楷体" pitchFamily="49" charset="-122"/>
              </a:rPr>
              <a:t>,t</a:t>
            </a:r>
            <a:r>
              <a:rPr lang="en-US" altLang="zh-CN" sz="2400" b="1" dirty="0" smtClean="0">
                <a:solidFill>
                  <a:srgbClr val="000000"/>
                </a:solidFill>
                <a:latin typeface="Times New Roman" pitchFamily="18" charset="0"/>
                <a:ea typeface="楷体" pitchFamily="49" charset="-122"/>
              </a:rPr>
              <a:t>)</a:t>
            </a:r>
            <a:r>
              <a:rPr lang="zh-CN" altLang="en-US" sz="2400" b="1" dirty="0" smtClean="0">
                <a:solidFill>
                  <a:srgbClr val="000000"/>
                </a:solidFill>
                <a:latin typeface="Times New Roman" pitchFamily="18" charset="0"/>
                <a:ea typeface="楷体" pitchFamily="49" charset="-122"/>
              </a:rPr>
              <a:t>以及几率密度</a:t>
            </a:r>
            <a:endParaRPr lang="en-US" altLang="zh-CN" sz="2400" b="1" dirty="0" smtClean="0">
              <a:solidFill>
                <a:srgbClr val="000000"/>
              </a:solidFill>
              <a:latin typeface="Times New Roman" pitchFamily="18" charset="0"/>
              <a:ea typeface="楷体" pitchFamily="49" charset="-122"/>
            </a:endParaRPr>
          </a:p>
          <a:p>
            <a:pPr algn="just">
              <a:spcBef>
                <a:spcPts val="0"/>
              </a:spcBef>
              <a:buClr>
                <a:schemeClr val="folHlink"/>
              </a:buClr>
              <a:buSzPct val="60000"/>
            </a:pPr>
            <a:endParaRPr lang="en-US" altLang="zh-CN" sz="2400" b="1" dirty="0" smtClean="0">
              <a:solidFill>
                <a:srgbClr val="000000"/>
              </a:solidFill>
              <a:latin typeface="Times New Roman" pitchFamily="18" charset="0"/>
              <a:ea typeface="楷体" pitchFamily="49" charset="-122"/>
            </a:endParaRPr>
          </a:p>
          <a:p>
            <a:pPr algn="just">
              <a:spcBef>
                <a:spcPts val="0"/>
              </a:spcBef>
              <a:buClr>
                <a:schemeClr val="folHlink"/>
              </a:buClr>
              <a:buSzPct val="60000"/>
            </a:pPr>
            <a:r>
              <a:rPr lang="zh-CN" altLang="en-US" sz="2400" b="1" dirty="0" smtClean="0">
                <a:solidFill>
                  <a:srgbClr val="000000"/>
                </a:solidFill>
                <a:latin typeface="Times New Roman" pitchFamily="18" charset="0"/>
                <a:ea typeface="楷体" pitchFamily="49" charset="-122"/>
              </a:rPr>
              <a:t>这样的一个时间函数的系综称为一个随机过程。当时间变量取离散化的时间序列</a:t>
            </a:r>
            <a:r>
              <a:rPr lang="en-US" altLang="zh-CN" sz="2400" b="1" dirty="0" smtClean="0">
                <a:solidFill>
                  <a:srgbClr val="000000"/>
                </a:solidFill>
                <a:latin typeface="Times New Roman" pitchFamily="18" charset="0"/>
                <a:ea typeface="楷体" pitchFamily="49" charset="-122"/>
              </a:rPr>
              <a:t>(t</a:t>
            </a:r>
            <a:r>
              <a:rPr lang="en-US" altLang="zh-CN" sz="2400" b="1" baseline="-25000" dirty="0" smtClean="0">
                <a:solidFill>
                  <a:srgbClr val="000000"/>
                </a:solidFill>
                <a:latin typeface="Times New Roman" pitchFamily="18" charset="0"/>
                <a:ea typeface="楷体" pitchFamily="49" charset="-122"/>
              </a:rPr>
              <a:t>1</a:t>
            </a:r>
            <a:r>
              <a:rPr lang="en-US" altLang="zh-CN" sz="2400" b="1" dirty="0" smtClean="0">
                <a:solidFill>
                  <a:srgbClr val="000000"/>
                </a:solidFill>
                <a:latin typeface="Times New Roman" pitchFamily="18" charset="0"/>
                <a:ea typeface="楷体" pitchFamily="49" charset="-122"/>
              </a:rPr>
              <a:t>,t</a:t>
            </a:r>
            <a:r>
              <a:rPr lang="en-US" altLang="zh-CN" sz="2400" b="1" baseline="-25000" dirty="0" smtClean="0">
                <a:solidFill>
                  <a:srgbClr val="000000"/>
                </a:solidFill>
                <a:latin typeface="Times New Roman" pitchFamily="18" charset="0"/>
                <a:ea typeface="楷体" pitchFamily="49" charset="-122"/>
              </a:rPr>
              <a:t>2</a:t>
            </a:r>
            <a:r>
              <a:rPr lang="en-US" altLang="zh-CN" sz="2400" b="1" dirty="0" smtClean="0">
                <a:solidFill>
                  <a:srgbClr val="000000"/>
                </a:solidFill>
                <a:latin typeface="Times New Roman" pitchFamily="18" charset="0"/>
                <a:ea typeface="楷体" pitchFamily="49" charset="-122"/>
              </a:rPr>
              <a:t>,…)</a:t>
            </a:r>
            <a:r>
              <a:rPr lang="zh-CN" altLang="en-US" sz="2400" b="1" dirty="0" smtClean="0">
                <a:solidFill>
                  <a:srgbClr val="000000"/>
                </a:solidFill>
                <a:latin typeface="Times New Roman" pitchFamily="18" charset="0"/>
                <a:ea typeface="楷体" pitchFamily="49" charset="-122"/>
              </a:rPr>
              <a:t>值时，则随机过程称为随机序列。</a:t>
            </a:r>
            <a:endParaRPr lang="en-US" altLang="zh-CN" sz="2400" b="1" dirty="0" smtClean="0">
              <a:solidFill>
                <a:srgbClr val="000000"/>
              </a:solidFill>
              <a:latin typeface="Times New Roman" pitchFamily="18" charset="0"/>
              <a:ea typeface="楷体" pitchFamily="49" charset="-122"/>
            </a:endParaRPr>
          </a:p>
          <a:p>
            <a:pPr algn="just">
              <a:spcBef>
                <a:spcPts val="0"/>
              </a:spcBef>
              <a:buClr>
                <a:schemeClr val="folHlink"/>
              </a:buClr>
              <a:buSzPct val="60000"/>
            </a:pPr>
            <a:endParaRPr lang="en-US" altLang="zh-CN" sz="2400" b="1" dirty="0" smtClean="0">
              <a:solidFill>
                <a:srgbClr val="000000"/>
              </a:solidFill>
              <a:latin typeface="Times New Roman" pitchFamily="18" charset="0"/>
              <a:ea typeface="楷体" pitchFamily="49" charset="-122"/>
            </a:endParaRPr>
          </a:p>
          <a:p>
            <a:pPr algn="just">
              <a:spcBef>
                <a:spcPts val="0"/>
              </a:spcBef>
              <a:buClr>
                <a:schemeClr val="folHlink"/>
              </a:buClr>
              <a:buSzPct val="60000"/>
            </a:pPr>
            <a:r>
              <a:rPr lang="zh-CN" altLang="en-US" sz="2400" b="1" dirty="0" smtClean="0">
                <a:solidFill>
                  <a:srgbClr val="000000"/>
                </a:solidFill>
                <a:latin typeface="Times New Roman" pitchFamily="18" charset="0"/>
                <a:ea typeface="楷体" pitchFamily="49" charset="-122"/>
              </a:rPr>
              <a:t>对应离散化的时间序列值，高维情况下几率和几率密度为</a:t>
            </a:r>
            <a:endParaRPr lang="en-US" altLang="zh-CN" sz="2400" b="1" dirty="0" smtClean="0">
              <a:solidFill>
                <a:srgbClr val="000000"/>
              </a:solidFill>
              <a:latin typeface="Times New Roman" pitchFamily="18" charset="0"/>
              <a:ea typeface="楷体" pitchFamily="49" charset="-122"/>
            </a:endParaRPr>
          </a:p>
          <a:p>
            <a:pPr algn="just">
              <a:spcBef>
                <a:spcPts val="0"/>
              </a:spcBef>
              <a:buClr>
                <a:schemeClr val="folHlink"/>
              </a:buClr>
              <a:buSzPct val="60000"/>
            </a:pPr>
            <a:endParaRPr lang="en-US" altLang="zh-CN" sz="2400" b="1" dirty="0" smtClean="0">
              <a:solidFill>
                <a:srgbClr val="000000"/>
              </a:solidFill>
              <a:latin typeface="Times New Roman" pitchFamily="18" charset="0"/>
              <a:ea typeface="楷体" pitchFamily="49" charset="-122"/>
            </a:endParaRPr>
          </a:p>
          <a:p>
            <a:pPr algn="just">
              <a:spcBef>
                <a:spcPts val="0"/>
              </a:spcBef>
              <a:buClr>
                <a:schemeClr val="folHlink"/>
              </a:buClr>
              <a:buSzPct val="60000"/>
            </a:pPr>
            <a:endParaRPr lang="en-US" altLang="zh-CN" sz="2400" b="1" dirty="0" smtClean="0">
              <a:solidFill>
                <a:srgbClr val="000000"/>
              </a:solidFill>
              <a:latin typeface="Times New Roman" pitchFamily="18" charset="0"/>
              <a:ea typeface="楷体" pitchFamily="49" charset="-122"/>
            </a:endParaRPr>
          </a:p>
        </p:txBody>
      </p:sp>
      <p:graphicFrame>
        <p:nvGraphicFramePr>
          <p:cNvPr id="275458" name="Object 2"/>
          <p:cNvGraphicFramePr>
            <a:graphicFrameLocks noChangeAspect="1"/>
          </p:cNvGraphicFramePr>
          <p:nvPr/>
        </p:nvGraphicFramePr>
        <p:xfrm>
          <a:off x="1752600" y="1524000"/>
          <a:ext cx="2343151" cy="914400"/>
        </p:xfrm>
        <a:graphic>
          <a:graphicData uri="http://schemas.openxmlformats.org/presentationml/2006/ole">
            <p:oleObj spid="_x0000_s275458" name="Equation" r:id="rId3" imgW="749160" imgH="291960" progId="Equation.DSMT4">
              <p:embed/>
            </p:oleObj>
          </a:graphicData>
        </a:graphic>
      </p:graphicFrame>
      <p:graphicFrame>
        <p:nvGraphicFramePr>
          <p:cNvPr id="275459" name="Object 3"/>
          <p:cNvGraphicFramePr>
            <a:graphicFrameLocks noChangeAspect="1"/>
          </p:cNvGraphicFramePr>
          <p:nvPr/>
        </p:nvGraphicFramePr>
        <p:xfrm>
          <a:off x="2633663" y="4038600"/>
          <a:ext cx="3479800" cy="685800"/>
        </p:xfrm>
        <a:graphic>
          <a:graphicData uri="http://schemas.openxmlformats.org/presentationml/2006/ole">
            <p:oleObj spid="_x0000_s275459" name="Equation" r:id="rId4" imgW="901440" imgH="177480" progId="Equation.DSMT4">
              <p:embed/>
            </p:oleObj>
          </a:graphicData>
        </a:graphic>
      </p:graphicFrame>
      <p:graphicFrame>
        <p:nvGraphicFramePr>
          <p:cNvPr id="275460" name="Object 4"/>
          <p:cNvGraphicFramePr>
            <a:graphicFrameLocks noChangeAspect="1"/>
          </p:cNvGraphicFramePr>
          <p:nvPr/>
        </p:nvGraphicFramePr>
        <p:xfrm>
          <a:off x="1219200" y="4876800"/>
          <a:ext cx="6814038" cy="1143000"/>
        </p:xfrm>
        <a:graphic>
          <a:graphicData uri="http://schemas.openxmlformats.org/presentationml/2006/ole">
            <p:oleObj spid="_x0000_s275460" name="Equation" r:id="rId5" imgW="1968480" imgH="330120" progId="Equation.DSMT4">
              <p:embed/>
            </p:oleObj>
          </a:graphicData>
        </a:graphic>
      </p:graphicFrame>
      <p:sp>
        <p:nvSpPr>
          <p:cNvPr id="9" name="矩形 8"/>
          <p:cNvSpPr/>
          <p:nvPr/>
        </p:nvSpPr>
        <p:spPr>
          <a:xfrm>
            <a:off x="3902657" y="300335"/>
            <a:ext cx="2040943" cy="461665"/>
          </a:xfrm>
          <a:prstGeom prst="rect">
            <a:avLst/>
          </a:prstGeom>
        </p:spPr>
        <p:txBody>
          <a:bodyPr wrap="none">
            <a:spAutoFit/>
          </a:bodyPr>
          <a:lstStyle/>
          <a:p>
            <a:r>
              <a:rPr lang="zh-CN" altLang="en-US" sz="2400" b="1" dirty="0" smtClean="0">
                <a:solidFill>
                  <a:srgbClr val="FF0000"/>
                </a:solidFill>
                <a:latin typeface="Times New Roman" pitchFamily="18" charset="0"/>
                <a:ea typeface="楷体" pitchFamily="49" charset="-122"/>
              </a:rPr>
              <a:t>经典体系应用</a:t>
            </a:r>
            <a:endParaRPr lang="zh-CN" altLang="en-US" sz="2400" dirty="0"/>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2EB97F26-A8B8-44D5-B438-A24E3BDCB5E3}" type="slidenum">
              <a:rPr lang="zh-CN" altLang="zh-CN" smtClean="0">
                <a:latin typeface="Times New Roman" pitchFamily="18" charset="0"/>
              </a:rPr>
              <a:pPr>
                <a:defRPr/>
              </a:pPr>
              <a:t>72</a:t>
            </a:fld>
            <a:endParaRPr lang="zh-CN" altLang="zh-CN" dirty="0">
              <a:latin typeface="Times New Roman" pitchFamily="18" charset="0"/>
            </a:endParaRPr>
          </a:p>
        </p:txBody>
      </p:sp>
      <p:sp>
        <p:nvSpPr>
          <p:cNvPr id="5" name="矩形 9"/>
          <p:cNvSpPr>
            <a:spLocks noChangeArrowheads="1"/>
          </p:cNvSpPr>
          <p:nvPr/>
        </p:nvSpPr>
        <p:spPr bwMode="auto">
          <a:xfrm>
            <a:off x="228600" y="228600"/>
            <a:ext cx="3608680" cy="523220"/>
          </a:xfrm>
          <a:prstGeom prst="rect">
            <a:avLst/>
          </a:prstGeom>
          <a:noFill/>
          <a:ln w="9525">
            <a:noFill/>
            <a:miter lim="800000"/>
            <a:headEnd/>
            <a:tailEnd/>
          </a:ln>
        </p:spPr>
        <p:txBody>
          <a:bodyPr wrap="none">
            <a:spAutoFit/>
          </a:bodyPr>
          <a:lstStyle/>
          <a:p>
            <a:r>
              <a:rPr lang="en-US" altLang="zh-CN" sz="2800" b="1" dirty="0" smtClean="0">
                <a:solidFill>
                  <a:srgbClr val="333300"/>
                </a:solidFill>
                <a:latin typeface="Times New Roman" pitchFamily="18" charset="0"/>
                <a:ea typeface="楷体" pitchFamily="49" charset="-122"/>
              </a:rPr>
              <a:t>2.4 </a:t>
            </a:r>
            <a:r>
              <a:rPr lang="zh-CN" altLang="en-US" sz="2800" b="1" dirty="0" smtClean="0">
                <a:solidFill>
                  <a:srgbClr val="333300"/>
                </a:solidFill>
                <a:latin typeface="Times New Roman" pitchFamily="18" charset="0"/>
                <a:ea typeface="楷体" pitchFamily="49" charset="-122"/>
              </a:rPr>
              <a:t>蒙特卡洛方法应用</a:t>
            </a:r>
            <a:endParaRPr lang="zh-CN" altLang="en-US" sz="2800" dirty="0"/>
          </a:p>
        </p:txBody>
      </p:sp>
      <p:sp>
        <p:nvSpPr>
          <p:cNvPr id="6" name="Line 5"/>
          <p:cNvSpPr>
            <a:spLocks noChangeShapeType="1"/>
          </p:cNvSpPr>
          <p:nvPr/>
        </p:nvSpPr>
        <p:spPr bwMode="auto">
          <a:xfrm>
            <a:off x="0" y="762000"/>
            <a:ext cx="7916863" cy="0"/>
          </a:xfrm>
          <a:prstGeom prst="line">
            <a:avLst/>
          </a:prstGeom>
          <a:noFill/>
          <a:ln w="12700">
            <a:solidFill>
              <a:srgbClr val="FF9900"/>
            </a:solidFill>
            <a:miter lim="800000"/>
            <a:headEnd/>
            <a:tailEnd/>
          </a:ln>
          <a:effectLst>
            <a:prstShdw prst="shdw17" dist="17961" dir="2700000">
              <a:srgbClr val="995C00"/>
            </a:prstShdw>
          </a:effectLst>
        </p:spPr>
        <p:txBody>
          <a:bodyPr lIns="90000" tIns="46800" rIns="90000" bIns="46800"/>
          <a:lstStyle/>
          <a:p>
            <a:endParaRPr lang="zh-CN" altLang="en-US"/>
          </a:p>
        </p:txBody>
      </p:sp>
      <p:sp>
        <p:nvSpPr>
          <p:cNvPr id="7" name="Rectangle 5"/>
          <p:cNvSpPr>
            <a:spLocks noChangeArrowheads="1"/>
          </p:cNvSpPr>
          <p:nvPr/>
        </p:nvSpPr>
        <p:spPr bwMode="auto">
          <a:xfrm>
            <a:off x="304801" y="5029200"/>
            <a:ext cx="7939088" cy="830997"/>
          </a:xfrm>
          <a:prstGeom prst="rect">
            <a:avLst/>
          </a:prstGeom>
          <a:noFill/>
          <a:ln w="9525">
            <a:noFill/>
            <a:miter lim="800000"/>
            <a:headEnd/>
            <a:tailEnd/>
          </a:ln>
        </p:spPr>
        <p:txBody>
          <a:bodyPr wrap="square">
            <a:spAutoFit/>
          </a:bodyPr>
          <a:lstStyle/>
          <a:p>
            <a:r>
              <a:rPr lang="zh-CN" altLang="en-US" sz="2400" b="1" dirty="0">
                <a:solidFill>
                  <a:srgbClr val="000000"/>
                </a:solidFill>
                <a:latin typeface="Times New Roman" pitchFamily="18" charset="0"/>
                <a:ea typeface="楷体" pitchFamily="49" charset="-122"/>
              </a:rPr>
              <a:t>称随机过程是平稳的，这时时间的起点是无关紧要的。时间序列仅仅表示</a:t>
            </a:r>
            <a:r>
              <a:rPr lang="en-US" altLang="zh-CN" sz="2400" b="1" i="1" dirty="0">
                <a:solidFill>
                  <a:srgbClr val="000000"/>
                </a:solidFill>
                <a:latin typeface="Times New Roman" pitchFamily="18" charset="0"/>
                <a:ea typeface="楷体" pitchFamily="49" charset="-122"/>
              </a:rPr>
              <a:t>x </a:t>
            </a:r>
            <a:r>
              <a:rPr lang="zh-CN" altLang="en-US" sz="2400" b="1" dirty="0">
                <a:solidFill>
                  <a:srgbClr val="000000"/>
                </a:solidFill>
                <a:latin typeface="Times New Roman" pitchFamily="18" charset="0"/>
                <a:ea typeface="楷体" pitchFamily="49" charset="-122"/>
              </a:rPr>
              <a:t>取值的先后。略去时间变量。</a:t>
            </a:r>
          </a:p>
        </p:txBody>
      </p:sp>
      <p:sp>
        <p:nvSpPr>
          <p:cNvPr id="8" name="Rectangle 8"/>
          <p:cNvSpPr>
            <a:spLocks noChangeArrowheads="1"/>
          </p:cNvSpPr>
          <p:nvPr/>
        </p:nvSpPr>
        <p:spPr bwMode="auto">
          <a:xfrm>
            <a:off x="457200" y="909935"/>
            <a:ext cx="2040943" cy="461665"/>
          </a:xfrm>
          <a:prstGeom prst="rect">
            <a:avLst/>
          </a:prstGeom>
          <a:noFill/>
          <a:ln w="9525">
            <a:noFill/>
            <a:miter lim="800000"/>
            <a:headEnd/>
            <a:tailEnd/>
          </a:ln>
        </p:spPr>
        <p:txBody>
          <a:bodyPr wrap="none">
            <a:spAutoFit/>
          </a:bodyPr>
          <a:lstStyle/>
          <a:p>
            <a:pPr algn="ctr"/>
            <a:r>
              <a:rPr lang="zh-CN" altLang="en-US" sz="2400" b="1" dirty="0">
                <a:solidFill>
                  <a:srgbClr val="0000FF"/>
                </a:solidFill>
                <a:latin typeface="Times New Roman" pitchFamily="18" charset="0"/>
                <a:ea typeface="楷体" pitchFamily="49" charset="-122"/>
              </a:rPr>
              <a:t>定义条件概率</a:t>
            </a:r>
          </a:p>
        </p:txBody>
      </p:sp>
      <p:graphicFrame>
        <p:nvGraphicFramePr>
          <p:cNvPr id="9" name="Object 9"/>
          <p:cNvGraphicFramePr>
            <a:graphicFrameLocks noChangeAspect="1"/>
          </p:cNvGraphicFramePr>
          <p:nvPr/>
        </p:nvGraphicFramePr>
        <p:xfrm>
          <a:off x="419488" y="1371600"/>
          <a:ext cx="7878375" cy="1087437"/>
        </p:xfrm>
        <a:graphic>
          <a:graphicData uri="http://schemas.openxmlformats.org/presentationml/2006/ole">
            <p:oleObj spid="_x0000_s276482" name="Equation" r:id="rId3" imgW="3225600" imgH="444240" progId="Equation.DSMT4">
              <p:embed/>
            </p:oleObj>
          </a:graphicData>
        </a:graphic>
      </p:graphicFrame>
      <p:sp>
        <p:nvSpPr>
          <p:cNvPr id="10" name="Rectangle 10"/>
          <p:cNvSpPr>
            <a:spLocks noChangeArrowheads="1"/>
          </p:cNvSpPr>
          <p:nvPr/>
        </p:nvSpPr>
        <p:spPr bwMode="auto">
          <a:xfrm>
            <a:off x="107950" y="2590800"/>
            <a:ext cx="9036050" cy="830997"/>
          </a:xfrm>
          <a:prstGeom prst="rect">
            <a:avLst/>
          </a:prstGeom>
          <a:noFill/>
          <a:ln w="9525">
            <a:noFill/>
            <a:miter lim="800000"/>
            <a:headEnd/>
            <a:tailEnd/>
          </a:ln>
        </p:spPr>
        <p:txBody>
          <a:bodyPr>
            <a:spAutoFit/>
          </a:bodyPr>
          <a:lstStyle/>
          <a:p>
            <a:r>
              <a:rPr lang="zh-CN" altLang="en-US" sz="2400" b="1" dirty="0">
                <a:solidFill>
                  <a:srgbClr val="000000"/>
                </a:solidFill>
                <a:latin typeface="Times New Roman" pitchFamily="18" charset="0"/>
                <a:ea typeface="楷体" pitchFamily="49" charset="-122"/>
              </a:rPr>
              <a:t>表示在</a:t>
            </a:r>
            <a:r>
              <a:rPr lang="zh-CN" altLang="en-US" sz="2400" b="1" i="1" dirty="0">
                <a:solidFill>
                  <a:srgbClr val="000000"/>
                </a:solidFill>
                <a:latin typeface="Times New Roman" pitchFamily="18" charset="0"/>
                <a:ea typeface="楷体" pitchFamily="49" charset="-122"/>
              </a:rPr>
              <a:t> </a:t>
            </a:r>
            <a:r>
              <a:rPr lang="en-US" altLang="zh-CN" sz="2400" b="1" i="1" dirty="0">
                <a:solidFill>
                  <a:srgbClr val="000000"/>
                </a:solidFill>
                <a:latin typeface="Times New Roman" pitchFamily="18" charset="0"/>
                <a:ea typeface="楷体" pitchFamily="49" charset="-122"/>
              </a:rPr>
              <a:t>t</a:t>
            </a:r>
            <a:r>
              <a:rPr lang="en-US" altLang="zh-CN" sz="2400" b="1" dirty="0">
                <a:solidFill>
                  <a:srgbClr val="000000"/>
                </a:solidFill>
                <a:latin typeface="Times New Roman" pitchFamily="18" charset="0"/>
                <a:ea typeface="楷体" pitchFamily="49" charset="-122"/>
              </a:rPr>
              <a:t>=</a:t>
            </a:r>
            <a:r>
              <a:rPr lang="en-US" altLang="zh-CN" sz="2400" b="1" i="1" dirty="0" err="1">
                <a:solidFill>
                  <a:srgbClr val="000000"/>
                </a:solidFill>
                <a:latin typeface="Times New Roman" pitchFamily="18" charset="0"/>
                <a:ea typeface="楷体" pitchFamily="49" charset="-122"/>
              </a:rPr>
              <a:t>t</a:t>
            </a:r>
            <a:r>
              <a:rPr lang="en-US" altLang="zh-CN" sz="2400" b="1" i="1" baseline="-25000" dirty="0" err="1">
                <a:solidFill>
                  <a:srgbClr val="000000"/>
                </a:solidFill>
                <a:latin typeface="Times New Roman" pitchFamily="18" charset="0"/>
                <a:ea typeface="楷体" pitchFamily="49" charset="-122"/>
              </a:rPr>
              <a:t>n</a:t>
            </a:r>
            <a:r>
              <a:rPr lang="zh-CN" altLang="en-US" sz="2400" b="1" dirty="0">
                <a:solidFill>
                  <a:srgbClr val="000000"/>
                </a:solidFill>
                <a:latin typeface="Times New Roman" pitchFamily="18" charset="0"/>
                <a:ea typeface="楷体" pitchFamily="49" charset="-122"/>
              </a:rPr>
              <a:t>时刻</a:t>
            </a:r>
            <a:r>
              <a:rPr lang="en-US" altLang="zh-CN" sz="2400" b="1" i="1" dirty="0">
                <a:solidFill>
                  <a:srgbClr val="000000"/>
                </a:solidFill>
                <a:latin typeface="Times New Roman" pitchFamily="18" charset="0"/>
                <a:ea typeface="楷体" pitchFamily="49" charset="-122"/>
              </a:rPr>
              <a:t>x </a:t>
            </a:r>
            <a:r>
              <a:rPr lang="zh-CN" altLang="en-US" sz="2400" b="1" dirty="0">
                <a:solidFill>
                  <a:srgbClr val="000000"/>
                </a:solidFill>
                <a:latin typeface="Times New Roman" pitchFamily="18" charset="0"/>
                <a:ea typeface="楷体" pitchFamily="49" charset="-122"/>
              </a:rPr>
              <a:t>取值</a:t>
            </a:r>
            <a:r>
              <a:rPr lang="en-US" altLang="zh-CN" sz="2400" b="1" i="1" dirty="0" err="1">
                <a:solidFill>
                  <a:srgbClr val="000000"/>
                </a:solidFill>
                <a:latin typeface="Times New Roman" pitchFamily="18" charset="0"/>
                <a:ea typeface="楷体" pitchFamily="49" charset="-122"/>
              </a:rPr>
              <a:t>x</a:t>
            </a:r>
            <a:r>
              <a:rPr lang="en-US" altLang="zh-CN" sz="2400" b="1" i="1" baseline="-25000" dirty="0" err="1">
                <a:solidFill>
                  <a:srgbClr val="000000"/>
                </a:solidFill>
                <a:latin typeface="Times New Roman" pitchFamily="18" charset="0"/>
                <a:ea typeface="楷体" pitchFamily="49" charset="-122"/>
              </a:rPr>
              <a:t>n</a:t>
            </a:r>
            <a:r>
              <a:rPr lang="zh-CN" altLang="en-US" sz="2400" b="1" dirty="0">
                <a:solidFill>
                  <a:srgbClr val="000000"/>
                </a:solidFill>
                <a:latin typeface="Times New Roman" pitchFamily="18" charset="0"/>
                <a:ea typeface="楷体" pitchFamily="49" charset="-122"/>
              </a:rPr>
              <a:t>，但在之前的时间内</a:t>
            </a:r>
            <a:r>
              <a:rPr lang="en-US" altLang="zh-CN" sz="2400" b="1" i="1" dirty="0">
                <a:solidFill>
                  <a:srgbClr val="000000"/>
                </a:solidFill>
                <a:latin typeface="Times New Roman" pitchFamily="18" charset="0"/>
                <a:ea typeface="楷体" pitchFamily="49" charset="-122"/>
              </a:rPr>
              <a:t>x </a:t>
            </a:r>
            <a:r>
              <a:rPr lang="zh-CN" altLang="en-US" sz="2400" b="1" dirty="0">
                <a:solidFill>
                  <a:srgbClr val="000000"/>
                </a:solidFill>
                <a:latin typeface="Times New Roman" pitchFamily="18" charset="0"/>
                <a:ea typeface="楷体" pitchFamily="49" charset="-122"/>
              </a:rPr>
              <a:t>取值分别为</a:t>
            </a:r>
            <a:r>
              <a:rPr lang="zh-CN" altLang="en-US" sz="2400" b="1" i="1" dirty="0">
                <a:solidFill>
                  <a:srgbClr val="000000"/>
                </a:solidFill>
                <a:latin typeface="Times New Roman" pitchFamily="18" charset="0"/>
                <a:ea typeface="楷体" pitchFamily="49" charset="-122"/>
              </a:rPr>
              <a:t> </a:t>
            </a:r>
            <a:r>
              <a:rPr lang="en-US" altLang="zh-CN" sz="2400" b="1" i="1" dirty="0">
                <a:solidFill>
                  <a:srgbClr val="000000"/>
                </a:solidFill>
                <a:latin typeface="Times New Roman" pitchFamily="18" charset="0"/>
                <a:ea typeface="楷体" pitchFamily="49" charset="-122"/>
              </a:rPr>
              <a:t>x</a:t>
            </a:r>
            <a:r>
              <a:rPr lang="en-US" altLang="zh-CN" sz="2400" b="1" i="1" baseline="-25000" dirty="0">
                <a:solidFill>
                  <a:srgbClr val="000000"/>
                </a:solidFill>
                <a:latin typeface="Times New Roman" pitchFamily="18" charset="0"/>
                <a:ea typeface="楷体" pitchFamily="49" charset="-122"/>
              </a:rPr>
              <a:t>n-1</a:t>
            </a:r>
            <a:r>
              <a:rPr lang="en-US" altLang="zh-CN" sz="2400" b="1" dirty="0">
                <a:solidFill>
                  <a:srgbClr val="000000"/>
                </a:solidFill>
                <a:latin typeface="Times New Roman" pitchFamily="18" charset="0"/>
                <a:ea typeface="楷体" pitchFamily="49" charset="-122"/>
              </a:rPr>
              <a:t>…</a:t>
            </a:r>
            <a:r>
              <a:rPr lang="en-US" altLang="zh-CN" sz="2400" b="1" i="1" dirty="0">
                <a:solidFill>
                  <a:srgbClr val="000000"/>
                </a:solidFill>
                <a:latin typeface="Times New Roman" pitchFamily="18" charset="0"/>
                <a:ea typeface="楷体" pitchFamily="49" charset="-122"/>
              </a:rPr>
              <a:t>x</a:t>
            </a:r>
            <a:r>
              <a:rPr lang="en-US" altLang="zh-CN" sz="2400" b="1" baseline="-25000" dirty="0">
                <a:solidFill>
                  <a:srgbClr val="000000"/>
                </a:solidFill>
                <a:latin typeface="Times New Roman" pitchFamily="18" charset="0"/>
                <a:ea typeface="楷体" pitchFamily="49" charset="-122"/>
              </a:rPr>
              <a:t>1</a:t>
            </a:r>
            <a:r>
              <a:rPr lang="en-US" altLang="zh-CN" sz="2400" b="1" i="1" dirty="0">
                <a:solidFill>
                  <a:srgbClr val="000000"/>
                </a:solidFill>
                <a:latin typeface="Times New Roman" pitchFamily="18" charset="0"/>
                <a:ea typeface="楷体" pitchFamily="49" charset="-122"/>
              </a:rPr>
              <a:t> </a:t>
            </a:r>
            <a:r>
              <a:rPr lang="zh-CN" altLang="en-US" sz="2400" b="1" dirty="0">
                <a:solidFill>
                  <a:srgbClr val="000000"/>
                </a:solidFill>
                <a:latin typeface="Times New Roman" pitchFamily="18" charset="0"/>
                <a:ea typeface="楷体" pitchFamily="49" charset="-122"/>
              </a:rPr>
              <a:t>的概率。</a:t>
            </a:r>
          </a:p>
        </p:txBody>
      </p:sp>
      <p:sp>
        <p:nvSpPr>
          <p:cNvPr id="11" name="Rectangle 11"/>
          <p:cNvSpPr>
            <a:spLocks noChangeArrowheads="1"/>
          </p:cNvSpPr>
          <p:nvPr/>
        </p:nvSpPr>
        <p:spPr bwMode="auto">
          <a:xfrm>
            <a:off x="98425" y="3653135"/>
            <a:ext cx="1809750" cy="461665"/>
          </a:xfrm>
          <a:prstGeom prst="rect">
            <a:avLst/>
          </a:prstGeom>
          <a:noFill/>
          <a:ln w="9525">
            <a:noFill/>
            <a:miter lim="800000"/>
            <a:headEnd/>
            <a:tailEnd/>
          </a:ln>
        </p:spPr>
        <p:txBody>
          <a:bodyPr>
            <a:spAutoFit/>
          </a:bodyPr>
          <a:lstStyle/>
          <a:p>
            <a:pPr algn="ctr"/>
            <a:r>
              <a:rPr lang="zh-CN" altLang="en-US" sz="2400" b="1" dirty="0">
                <a:solidFill>
                  <a:srgbClr val="000000"/>
                </a:solidFill>
                <a:latin typeface="Times New Roman" pitchFamily="18" charset="0"/>
                <a:ea typeface="楷体" pitchFamily="49" charset="-122"/>
              </a:rPr>
              <a:t>当满足条件</a:t>
            </a:r>
          </a:p>
        </p:txBody>
      </p:sp>
      <p:graphicFrame>
        <p:nvGraphicFramePr>
          <p:cNvPr id="12" name="Object 13"/>
          <p:cNvGraphicFramePr>
            <a:graphicFrameLocks noChangeAspect="1"/>
          </p:cNvGraphicFramePr>
          <p:nvPr/>
        </p:nvGraphicFramePr>
        <p:xfrm>
          <a:off x="533400" y="4267200"/>
          <a:ext cx="7881435" cy="577850"/>
        </p:xfrm>
        <a:graphic>
          <a:graphicData uri="http://schemas.openxmlformats.org/presentationml/2006/ole">
            <p:oleObj spid="_x0000_s276483" name="Equation" r:id="rId4" imgW="3111480" imgH="228600" progId="Equation.DSMT4">
              <p:embed/>
            </p:oleObj>
          </a:graphicData>
        </a:graphic>
      </p:graphicFrame>
      <p:sp>
        <p:nvSpPr>
          <p:cNvPr id="13" name="矩形 12"/>
          <p:cNvSpPr/>
          <p:nvPr/>
        </p:nvSpPr>
        <p:spPr>
          <a:xfrm>
            <a:off x="3902657" y="300335"/>
            <a:ext cx="2040943" cy="461665"/>
          </a:xfrm>
          <a:prstGeom prst="rect">
            <a:avLst/>
          </a:prstGeom>
        </p:spPr>
        <p:txBody>
          <a:bodyPr wrap="none">
            <a:spAutoFit/>
          </a:bodyPr>
          <a:lstStyle/>
          <a:p>
            <a:r>
              <a:rPr lang="zh-CN" altLang="en-US" sz="2400" b="1" dirty="0" smtClean="0">
                <a:solidFill>
                  <a:srgbClr val="FF0000"/>
                </a:solidFill>
                <a:latin typeface="Times New Roman" pitchFamily="18" charset="0"/>
                <a:ea typeface="楷体" pitchFamily="49" charset="-122"/>
              </a:rPr>
              <a:t>经典体系应用</a:t>
            </a:r>
            <a:endParaRPr lang="zh-CN" altLang="en-US"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ox(in)">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box(in)">
                                      <p:cBhvr>
                                        <p:cTn id="12" dur="500"/>
                                        <p:tgtEl>
                                          <p:spTgt spid="12"/>
                                        </p:tgtEl>
                                      </p:cBhvr>
                                    </p:animEffect>
                                  </p:childTnLst>
                                </p:cTn>
                              </p:par>
                              <p:par>
                                <p:cTn id="13" presetID="4" presetClass="entr" presetSubtype="16"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box(in)">
                                      <p:cBhvr>
                                        <p:cTn id="15" dur="500"/>
                                        <p:tgtEl>
                                          <p:spTgt spid="11"/>
                                        </p:tgtEl>
                                      </p:cBhvr>
                                    </p:animEffect>
                                  </p:childTnLst>
                                </p:cTn>
                              </p:par>
                            </p:childTnLst>
                          </p:cTn>
                        </p:par>
                      </p:childTnLst>
                    </p:cTn>
                  </p:par>
                  <p:par>
                    <p:cTn id="16" fill="hold">
                      <p:stCondLst>
                        <p:cond delay="indefinite"/>
                      </p:stCondLst>
                      <p:childTnLst>
                        <p:par>
                          <p:cTn id="17" fill="hold">
                            <p:stCondLst>
                              <p:cond delay="0"/>
                            </p:stCondLst>
                            <p:childTnLst>
                              <p:par>
                                <p:cTn id="18" presetID="4" presetClass="entr" presetSubtype="16"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box(in)">
                                      <p:cBhvr>
                                        <p:cTn id="2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P spid="11"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2EB97F26-A8B8-44D5-B438-A24E3BDCB5E3}" type="slidenum">
              <a:rPr lang="zh-CN" altLang="zh-CN" smtClean="0"/>
              <a:pPr>
                <a:defRPr/>
              </a:pPr>
              <a:t>73</a:t>
            </a:fld>
            <a:endParaRPr lang="zh-CN" altLang="zh-CN" dirty="0"/>
          </a:p>
        </p:txBody>
      </p:sp>
      <p:sp>
        <p:nvSpPr>
          <p:cNvPr id="5" name="矩形 9"/>
          <p:cNvSpPr>
            <a:spLocks noChangeArrowheads="1"/>
          </p:cNvSpPr>
          <p:nvPr/>
        </p:nvSpPr>
        <p:spPr bwMode="auto">
          <a:xfrm>
            <a:off x="228600" y="228600"/>
            <a:ext cx="3608680" cy="523220"/>
          </a:xfrm>
          <a:prstGeom prst="rect">
            <a:avLst/>
          </a:prstGeom>
          <a:noFill/>
          <a:ln w="9525">
            <a:noFill/>
            <a:miter lim="800000"/>
            <a:headEnd/>
            <a:tailEnd/>
          </a:ln>
        </p:spPr>
        <p:txBody>
          <a:bodyPr wrap="none">
            <a:spAutoFit/>
          </a:bodyPr>
          <a:lstStyle/>
          <a:p>
            <a:r>
              <a:rPr lang="en-US" altLang="zh-CN" sz="2800" b="1" dirty="0" smtClean="0">
                <a:solidFill>
                  <a:srgbClr val="333300"/>
                </a:solidFill>
                <a:latin typeface="Times New Roman" pitchFamily="18" charset="0"/>
                <a:ea typeface="楷体" pitchFamily="49" charset="-122"/>
              </a:rPr>
              <a:t>2.4 </a:t>
            </a:r>
            <a:r>
              <a:rPr lang="zh-CN" altLang="en-US" sz="2800" b="1" dirty="0" smtClean="0">
                <a:solidFill>
                  <a:srgbClr val="333300"/>
                </a:solidFill>
                <a:latin typeface="Times New Roman" pitchFamily="18" charset="0"/>
                <a:ea typeface="楷体" pitchFamily="49" charset="-122"/>
              </a:rPr>
              <a:t>蒙特卡洛方法应用</a:t>
            </a:r>
            <a:endParaRPr lang="zh-CN" altLang="en-US" sz="2800" dirty="0"/>
          </a:p>
        </p:txBody>
      </p:sp>
      <p:sp>
        <p:nvSpPr>
          <p:cNvPr id="6" name="Line 5"/>
          <p:cNvSpPr>
            <a:spLocks noChangeShapeType="1"/>
          </p:cNvSpPr>
          <p:nvPr/>
        </p:nvSpPr>
        <p:spPr bwMode="auto">
          <a:xfrm>
            <a:off x="0" y="762000"/>
            <a:ext cx="7916863" cy="0"/>
          </a:xfrm>
          <a:prstGeom prst="line">
            <a:avLst/>
          </a:prstGeom>
          <a:noFill/>
          <a:ln w="12700">
            <a:solidFill>
              <a:srgbClr val="FF9900"/>
            </a:solidFill>
            <a:miter lim="800000"/>
            <a:headEnd/>
            <a:tailEnd/>
          </a:ln>
          <a:effectLst>
            <a:prstShdw prst="shdw17" dist="17961" dir="2700000">
              <a:srgbClr val="995C00"/>
            </a:prstShdw>
          </a:effectLst>
        </p:spPr>
        <p:txBody>
          <a:bodyPr lIns="90000" tIns="46800" rIns="90000" bIns="46800"/>
          <a:lstStyle/>
          <a:p>
            <a:endParaRPr lang="zh-CN" altLang="en-US"/>
          </a:p>
        </p:txBody>
      </p:sp>
      <p:graphicFrame>
        <p:nvGraphicFramePr>
          <p:cNvPr id="533511" name="Object 7"/>
          <p:cNvGraphicFramePr>
            <a:graphicFrameLocks noChangeAspect="1"/>
          </p:cNvGraphicFramePr>
          <p:nvPr/>
        </p:nvGraphicFramePr>
        <p:xfrm>
          <a:off x="1208088" y="5068888"/>
          <a:ext cx="6654800" cy="798512"/>
        </p:xfrm>
        <a:graphic>
          <a:graphicData uri="http://schemas.openxmlformats.org/presentationml/2006/ole">
            <p:oleObj spid="_x0000_s277506" name="Equation" r:id="rId3" imgW="2120760" imgH="253800" progId="Equation.DSMT4">
              <p:embed/>
            </p:oleObj>
          </a:graphicData>
        </a:graphic>
      </p:graphicFrame>
      <p:sp>
        <p:nvSpPr>
          <p:cNvPr id="8" name="Rectangle 8"/>
          <p:cNvSpPr>
            <a:spLocks noChangeArrowheads="1"/>
          </p:cNvSpPr>
          <p:nvPr/>
        </p:nvSpPr>
        <p:spPr bwMode="auto">
          <a:xfrm>
            <a:off x="474286" y="838200"/>
            <a:ext cx="2350323" cy="461665"/>
          </a:xfrm>
          <a:prstGeom prst="rect">
            <a:avLst/>
          </a:prstGeom>
          <a:noFill/>
          <a:ln w="9525">
            <a:noFill/>
            <a:miter lim="800000"/>
            <a:headEnd/>
            <a:tailEnd/>
          </a:ln>
        </p:spPr>
        <p:txBody>
          <a:bodyPr wrap="none">
            <a:spAutoFit/>
          </a:bodyPr>
          <a:lstStyle/>
          <a:p>
            <a:pPr algn="ctr"/>
            <a:r>
              <a:rPr lang="zh-CN" altLang="en-US" sz="2400" b="1" dirty="0" smtClean="0">
                <a:solidFill>
                  <a:srgbClr val="0000FF"/>
                </a:solidFill>
                <a:latin typeface="Times New Roman" pitchFamily="18" charset="0"/>
                <a:ea typeface="楷体" pitchFamily="49" charset="-122"/>
              </a:rPr>
              <a:t>真正的随机过程</a:t>
            </a:r>
            <a:endParaRPr lang="zh-CN" altLang="en-US" sz="2400" b="1" dirty="0">
              <a:solidFill>
                <a:srgbClr val="0000FF"/>
              </a:solidFill>
              <a:latin typeface="Times New Roman" pitchFamily="18" charset="0"/>
              <a:ea typeface="楷体" pitchFamily="49" charset="-122"/>
            </a:endParaRPr>
          </a:p>
        </p:txBody>
      </p:sp>
      <p:sp>
        <p:nvSpPr>
          <p:cNvPr id="9" name="Rectangle 14"/>
          <p:cNvSpPr>
            <a:spLocks noChangeArrowheads="1"/>
          </p:cNvSpPr>
          <p:nvPr/>
        </p:nvSpPr>
        <p:spPr bwMode="auto">
          <a:xfrm>
            <a:off x="525462" y="1371600"/>
            <a:ext cx="7856538" cy="1200329"/>
          </a:xfrm>
          <a:prstGeom prst="rect">
            <a:avLst/>
          </a:prstGeom>
          <a:noFill/>
          <a:ln w="9525">
            <a:noFill/>
            <a:miter lim="800000"/>
            <a:headEnd/>
            <a:tailEnd/>
          </a:ln>
        </p:spPr>
        <p:txBody>
          <a:bodyPr wrap="square">
            <a:spAutoFit/>
          </a:bodyPr>
          <a:lstStyle/>
          <a:p>
            <a:r>
              <a:rPr lang="zh-CN" altLang="en-US" sz="2400" b="1" dirty="0">
                <a:solidFill>
                  <a:srgbClr val="000000"/>
                </a:solidFill>
                <a:latin typeface="Times New Roman" pitchFamily="18" charset="0"/>
                <a:ea typeface="楷体" pitchFamily="49" charset="-122"/>
              </a:rPr>
              <a:t>对于真正的随机过</a:t>
            </a:r>
            <a:r>
              <a:rPr lang="zh-CN" altLang="en-US" sz="2400" b="1" dirty="0" smtClean="0">
                <a:solidFill>
                  <a:srgbClr val="000000"/>
                </a:solidFill>
                <a:latin typeface="Times New Roman" pitchFamily="18" charset="0"/>
                <a:ea typeface="楷体" pitchFamily="49" charset="-122"/>
              </a:rPr>
              <a:t>程</a:t>
            </a:r>
            <a:r>
              <a:rPr lang="en-US" altLang="zh-CN" sz="2400" b="1" dirty="0" smtClean="0">
                <a:solidFill>
                  <a:srgbClr val="000000"/>
                </a:solidFill>
                <a:latin typeface="Times New Roman" pitchFamily="18" charset="0"/>
                <a:ea typeface="楷体" pitchFamily="49" charset="-122"/>
              </a:rPr>
              <a:t>(</a:t>
            </a:r>
            <a:r>
              <a:rPr lang="zh-CN" altLang="en-US" sz="2400" b="1" dirty="0" smtClean="0">
                <a:solidFill>
                  <a:srgbClr val="000000"/>
                </a:solidFill>
                <a:latin typeface="Times New Roman" pitchFamily="18" charset="0"/>
                <a:ea typeface="楷体" pitchFamily="49" charset="-122"/>
              </a:rPr>
              <a:t>如</a:t>
            </a:r>
            <a:r>
              <a:rPr lang="zh-CN" altLang="en-US" sz="2400" b="1" dirty="0">
                <a:solidFill>
                  <a:srgbClr val="000000"/>
                </a:solidFill>
                <a:latin typeface="Times New Roman" pitchFamily="18" charset="0"/>
                <a:ea typeface="楷体" pitchFamily="49" charset="-122"/>
              </a:rPr>
              <a:t>掷骰子产生随机数序</a:t>
            </a:r>
            <a:r>
              <a:rPr lang="zh-CN" altLang="en-US" sz="2400" b="1" dirty="0" smtClean="0">
                <a:solidFill>
                  <a:srgbClr val="000000"/>
                </a:solidFill>
                <a:latin typeface="Times New Roman" pitchFamily="18" charset="0"/>
                <a:ea typeface="楷体" pitchFamily="49" charset="-122"/>
              </a:rPr>
              <a:t>列</a:t>
            </a:r>
            <a:r>
              <a:rPr lang="en-US" altLang="zh-CN" sz="2400" b="1" dirty="0" smtClean="0">
                <a:solidFill>
                  <a:srgbClr val="000000"/>
                </a:solidFill>
                <a:latin typeface="Times New Roman" pitchFamily="18" charset="0"/>
                <a:ea typeface="楷体" pitchFamily="49" charset="-122"/>
              </a:rPr>
              <a:t>)</a:t>
            </a:r>
            <a:r>
              <a:rPr lang="zh-CN" altLang="en-US" sz="2400" b="1" dirty="0" smtClean="0">
                <a:solidFill>
                  <a:srgbClr val="000000"/>
                </a:solidFill>
                <a:latin typeface="Times New Roman" pitchFamily="18" charset="0"/>
                <a:ea typeface="楷体" pitchFamily="49" charset="-122"/>
              </a:rPr>
              <a:t>，</a:t>
            </a:r>
            <a:r>
              <a:rPr lang="zh-CN" altLang="en-US" sz="2400" b="1" dirty="0">
                <a:solidFill>
                  <a:srgbClr val="000000"/>
                </a:solidFill>
                <a:latin typeface="Times New Roman" pitchFamily="18" charset="0"/>
                <a:ea typeface="楷体" pitchFamily="49" charset="-122"/>
              </a:rPr>
              <a:t>随机序列是无关联的链，即</a:t>
            </a:r>
            <a:r>
              <a:rPr lang="en-US" altLang="zh-CN" sz="2400" b="1" i="1" dirty="0">
                <a:solidFill>
                  <a:srgbClr val="000000"/>
                </a:solidFill>
                <a:latin typeface="Times New Roman" pitchFamily="18" charset="0"/>
                <a:ea typeface="楷体" pitchFamily="49" charset="-122"/>
              </a:rPr>
              <a:t>n </a:t>
            </a:r>
            <a:r>
              <a:rPr lang="zh-CN" altLang="en-US" sz="2400" b="1" dirty="0">
                <a:solidFill>
                  <a:srgbClr val="000000"/>
                </a:solidFill>
                <a:latin typeface="Times New Roman" pitchFamily="18" charset="0"/>
                <a:ea typeface="楷体" pitchFamily="49" charset="-122"/>
              </a:rPr>
              <a:t>个量</a:t>
            </a:r>
            <a:r>
              <a:rPr lang="en-US" altLang="zh-CN" sz="2400" b="1" i="1" dirty="0">
                <a:solidFill>
                  <a:srgbClr val="000000"/>
                </a:solidFill>
                <a:latin typeface="Times New Roman" pitchFamily="18" charset="0"/>
                <a:ea typeface="楷体" pitchFamily="49" charset="-122"/>
              </a:rPr>
              <a:t>x</a:t>
            </a:r>
            <a:r>
              <a:rPr lang="en-US" altLang="zh-CN" sz="2400" b="1" i="1" baseline="-25000" dirty="0">
                <a:solidFill>
                  <a:srgbClr val="000000"/>
                </a:solidFill>
                <a:latin typeface="Times New Roman" pitchFamily="18" charset="0"/>
                <a:ea typeface="楷体" pitchFamily="49" charset="-122"/>
              </a:rPr>
              <a:t>1</a:t>
            </a:r>
            <a:r>
              <a:rPr lang="en-US" altLang="zh-CN" sz="2400" b="1" i="1" dirty="0">
                <a:solidFill>
                  <a:srgbClr val="000000"/>
                </a:solidFill>
                <a:latin typeface="Times New Roman" pitchFamily="18" charset="0"/>
                <a:ea typeface="楷体" pitchFamily="49" charset="-122"/>
              </a:rPr>
              <a:t> </a:t>
            </a:r>
            <a:r>
              <a:rPr lang="en-US" altLang="zh-CN" sz="2400" b="1" dirty="0">
                <a:solidFill>
                  <a:srgbClr val="000000"/>
                </a:solidFill>
                <a:latin typeface="Times New Roman" pitchFamily="18" charset="0"/>
                <a:ea typeface="楷体" pitchFamily="49" charset="-122"/>
              </a:rPr>
              <a:t>… </a:t>
            </a:r>
            <a:r>
              <a:rPr lang="en-US" altLang="zh-CN" sz="2400" b="1" i="1" dirty="0">
                <a:solidFill>
                  <a:srgbClr val="000000"/>
                </a:solidFill>
                <a:latin typeface="Times New Roman" pitchFamily="18" charset="0"/>
                <a:ea typeface="楷体" pitchFamily="49" charset="-122"/>
              </a:rPr>
              <a:t>x</a:t>
            </a:r>
            <a:r>
              <a:rPr lang="en-US" altLang="zh-CN" sz="2400" b="1" i="1" baseline="-25000" dirty="0">
                <a:solidFill>
                  <a:srgbClr val="000000"/>
                </a:solidFill>
                <a:latin typeface="Times New Roman" pitchFamily="18" charset="0"/>
                <a:ea typeface="楷体" pitchFamily="49" charset="-122"/>
              </a:rPr>
              <a:t>n</a:t>
            </a:r>
            <a:r>
              <a:rPr lang="zh-CN" altLang="en-US" sz="2400" b="1" dirty="0">
                <a:solidFill>
                  <a:srgbClr val="000000"/>
                </a:solidFill>
                <a:latin typeface="Times New Roman" pitchFamily="18" charset="0"/>
                <a:ea typeface="楷体" pitchFamily="49" charset="-122"/>
              </a:rPr>
              <a:t>取特定值的几率是统计无关的，则：</a:t>
            </a:r>
          </a:p>
        </p:txBody>
      </p:sp>
      <p:graphicFrame>
        <p:nvGraphicFramePr>
          <p:cNvPr id="10" name="Object 17"/>
          <p:cNvGraphicFramePr>
            <a:graphicFrameLocks noChangeAspect="1"/>
          </p:cNvGraphicFramePr>
          <p:nvPr/>
        </p:nvGraphicFramePr>
        <p:xfrm>
          <a:off x="1187450" y="2873375"/>
          <a:ext cx="6433706" cy="631825"/>
        </p:xfrm>
        <a:graphic>
          <a:graphicData uri="http://schemas.openxmlformats.org/presentationml/2006/ole">
            <p:oleObj spid="_x0000_s277507" name="Equation" r:id="rId4" imgW="2323800" imgH="228600" progId="Equation.DSMT4">
              <p:embed/>
            </p:oleObj>
          </a:graphicData>
        </a:graphic>
      </p:graphicFrame>
      <p:sp>
        <p:nvSpPr>
          <p:cNvPr id="11" name="Rectangle 4"/>
          <p:cNvSpPr>
            <a:spLocks noChangeArrowheads="1"/>
          </p:cNvSpPr>
          <p:nvPr/>
        </p:nvSpPr>
        <p:spPr bwMode="auto">
          <a:xfrm>
            <a:off x="538162" y="3849469"/>
            <a:ext cx="7615238" cy="830997"/>
          </a:xfrm>
          <a:prstGeom prst="rect">
            <a:avLst/>
          </a:prstGeom>
          <a:noFill/>
          <a:ln w="9525">
            <a:noFill/>
            <a:miter lim="800000"/>
            <a:headEnd/>
            <a:tailEnd/>
          </a:ln>
        </p:spPr>
        <p:txBody>
          <a:bodyPr wrap="square">
            <a:spAutoFit/>
          </a:bodyPr>
          <a:lstStyle/>
          <a:p>
            <a:r>
              <a:rPr lang="zh-CN" altLang="en-US" sz="2400" b="1" dirty="0">
                <a:solidFill>
                  <a:srgbClr val="000000"/>
                </a:solidFill>
                <a:latin typeface="Times New Roman" pitchFamily="18" charset="0"/>
                <a:ea typeface="楷体" pitchFamily="49" charset="-122"/>
              </a:rPr>
              <a:t>因此真正的随机过程条件几率仅决定于该步独立取值的几率，与以前时刻无关：</a:t>
            </a:r>
          </a:p>
        </p:txBody>
      </p:sp>
      <p:sp>
        <p:nvSpPr>
          <p:cNvPr id="12" name="矩形 11"/>
          <p:cNvSpPr/>
          <p:nvPr/>
        </p:nvSpPr>
        <p:spPr>
          <a:xfrm>
            <a:off x="3902657" y="300335"/>
            <a:ext cx="2040943" cy="461665"/>
          </a:xfrm>
          <a:prstGeom prst="rect">
            <a:avLst/>
          </a:prstGeom>
        </p:spPr>
        <p:txBody>
          <a:bodyPr wrap="none">
            <a:spAutoFit/>
          </a:bodyPr>
          <a:lstStyle/>
          <a:p>
            <a:r>
              <a:rPr lang="zh-CN" altLang="en-US" sz="2400" b="1" dirty="0" smtClean="0">
                <a:solidFill>
                  <a:srgbClr val="FF0000"/>
                </a:solidFill>
                <a:latin typeface="Times New Roman" pitchFamily="18" charset="0"/>
                <a:ea typeface="楷体" pitchFamily="49" charset="-122"/>
              </a:rPr>
              <a:t>经典体系应用</a:t>
            </a:r>
            <a:endParaRPr lang="zh-CN" altLang="en-US"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533511"/>
                                        </p:tgtEl>
                                        <p:attrNameLst>
                                          <p:attrName>style.visibility</p:attrName>
                                        </p:attrNameLst>
                                      </p:cBhvr>
                                      <p:to>
                                        <p:strVal val="visible"/>
                                      </p:to>
                                    </p:set>
                                    <p:animEffect transition="in" filter="box(in)">
                                      <p:cBhvr>
                                        <p:cTn id="7" dur="500"/>
                                        <p:tgtEl>
                                          <p:spTgt spid="533511"/>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500" fill="hold"/>
                                        <p:tgtEl>
                                          <p:spTgt spid="9"/>
                                        </p:tgtEl>
                                        <p:attrNameLst>
                                          <p:attrName>ppt_x</p:attrName>
                                        </p:attrNameLst>
                                      </p:cBhvr>
                                      <p:tavLst>
                                        <p:tav tm="0">
                                          <p:val>
                                            <p:strVal val="#ppt_x"/>
                                          </p:val>
                                        </p:tav>
                                        <p:tav tm="100000">
                                          <p:val>
                                            <p:strVal val="#ppt_x"/>
                                          </p:val>
                                        </p:tav>
                                      </p:tavLst>
                                    </p:anim>
                                    <p:anim calcmode="lin" valueType="num">
                                      <p:cBhvr additive="base">
                                        <p:cTn id="13"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10"/>
                                        </p:tgtEl>
                                        <p:attrNameLst>
                                          <p:attrName>style.visibility</p:attrName>
                                        </p:attrNameLst>
                                      </p:cBhvr>
                                      <p:to>
                                        <p:strVal val="visible"/>
                                      </p:to>
                                    </p:set>
                                    <p:anim calcmode="lin" valueType="num">
                                      <p:cBhvr additive="base">
                                        <p:cTn id="18" dur="500" fill="hold"/>
                                        <p:tgtEl>
                                          <p:spTgt spid="10"/>
                                        </p:tgtEl>
                                        <p:attrNameLst>
                                          <p:attrName>ppt_x</p:attrName>
                                        </p:attrNameLst>
                                      </p:cBhvr>
                                      <p:tavLst>
                                        <p:tav tm="0">
                                          <p:val>
                                            <p:strVal val="#ppt_x"/>
                                          </p:val>
                                        </p:tav>
                                        <p:tav tm="100000">
                                          <p:val>
                                            <p:strVal val="#ppt_x"/>
                                          </p:val>
                                        </p:tav>
                                      </p:tavLst>
                                    </p:anim>
                                    <p:anim calcmode="lin" valueType="num">
                                      <p:cBhvr additive="base">
                                        <p:cTn id="19"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2EB97F26-A8B8-44D5-B438-A24E3BDCB5E3}" type="slidenum">
              <a:rPr lang="zh-CN" altLang="zh-CN" smtClean="0"/>
              <a:pPr>
                <a:defRPr/>
              </a:pPr>
              <a:t>74</a:t>
            </a:fld>
            <a:endParaRPr lang="zh-CN" altLang="zh-CN" dirty="0"/>
          </a:p>
        </p:txBody>
      </p:sp>
      <p:sp>
        <p:nvSpPr>
          <p:cNvPr id="5" name="矩形 9"/>
          <p:cNvSpPr>
            <a:spLocks noChangeArrowheads="1"/>
          </p:cNvSpPr>
          <p:nvPr/>
        </p:nvSpPr>
        <p:spPr bwMode="auto">
          <a:xfrm>
            <a:off x="228600" y="228600"/>
            <a:ext cx="3608680" cy="523220"/>
          </a:xfrm>
          <a:prstGeom prst="rect">
            <a:avLst/>
          </a:prstGeom>
          <a:noFill/>
          <a:ln w="9525">
            <a:noFill/>
            <a:miter lim="800000"/>
            <a:headEnd/>
            <a:tailEnd/>
          </a:ln>
        </p:spPr>
        <p:txBody>
          <a:bodyPr wrap="none">
            <a:spAutoFit/>
          </a:bodyPr>
          <a:lstStyle/>
          <a:p>
            <a:r>
              <a:rPr lang="en-US" altLang="zh-CN" sz="2800" b="1" dirty="0" smtClean="0">
                <a:solidFill>
                  <a:srgbClr val="333300"/>
                </a:solidFill>
                <a:latin typeface="Times New Roman" pitchFamily="18" charset="0"/>
                <a:ea typeface="楷体" pitchFamily="49" charset="-122"/>
              </a:rPr>
              <a:t>2.4 </a:t>
            </a:r>
            <a:r>
              <a:rPr lang="zh-CN" altLang="en-US" sz="2800" b="1" dirty="0" smtClean="0">
                <a:solidFill>
                  <a:srgbClr val="333300"/>
                </a:solidFill>
                <a:latin typeface="Times New Roman" pitchFamily="18" charset="0"/>
                <a:ea typeface="楷体" pitchFamily="49" charset="-122"/>
              </a:rPr>
              <a:t>蒙特卡洛方法应用</a:t>
            </a:r>
            <a:endParaRPr lang="zh-CN" altLang="en-US" sz="2800" dirty="0"/>
          </a:p>
        </p:txBody>
      </p:sp>
      <p:sp>
        <p:nvSpPr>
          <p:cNvPr id="6" name="Line 5"/>
          <p:cNvSpPr>
            <a:spLocks noChangeShapeType="1"/>
          </p:cNvSpPr>
          <p:nvPr/>
        </p:nvSpPr>
        <p:spPr bwMode="auto">
          <a:xfrm>
            <a:off x="0" y="762000"/>
            <a:ext cx="7916863" cy="0"/>
          </a:xfrm>
          <a:prstGeom prst="line">
            <a:avLst/>
          </a:prstGeom>
          <a:noFill/>
          <a:ln w="12700">
            <a:solidFill>
              <a:srgbClr val="FF9900"/>
            </a:solidFill>
            <a:miter lim="800000"/>
            <a:headEnd/>
            <a:tailEnd/>
          </a:ln>
          <a:effectLst>
            <a:prstShdw prst="shdw17" dist="17961" dir="2700000">
              <a:srgbClr val="995C00"/>
            </a:prstShdw>
          </a:effectLst>
        </p:spPr>
        <p:txBody>
          <a:bodyPr lIns="90000" tIns="46800" rIns="90000" bIns="46800"/>
          <a:lstStyle/>
          <a:p>
            <a:endParaRPr lang="zh-CN" altLang="en-US"/>
          </a:p>
        </p:txBody>
      </p:sp>
      <p:sp>
        <p:nvSpPr>
          <p:cNvPr id="8" name="Rectangle 8"/>
          <p:cNvSpPr>
            <a:spLocks noChangeArrowheads="1"/>
          </p:cNvSpPr>
          <p:nvPr/>
        </p:nvSpPr>
        <p:spPr bwMode="auto">
          <a:xfrm>
            <a:off x="528902" y="838200"/>
            <a:ext cx="2481770" cy="461665"/>
          </a:xfrm>
          <a:prstGeom prst="rect">
            <a:avLst/>
          </a:prstGeom>
          <a:noFill/>
          <a:ln w="9525">
            <a:noFill/>
            <a:miter lim="800000"/>
            <a:headEnd/>
            <a:tailEnd/>
          </a:ln>
        </p:spPr>
        <p:txBody>
          <a:bodyPr wrap="none">
            <a:spAutoFit/>
          </a:bodyPr>
          <a:lstStyle/>
          <a:p>
            <a:pPr algn="ctr"/>
            <a:r>
              <a:rPr lang="en-US" altLang="zh-CN" sz="2400" b="1" dirty="0" smtClean="0">
                <a:solidFill>
                  <a:srgbClr val="0000FF"/>
                </a:solidFill>
                <a:latin typeface="Times New Roman" pitchFamily="18" charset="0"/>
                <a:ea typeface="楷体" pitchFamily="49" charset="-122"/>
              </a:rPr>
              <a:t>Markov</a:t>
            </a:r>
            <a:r>
              <a:rPr lang="zh-CN" altLang="en-US" sz="2400" b="1" dirty="0" smtClean="0">
                <a:solidFill>
                  <a:srgbClr val="0000FF"/>
                </a:solidFill>
                <a:latin typeface="Times New Roman" pitchFamily="18" charset="0"/>
                <a:ea typeface="楷体" pitchFamily="49" charset="-122"/>
              </a:rPr>
              <a:t>随机过程</a:t>
            </a:r>
            <a:endParaRPr lang="zh-CN" altLang="en-US" sz="2400" b="1" dirty="0">
              <a:solidFill>
                <a:srgbClr val="0000FF"/>
              </a:solidFill>
              <a:latin typeface="Times New Roman" pitchFamily="18" charset="0"/>
              <a:ea typeface="楷体" pitchFamily="49" charset="-122"/>
            </a:endParaRPr>
          </a:p>
        </p:txBody>
      </p:sp>
      <p:sp>
        <p:nvSpPr>
          <p:cNvPr id="9" name="Rectangle 8"/>
          <p:cNvSpPr>
            <a:spLocks noChangeArrowheads="1"/>
          </p:cNvSpPr>
          <p:nvPr/>
        </p:nvSpPr>
        <p:spPr bwMode="auto">
          <a:xfrm>
            <a:off x="322263" y="1219200"/>
            <a:ext cx="8497887" cy="1453411"/>
          </a:xfrm>
          <a:prstGeom prst="rect">
            <a:avLst/>
          </a:prstGeom>
          <a:noFill/>
          <a:ln w="9525">
            <a:noFill/>
            <a:miter lim="800000"/>
            <a:headEnd/>
            <a:tailEnd/>
          </a:ln>
        </p:spPr>
        <p:txBody>
          <a:bodyPr>
            <a:spAutoFit/>
          </a:bodyPr>
          <a:lstStyle/>
          <a:p>
            <a:pPr>
              <a:lnSpc>
                <a:spcPct val="200000"/>
              </a:lnSpc>
            </a:pPr>
            <a:r>
              <a:rPr lang="zh-CN" altLang="en-US" sz="2400" b="1" dirty="0">
                <a:solidFill>
                  <a:srgbClr val="000000"/>
                </a:solidFill>
                <a:latin typeface="Times New Roman" pitchFamily="18" charset="0"/>
                <a:ea typeface="楷体" pitchFamily="49" charset="-122"/>
              </a:rPr>
              <a:t>一个平稳的随机序列是</a:t>
            </a:r>
            <a:r>
              <a:rPr lang="en-US" altLang="zh-CN" sz="2400" b="1" dirty="0">
                <a:solidFill>
                  <a:srgbClr val="000000"/>
                </a:solidFill>
                <a:latin typeface="Times New Roman" pitchFamily="18" charset="0"/>
                <a:ea typeface="楷体" pitchFamily="49" charset="-122"/>
              </a:rPr>
              <a:t>Markov </a:t>
            </a:r>
            <a:r>
              <a:rPr lang="zh-CN" altLang="en-US" sz="2400" b="1" dirty="0">
                <a:solidFill>
                  <a:srgbClr val="000000"/>
                </a:solidFill>
                <a:latin typeface="Times New Roman" pitchFamily="18" charset="0"/>
                <a:ea typeface="楷体" pitchFamily="49" charset="-122"/>
              </a:rPr>
              <a:t>的，则某一时刻</a:t>
            </a:r>
            <a:r>
              <a:rPr lang="en-US" altLang="zh-CN" sz="2400" b="1" dirty="0">
                <a:solidFill>
                  <a:srgbClr val="000000"/>
                </a:solidFill>
                <a:latin typeface="Times New Roman" pitchFamily="18" charset="0"/>
                <a:ea typeface="楷体" pitchFamily="49" charset="-122"/>
              </a:rPr>
              <a:t>x </a:t>
            </a:r>
            <a:r>
              <a:rPr lang="zh-CN" altLang="en-US" sz="2400" b="1" dirty="0">
                <a:solidFill>
                  <a:srgbClr val="000000"/>
                </a:solidFill>
                <a:latin typeface="Times New Roman" pitchFamily="18" charset="0"/>
                <a:ea typeface="楷体" pitchFamily="49" charset="-122"/>
              </a:rPr>
              <a:t>取值的条件概率独立于上一时刻之前的所有</a:t>
            </a:r>
            <a:r>
              <a:rPr lang="en-US" altLang="zh-CN" sz="2400" b="1" i="1" dirty="0">
                <a:solidFill>
                  <a:srgbClr val="000000"/>
                </a:solidFill>
                <a:latin typeface="Times New Roman" pitchFamily="18" charset="0"/>
                <a:ea typeface="楷体" pitchFamily="49" charset="-122"/>
              </a:rPr>
              <a:t>x</a:t>
            </a:r>
            <a:r>
              <a:rPr lang="en-US" altLang="zh-CN" sz="2400" b="1" dirty="0">
                <a:solidFill>
                  <a:srgbClr val="000000"/>
                </a:solidFill>
                <a:latin typeface="Times New Roman" pitchFamily="18" charset="0"/>
                <a:ea typeface="楷体" pitchFamily="49" charset="-122"/>
              </a:rPr>
              <a:t> </a:t>
            </a:r>
            <a:r>
              <a:rPr lang="zh-CN" altLang="en-US" sz="2400" b="1" dirty="0">
                <a:solidFill>
                  <a:srgbClr val="000000"/>
                </a:solidFill>
                <a:latin typeface="Times New Roman" pitchFamily="18" charset="0"/>
                <a:ea typeface="楷体" pitchFamily="49" charset="-122"/>
              </a:rPr>
              <a:t>值：</a:t>
            </a:r>
          </a:p>
        </p:txBody>
      </p:sp>
      <p:graphicFrame>
        <p:nvGraphicFramePr>
          <p:cNvPr id="10" name="Object 9"/>
          <p:cNvGraphicFramePr>
            <a:graphicFrameLocks noChangeAspect="1"/>
          </p:cNvGraphicFramePr>
          <p:nvPr/>
        </p:nvGraphicFramePr>
        <p:xfrm>
          <a:off x="1219200" y="3048000"/>
          <a:ext cx="6849611" cy="914400"/>
        </p:xfrm>
        <a:graphic>
          <a:graphicData uri="http://schemas.openxmlformats.org/presentationml/2006/ole">
            <p:oleObj spid="_x0000_s278530" name="Equation" r:id="rId3" imgW="1904760" imgH="253800" progId="Equation.DSMT4">
              <p:embed/>
            </p:oleObj>
          </a:graphicData>
        </a:graphic>
      </p:graphicFrame>
      <p:sp>
        <p:nvSpPr>
          <p:cNvPr id="11" name="Rectangle 10"/>
          <p:cNvSpPr>
            <a:spLocks noChangeArrowheads="1"/>
          </p:cNvSpPr>
          <p:nvPr/>
        </p:nvSpPr>
        <p:spPr bwMode="auto">
          <a:xfrm>
            <a:off x="457200" y="4191000"/>
            <a:ext cx="7924800" cy="1569660"/>
          </a:xfrm>
          <a:prstGeom prst="rect">
            <a:avLst/>
          </a:prstGeom>
          <a:noFill/>
          <a:ln w="9525">
            <a:noFill/>
            <a:miter lim="800000"/>
            <a:headEnd/>
            <a:tailEnd/>
          </a:ln>
        </p:spPr>
        <p:txBody>
          <a:bodyPr wrap="square">
            <a:spAutoFit/>
          </a:bodyPr>
          <a:lstStyle/>
          <a:p>
            <a:pPr>
              <a:lnSpc>
                <a:spcPct val="200000"/>
              </a:lnSpc>
            </a:pPr>
            <a:r>
              <a:rPr lang="zh-CN" altLang="en-US" sz="2400" b="1" dirty="0">
                <a:solidFill>
                  <a:srgbClr val="000000"/>
                </a:solidFill>
                <a:latin typeface="Times New Roman" pitchFamily="18" charset="0"/>
                <a:ea typeface="楷体" pitchFamily="49" charset="-122"/>
              </a:rPr>
              <a:t>某一步的结果仅仅依赖于上一步，与更前面的历史无关。对应的态序列</a:t>
            </a:r>
            <a:r>
              <a:rPr lang="en-US" altLang="zh-CN" sz="2400" b="1" dirty="0">
                <a:solidFill>
                  <a:srgbClr val="000000"/>
                </a:solidFill>
                <a:latin typeface="Times New Roman" pitchFamily="18" charset="0"/>
                <a:ea typeface="楷体" pitchFamily="49" charset="-122"/>
              </a:rPr>
              <a:t>(</a:t>
            </a:r>
            <a:r>
              <a:rPr lang="en-US" altLang="zh-CN" sz="2400" b="1" dirty="0" smtClean="0">
                <a:solidFill>
                  <a:srgbClr val="000000"/>
                </a:solidFill>
                <a:latin typeface="Times New Roman" pitchFamily="18" charset="0"/>
                <a:ea typeface="楷体" pitchFamily="49" charset="-122"/>
              </a:rPr>
              <a:t>x</a:t>
            </a:r>
            <a:r>
              <a:rPr lang="en-US" altLang="zh-CN" sz="2400" b="1" baseline="-25000" dirty="0" smtClean="0">
                <a:solidFill>
                  <a:srgbClr val="000000"/>
                </a:solidFill>
                <a:latin typeface="Times New Roman" pitchFamily="18" charset="0"/>
                <a:ea typeface="楷体" pitchFamily="49" charset="-122"/>
              </a:rPr>
              <a:t>1 </a:t>
            </a:r>
            <a:r>
              <a:rPr lang="en-US" altLang="zh-CN" sz="2400" b="1" dirty="0">
                <a:solidFill>
                  <a:srgbClr val="000000"/>
                </a:solidFill>
                <a:latin typeface="Times New Roman" pitchFamily="18" charset="0"/>
                <a:ea typeface="楷体" pitchFamily="49" charset="-122"/>
              </a:rPr>
              <a:t>,…, </a:t>
            </a:r>
            <a:r>
              <a:rPr lang="en-US" altLang="zh-CN" sz="2400" b="1" dirty="0" err="1" smtClean="0">
                <a:solidFill>
                  <a:srgbClr val="000000"/>
                </a:solidFill>
                <a:latin typeface="Times New Roman" pitchFamily="18" charset="0"/>
                <a:ea typeface="楷体" pitchFamily="49" charset="-122"/>
              </a:rPr>
              <a:t>x</a:t>
            </a:r>
            <a:r>
              <a:rPr lang="en-US" altLang="zh-CN" sz="2400" b="1" baseline="-25000" dirty="0" err="1" smtClean="0">
                <a:solidFill>
                  <a:srgbClr val="000000"/>
                </a:solidFill>
                <a:latin typeface="Times New Roman" pitchFamily="18" charset="0"/>
                <a:ea typeface="楷体" pitchFamily="49" charset="-122"/>
              </a:rPr>
              <a:t>n</a:t>
            </a:r>
            <a:r>
              <a:rPr lang="en-US" altLang="zh-CN" sz="2400" b="1" dirty="0">
                <a:solidFill>
                  <a:srgbClr val="000000"/>
                </a:solidFill>
                <a:latin typeface="Times New Roman" pitchFamily="18" charset="0"/>
                <a:ea typeface="楷体" pitchFamily="49" charset="-122"/>
              </a:rPr>
              <a:t>)</a:t>
            </a:r>
            <a:r>
              <a:rPr lang="zh-CN" altLang="en-US" sz="2400" b="1" dirty="0">
                <a:solidFill>
                  <a:srgbClr val="000000"/>
                </a:solidFill>
                <a:latin typeface="Times New Roman" pitchFamily="18" charset="0"/>
                <a:ea typeface="楷体" pitchFamily="49" charset="-122"/>
              </a:rPr>
              <a:t>称为</a:t>
            </a:r>
            <a:r>
              <a:rPr lang="en-US" altLang="zh-CN" sz="2400" b="1" dirty="0">
                <a:solidFill>
                  <a:srgbClr val="0000FF"/>
                </a:solidFill>
                <a:latin typeface="Times New Roman" pitchFamily="18" charset="0"/>
                <a:ea typeface="楷体" pitchFamily="49" charset="-122"/>
              </a:rPr>
              <a:t>Markov </a:t>
            </a:r>
            <a:r>
              <a:rPr lang="zh-CN" altLang="en-US" sz="2400" b="1" dirty="0">
                <a:solidFill>
                  <a:srgbClr val="0000FF"/>
                </a:solidFill>
                <a:latin typeface="Times New Roman" pitchFamily="18" charset="0"/>
                <a:ea typeface="楷体" pitchFamily="49" charset="-122"/>
              </a:rPr>
              <a:t>链</a:t>
            </a:r>
            <a:r>
              <a:rPr lang="zh-CN" altLang="en-US" sz="2400" b="1" dirty="0">
                <a:solidFill>
                  <a:srgbClr val="000000"/>
                </a:solidFill>
                <a:latin typeface="Times New Roman" pitchFamily="18" charset="0"/>
                <a:ea typeface="楷体" pitchFamily="49" charset="-122"/>
              </a:rPr>
              <a:t>。</a:t>
            </a:r>
          </a:p>
        </p:txBody>
      </p:sp>
      <p:sp>
        <p:nvSpPr>
          <p:cNvPr id="12" name="矩形 11"/>
          <p:cNvSpPr/>
          <p:nvPr/>
        </p:nvSpPr>
        <p:spPr>
          <a:xfrm>
            <a:off x="3902657" y="300335"/>
            <a:ext cx="2040943" cy="461665"/>
          </a:xfrm>
          <a:prstGeom prst="rect">
            <a:avLst/>
          </a:prstGeom>
        </p:spPr>
        <p:txBody>
          <a:bodyPr wrap="none">
            <a:spAutoFit/>
          </a:bodyPr>
          <a:lstStyle/>
          <a:p>
            <a:r>
              <a:rPr lang="zh-CN" altLang="en-US" sz="2400" b="1" dirty="0" smtClean="0">
                <a:solidFill>
                  <a:srgbClr val="FF0000"/>
                </a:solidFill>
                <a:latin typeface="Times New Roman" pitchFamily="18" charset="0"/>
                <a:ea typeface="楷体" pitchFamily="49" charset="-122"/>
              </a:rPr>
              <a:t>经典体系应用</a:t>
            </a:r>
            <a:endParaRPr lang="zh-CN" altLang="en-US"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ox(in)">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12"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strips(downLeft)">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box(in)">
                                      <p:cBhvr>
                                        <p:cTn id="1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2EB97F26-A8B8-44D5-B438-A24E3BDCB5E3}" type="slidenum">
              <a:rPr lang="zh-CN" altLang="zh-CN" smtClean="0"/>
              <a:pPr>
                <a:defRPr/>
              </a:pPr>
              <a:t>75</a:t>
            </a:fld>
            <a:endParaRPr lang="zh-CN" altLang="zh-CN" dirty="0"/>
          </a:p>
        </p:txBody>
      </p:sp>
      <p:sp>
        <p:nvSpPr>
          <p:cNvPr id="5" name="矩形 9"/>
          <p:cNvSpPr>
            <a:spLocks noChangeArrowheads="1"/>
          </p:cNvSpPr>
          <p:nvPr/>
        </p:nvSpPr>
        <p:spPr bwMode="auto">
          <a:xfrm>
            <a:off x="228600" y="228600"/>
            <a:ext cx="3608680" cy="523220"/>
          </a:xfrm>
          <a:prstGeom prst="rect">
            <a:avLst/>
          </a:prstGeom>
          <a:noFill/>
          <a:ln w="9525">
            <a:noFill/>
            <a:miter lim="800000"/>
            <a:headEnd/>
            <a:tailEnd/>
          </a:ln>
        </p:spPr>
        <p:txBody>
          <a:bodyPr wrap="none">
            <a:spAutoFit/>
          </a:bodyPr>
          <a:lstStyle/>
          <a:p>
            <a:r>
              <a:rPr lang="en-US" altLang="zh-CN" sz="2800" b="1" dirty="0" smtClean="0">
                <a:solidFill>
                  <a:srgbClr val="333300"/>
                </a:solidFill>
                <a:latin typeface="Times New Roman" pitchFamily="18" charset="0"/>
                <a:ea typeface="楷体" pitchFamily="49" charset="-122"/>
              </a:rPr>
              <a:t>2.4 </a:t>
            </a:r>
            <a:r>
              <a:rPr lang="zh-CN" altLang="en-US" sz="2800" b="1" dirty="0" smtClean="0">
                <a:solidFill>
                  <a:srgbClr val="333300"/>
                </a:solidFill>
                <a:latin typeface="Times New Roman" pitchFamily="18" charset="0"/>
                <a:ea typeface="楷体" pitchFamily="49" charset="-122"/>
              </a:rPr>
              <a:t>蒙特卡洛方法应用</a:t>
            </a:r>
            <a:endParaRPr lang="zh-CN" altLang="en-US" sz="2800" dirty="0"/>
          </a:p>
        </p:txBody>
      </p:sp>
      <p:sp>
        <p:nvSpPr>
          <p:cNvPr id="6" name="Line 5"/>
          <p:cNvSpPr>
            <a:spLocks noChangeShapeType="1"/>
          </p:cNvSpPr>
          <p:nvPr/>
        </p:nvSpPr>
        <p:spPr bwMode="auto">
          <a:xfrm>
            <a:off x="0" y="762000"/>
            <a:ext cx="7916863" cy="0"/>
          </a:xfrm>
          <a:prstGeom prst="line">
            <a:avLst/>
          </a:prstGeom>
          <a:noFill/>
          <a:ln w="12700">
            <a:solidFill>
              <a:srgbClr val="FF9900"/>
            </a:solidFill>
            <a:miter lim="800000"/>
            <a:headEnd/>
            <a:tailEnd/>
          </a:ln>
          <a:effectLst>
            <a:prstShdw prst="shdw17" dist="17961" dir="2700000">
              <a:srgbClr val="995C00"/>
            </a:prstShdw>
          </a:effectLst>
        </p:spPr>
        <p:txBody>
          <a:bodyPr lIns="90000" tIns="46800" rIns="90000" bIns="46800"/>
          <a:lstStyle/>
          <a:p>
            <a:endParaRPr lang="zh-CN" altLang="en-US"/>
          </a:p>
        </p:txBody>
      </p:sp>
      <p:sp>
        <p:nvSpPr>
          <p:cNvPr id="7" name="Rectangle 4"/>
          <p:cNvSpPr>
            <a:spLocks noChangeArrowheads="1"/>
          </p:cNvSpPr>
          <p:nvPr/>
        </p:nvSpPr>
        <p:spPr bwMode="auto">
          <a:xfrm>
            <a:off x="498475" y="833735"/>
            <a:ext cx="3006725" cy="461665"/>
          </a:xfrm>
          <a:prstGeom prst="rect">
            <a:avLst/>
          </a:prstGeom>
          <a:noFill/>
          <a:ln w="9525">
            <a:noFill/>
            <a:miter lim="800000"/>
            <a:headEnd/>
            <a:tailEnd/>
          </a:ln>
        </p:spPr>
        <p:txBody>
          <a:bodyPr wrap="square">
            <a:spAutoFit/>
          </a:bodyPr>
          <a:lstStyle/>
          <a:p>
            <a:pPr algn="just"/>
            <a:r>
              <a:rPr lang="zh-CN" altLang="en-US" sz="2400" b="1" dirty="0" smtClean="0">
                <a:solidFill>
                  <a:srgbClr val="0000FF"/>
                </a:solidFill>
                <a:latin typeface="Times New Roman" pitchFamily="18" charset="0"/>
                <a:ea typeface="楷体" pitchFamily="49" charset="-122"/>
              </a:rPr>
              <a:t>定义转移概率</a:t>
            </a:r>
          </a:p>
        </p:txBody>
      </p:sp>
      <p:graphicFrame>
        <p:nvGraphicFramePr>
          <p:cNvPr id="8" name="Object 5"/>
          <p:cNvGraphicFramePr>
            <a:graphicFrameLocks noChangeAspect="1"/>
          </p:cNvGraphicFramePr>
          <p:nvPr/>
        </p:nvGraphicFramePr>
        <p:xfrm>
          <a:off x="2590800" y="1295400"/>
          <a:ext cx="2809568" cy="685800"/>
        </p:xfrm>
        <a:graphic>
          <a:graphicData uri="http://schemas.openxmlformats.org/presentationml/2006/ole">
            <p:oleObj spid="_x0000_s279554" name="Equation" r:id="rId3" imgW="1041120" imgH="253800" progId="Equation.DSMT4">
              <p:embed/>
            </p:oleObj>
          </a:graphicData>
        </a:graphic>
      </p:graphicFrame>
      <p:sp>
        <p:nvSpPr>
          <p:cNvPr id="9" name="Rectangle 6"/>
          <p:cNvSpPr>
            <a:spLocks noChangeArrowheads="1"/>
          </p:cNvSpPr>
          <p:nvPr/>
        </p:nvSpPr>
        <p:spPr bwMode="auto">
          <a:xfrm>
            <a:off x="107950" y="2239962"/>
            <a:ext cx="8964613" cy="461665"/>
          </a:xfrm>
          <a:prstGeom prst="rect">
            <a:avLst/>
          </a:prstGeom>
          <a:noFill/>
          <a:ln w="9525">
            <a:noFill/>
            <a:miter lim="800000"/>
            <a:headEnd/>
            <a:tailEnd/>
          </a:ln>
        </p:spPr>
        <p:txBody>
          <a:bodyPr>
            <a:spAutoFit/>
          </a:bodyPr>
          <a:lstStyle/>
          <a:p>
            <a:r>
              <a:rPr lang="zh-CN" altLang="en-US" sz="2400" b="1" dirty="0">
                <a:solidFill>
                  <a:srgbClr val="000000"/>
                </a:solidFill>
                <a:latin typeface="Times New Roman" pitchFamily="18" charset="0"/>
                <a:ea typeface="楷体" pitchFamily="49" charset="-122"/>
              </a:rPr>
              <a:t>即：从状态</a:t>
            </a:r>
            <a:r>
              <a:rPr lang="en-US" altLang="zh-CN" sz="2400" b="1" i="1" dirty="0" smtClean="0">
                <a:solidFill>
                  <a:srgbClr val="000000"/>
                </a:solidFill>
                <a:latin typeface="Times New Roman" pitchFamily="18" charset="0"/>
                <a:ea typeface="楷体" pitchFamily="49" charset="-122"/>
              </a:rPr>
              <a:t>x</a:t>
            </a:r>
            <a:r>
              <a:rPr lang="en-US" altLang="zh-CN" sz="2400" b="1" baseline="-25000" dirty="0" smtClean="0">
                <a:solidFill>
                  <a:srgbClr val="000000"/>
                </a:solidFill>
                <a:latin typeface="Times New Roman" pitchFamily="18" charset="0"/>
                <a:ea typeface="楷体" pitchFamily="49" charset="-122"/>
              </a:rPr>
              <a:t>i</a:t>
            </a:r>
            <a:r>
              <a:rPr lang="en-US" altLang="zh-CN" sz="2400" b="1" dirty="0" smtClean="0">
                <a:solidFill>
                  <a:srgbClr val="000000"/>
                </a:solidFill>
                <a:latin typeface="Times New Roman" pitchFamily="18" charset="0"/>
                <a:ea typeface="楷体" pitchFamily="49" charset="-122"/>
              </a:rPr>
              <a:t> </a:t>
            </a:r>
            <a:r>
              <a:rPr lang="zh-CN" altLang="en-US" sz="2400" b="1" dirty="0">
                <a:solidFill>
                  <a:srgbClr val="000000"/>
                </a:solidFill>
                <a:latin typeface="Times New Roman" pitchFamily="18" charset="0"/>
                <a:ea typeface="楷体" pitchFamily="49" charset="-122"/>
              </a:rPr>
              <a:t>转移到状态 </a:t>
            </a:r>
            <a:r>
              <a:rPr lang="en-US" altLang="zh-CN" sz="2400" b="1" i="1" dirty="0">
                <a:solidFill>
                  <a:srgbClr val="000000"/>
                </a:solidFill>
                <a:latin typeface="Times New Roman" pitchFamily="18" charset="0"/>
                <a:ea typeface="楷体" pitchFamily="49" charset="-122"/>
              </a:rPr>
              <a:t>x</a:t>
            </a:r>
            <a:r>
              <a:rPr lang="en-US" altLang="zh-CN" sz="2400" b="1" baseline="-25000" dirty="0">
                <a:solidFill>
                  <a:srgbClr val="000000"/>
                </a:solidFill>
                <a:latin typeface="Times New Roman" pitchFamily="18" charset="0"/>
                <a:ea typeface="楷体" pitchFamily="49" charset="-122"/>
              </a:rPr>
              <a:t>j</a:t>
            </a:r>
            <a:r>
              <a:rPr lang="en-US" altLang="zh-CN" sz="2400" b="1" dirty="0">
                <a:solidFill>
                  <a:srgbClr val="000000"/>
                </a:solidFill>
                <a:latin typeface="Times New Roman" pitchFamily="18" charset="0"/>
                <a:ea typeface="楷体" pitchFamily="49" charset="-122"/>
              </a:rPr>
              <a:t> </a:t>
            </a:r>
            <a:r>
              <a:rPr lang="zh-CN" altLang="en-US" sz="2400" b="1" dirty="0">
                <a:solidFill>
                  <a:srgbClr val="000000"/>
                </a:solidFill>
                <a:latin typeface="Times New Roman" pitchFamily="18" charset="0"/>
                <a:ea typeface="楷体" pitchFamily="49" charset="-122"/>
              </a:rPr>
              <a:t>的跃迁概率，它需满足</a:t>
            </a:r>
          </a:p>
        </p:txBody>
      </p:sp>
      <p:graphicFrame>
        <p:nvGraphicFramePr>
          <p:cNvPr id="10" name="Object 7"/>
          <p:cNvGraphicFramePr>
            <a:graphicFrameLocks noChangeAspect="1"/>
          </p:cNvGraphicFramePr>
          <p:nvPr/>
        </p:nvGraphicFramePr>
        <p:xfrm>
          <a:off x="2590800" y="2909887"/>
          <a:ext cx="3168650" cy="595313"/>
        </p:xfrm>
        <a:graphic>
          <a:graphicData uri="http://schemas.openxmlformats.org/presentationml/2006/ole">
            <p:oleObj spid="_x0000_s279555" name="Equation" r:id="rId4" imgW="1485720" imgH="279360" progId="Equation.DSMT4">
              <p:embed/>
            </p:oleObj>
          </a:graphicData>
        </a:graphic>
      </p:graphicFrame>
      <p:graphicFrame>
        <p:nvGraphicFramePr>
          <p:cNvPr id="11" name="Object 8"/>
          <p:cNvGraphicFramePr>
            <a:graphicFrameLocks noChangeAspect="1"/>
          </p:cNvGraphicFramePr>
          <p:nvPr/>
        </p:nvGraphicFramePr>
        <p:xfrm>
          <a:off x="1371600" y="3886200"/>
          <a:ext cx="6461125" cy="2282825"/>
        </p:xfrm>
        <a:graphic>
          <a:graphicData uri="http://schemas.openxmlformats.org/presentationml/2006/ole">
            <p:oleObj spid="_x0000_s279556" name="Equation" r:id="rId5" imgW="2844720" imgH="1002960" progId="Equation.DSMT4">
              <p:embed/>
            </p:oleObj>
          </a:graphicData>
        </a:graphic>
      </p:graphicFrame>
      <p:sp>
        <p:nvSpPr>
          <p:cNvPr id="14" name="Text Box 13"/>
          <p:cNvSpPr txBox="1">
            <a:spLocks noChangeArrowheads="1"/>
          </p:cNvSpPr>
          <p:nvPr/>
        </p:nvSpPr>
        <p:spPr bwMode="auto">
          <a:xfrm>
            <a:off x="107950" y="3424535"/>
            <a:ext cx="2376488" cy="461665"/>
          </a:xfrm>
          <a:prstGeom prst="rect">
            <a:avLst/>
          </a:prstGeom>
          <a:noFill/>
          <a:ln w="9525">
            <a:noFill/>
            <a:miter lim="800000"/>
            <a:headEnd/>
            <a:tailEnd/>
          </a:ln>
        </p:spPr>
        <p:txBody>
          <a:bodyPr>
            <a:spAutoFit/>
          </a:bodyPr>
          <a:lstStyle/>
          <a:p>
            <a:r>
              <a:rPr lang="zh-CN" altLang="en-US" sz="2400" b="1" dirty="0">
                <a:solidFill>
                  <a:srgbClr val="000000"/>
                </a:solidFill>
                <a:latin typeface="Times New Roman" pitchFamily="18" charset="0"/>
                <a:ea typeface="楷体" pitchFamily="49" charset="-122"/>
              </a:rPr>
              <a:t>则条件概率</a:t>
            </a:r>
          </a:p>
        </p:txBody>
      </p:sp>
      <p:sp>
        <p:nvSpPr>
          <p:cNvPr id="12" name="矩形 11"/>
          <p:cNvSpPr/>
          <p:nvPr/>
        </p:nvSpPr>
        <p:spPr>
          <a:xfrm>
            <a:off x="3902657" y="300335"/>
            <a:ext cx="2040943" cy="461665"/>
          </a:xfrm>
          <a:prstGeom prst="rect">
            <a:avLst/>
          </a:prstGeom>
        </p:spPr>
        <p:txBody>
          <a:bodyPr wrap="none">
            <a:spAutoFit/>
          </a:bodyPr>
          <a:lstStyle/>
          <a:p>
            <a:r>
              <a:rPr lang="zh-CN" altLang="en-US" sz="2400" b="1" dirty="0" smtClean="0">
                <a:solidFill>
                  <a:srgbClr val="FF0000"/>
                </a:solidFill>
                <a:latin typeface="Times New Roman" pitchFamily="18" charset="0"/>
                <a:ea typeface="楷体" pitchFamily="49" charset="-122"/>
              </a:rPr>
              <a:t>经典体系应用</a:t>
            </a:r>
            <a:endParaRPr lang="zh-CN" altLang="en-US"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ox(in)">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box(in)">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box(in)">
                                      <p:cBhvr>
                                        <p:cTn id="17" dur="500"/>
                                        <p:tgtEl>
                                          <p:spTgt spid="14"/>
                                        </p:tgtEl>
                                      </p:cBhvr>
                                    </p:animEffect>
                                  </p:childTnLst>
                                </p:cTn>
                              </p:par>
                              <p:par>
                                <p:cTn id="18" presetID="4" presetClass="entr" presetSubtype="16" fill="hold" nodeType="with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box(in)">
                                      <p:cBhvr>
                                        <p:cTn id="2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4"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2EB97F26-A8B8-44D5-B438-A24E3BDCB5E3}" type="slidenum">
              <a:rPr lang="zh-CN" altLang="zh-CN" smtClean="0"/>
              <a:pPr>
                <a:defRPr/>
              </a:pPr>
              <a:t>76</a:t>
            </a:fld>
            <a:endParaRPr lang="zh-CN" altLang="zh-CN" dirty="0"/>
          </a:p>
        </p:txBody>
      </p:sp>
      <p:sp>
        <p:nvSpPr>
          <p:cNvPr id="5" name="矩形 9"/>
          <p:cNvSpPr>
            <a:spLocks noChangeArrowheads="1"/>
          </p:cNvSpPr>
          <p:nvPr/>
        </p:nvSpPr>
        <p:spPr bwMode="auto">
          <a:xfrm>
            <a:off x="228600" y="228600"/>
            <a:ext cx="3608680" cy="523220"/>
          </a:xfrm>
          <a:prstGeom prst="rect">
            <a:avLst/>
          </a:prstGeom>
          <a:noFill/>
          <a:ln w="9525">
            <a:noFill/>
            <a:miter lim="800000"/>
            <a:headEnd/>
            <a:tailEnd/>
          </a:ln>
        </p:spPr>
        <p:txBody>
          <a:bodyPr wrap="none">
            <a:spAutoFit/>
          </a:bodyPr>
          <a:lstStyle/>
          <a:p>
            <a:r>
              <a:rPr lang="en-US" altLang="zh-CN" sz="2800" b="1" dirty="0" smtClean="0">
                <a:solidFill>
                  <a:srgbClr val="333300"/>
                </a:solidFill>
                <a:latin typeface="Times New Roman" pitchFamily="18" charset="0"/>
                <a:ea typeface="楷体" pitchFamily="49" charset="-122"/>
              </a:rPr>
              <a:t>2.4 </a:t>
            </a:r>
            <a:r>
              <a:rPr lang="zh-CN" altLang="en-US" sz="2800" b="1" dirty="0" smtClean="0">
                <a:solidFill>
                  <a:srgbClr val="333300"/>
                </a:solidFill>
                <a:latin typeface="Times New Roman" pitchFamily="18" charset="0"/>
                <a:ea typeface="楷体" pitchFamily="49" charset="-122"/>
              </a:rPr>
              <a:t>蒙特卡洛方法应用</a:t>
            </a:r>
            <a:endParaRPr lang="zh-CN" altLang="en-US" sz="2800" dirty="0"/>
          </a:p>
        </p:txBody>
      </p:sp>
      <p:sp>
        <p:nvSpPr>
          <p:cNvPr id="6" name="Line 5"/>
          <p:cNvSpPr>
            <a:spLocks noChangeShapeType="1"/>
          </p:cNvSpPr>
          <p:nvPr/>
        </p:nvSpPr>
        <p:spPr bwMode="auto">
          <a:xfrm>
            <a:off x="0" y="762000"/>
            <a:ext cx="7916863" cy="0"/>
          </a:xfrm>
          <a:prstGeom prst="line">
            <a:avLst/>
          </a:prstGeom>
          <a:noFill/>
          <a:ln w="12700">
            <a:solidFill>
              <a:srgbClr val="FF9900"/>
            </a:solidFill>
            <a:miter lim="800000"/>
            <a:headEnd/>
            <a:tailEnd/>
          </a:ln>
          <a:effectLst>
            <a:prstShdw prst="shdw17" dist="17961" dir="2700000">
              <a:srgbClr val="995C00"/>
            </a:prstShdw>
          </a:effectLst>
        </p:spPr>
        <p:txBody>
          <a:bodyPr lIns="90000" tIns="46800" rIns="90000" bIns="46800"/>
          <a:lstStyle/>
          <a:p>
            <a:endParaRPr lang="zh-CN" altLang="en-US"/>
          </a:p>
        </p:txBody>
      </p:sp>
      <p:sp>
        <p:nvSpPr>
          <p:cNvPr id="7" name="Rectangle 4"/>
          <p:cNvSpPr>
            <a:spLocks noChangeArrowheads="1"/>
          </p:cNvSpPr>
          <p:nvPr/>
        </p:nvSpPr>
        <p:spPr bwMode="auto">
          <a:xfrm>
            <a:off x="498475" y="838200"/>
            <a:ext cx="2701925" cy="461665"/>
          </a:xfrm>
          <a:prstGeom prst="rect">
            <a:avLst/>
          </a:prstGeom>
          <a:noFill/>
          <a:ln w="9525">
            <a:noFill/>
            <a:miter lim="800000"/>
            <a:headEnd/>
            <a:tailEnd/>
          </a:ln>
        </p:spPr>
        <p:txBody>
          <a:bodyPr wrap="square">
            <a:spAutoFit/>
          </a:bodyPr>
          <a:lstStyle/>
          <a:p>
            <a:pPr algn="just"/>
            <a:r>
              <a:rPr lang="zh-CN" altLang="en-US" sz="2400" b="1" dirty="0" smtClean="0">
                <a:solidFill>
                  <a:srgbClr val="0000FF"/>
                </a:solidFill>
                <a:latin typeface="Times New Roman" pitchFamily="18" charset="0"/>
                <a:ea typeface="楷体" pitchFamily="49" charset="-122"/>
              </a:rPr>
              <a:t>定义转移概率</a:t>
            </a:r>
          </a:p>
        </p:txBody>
      </p:sp>
      <p:sp>
        <p:nvSpPr>
          <p:cNvPr id="9" name="Rectangle 9"/>
          <p:cNvSpPr>
            <a:spLocks noChangeArrowheads="1"/>
          </p:cNvSpPr>
          <p:nvPr/>
        </p:nvSpPr>
        <p:spPr bwMode="auto">
          <a:xfrm>
            <a:off x="152400" y="2133600"/>
            <a:ext cx="8640762" cy="1938992"/>
          </a:xfrm>
          <a:prstGeom prst="rect">
            <a:avLst/>
          </a:prstGeom>
          <a:noFill/>
          <a:ln w="9525">
            <a:noFill/>
            <a:miter lim="800000"/>
            <a:headEnd/>
            <a:tailEnd/>
          </a:ln>
        </p:spPr>
        <p:txBody>
          <a:bodyPr>
            <a:spAutoFit/>
          </a:bodyPr>
          <a:lstStyle/>
          <a:p>
            <a:r>
              <a:rPr lang="zh-CN" altLang="en-US" sz="2400" b="1" dirty="0">
                <a:solidFill>
                  <a:srgbClr val="000000"/>
                </a:solidFill>
                <a:latin typeface="Times New Roman" pitchFamily="18" charset="0"/>
                <a:ea typeface="楷体" pitchFamily="49" charset="-122"/>
              </a:rPr>
              <a:t>设可能的状态总数目为</a:t>
            </a:r>
            <a:r>
              <a:rPr lang="en-US" altLang="zh-CN" sz="2400" b="1" dirty="0">
                <a:solidFill>
                  <a:srgbClr val="000000"/>
                </a:solidFill>
                <a:latin typeface="Times New Roman" pitchFamily="18" charset="0"/>
                <a:ea typeface="楷体" pitchFamily="49" charset="-122"/>
              </a:rPr>
              <a:t>M </a:t>
            </a:r>
            <a:r>
              <a:rPr lang="zh-CN" altLang="en-US" sz="2400" b="1" dirty="0">
                <a:solidFill>
                  <a:srgbClr val="000000"/>
                </a:solidFill>
                <a:latin typeface="Times New Roman" pitchFamily="18" charset="0"/>
                <a:ea typeface="楷体" pitchFamily="49" charset="-122"/>
              </a:rPr>
              <a:t>，则转移概率构成</a:t>
            </a:r>
            <a:r>
              <a:rPr lang="en-US" altLang="zh-CN" sz="2400" b="1" dirty="0">
                <a:solidFill>
                  <a:srgbClr val="000000"/>
                </a:solidFill>
                <a:latin typeface="Times New Roman" pitchFamily="18" charset="0"/>
                <a:ea typeface="楷体" pitchFamily="49" charset="-122"/>
              </a:rPr>
              <a:t>M×M</a:t>
            </a:r>
            <a:r>
              <a:rPr lang="zh-CN" altLang="en-US" sz="2400" b="1" dirty="0">
                <a:solidFill>
                  <a:srgbClr val="000000"/>
                </a:solidFill>
                <a:latin typeface="Times New Roman" pitchFamily="18" charset="0"/>
                <a:ea typeface="楷体" pitchFamily="49" charset="-122"/>
              </a:rPr>
              <a:t>矩</a:t>
            </a:r>
            <a:r>
              <a:rPr lang="zh-CN" altLang="en-US" sz="2400" b="1" dirty="0" smtClean="0">
                <a:solidFill>
                  <a:srgbClr val="000000"/>
                </a:solidFill>
                <a:latin typeface="Times New Roman" pitchFamily="18" charset="0"/>
                <a:ea typeface="楷体" pitchFamily="49" charset="-122"/>
              </a:rPr>
              <a:t>阵</a:t>
            </a:r>
            <a:endParaRPr lang="en-US" altLang="zh-CN" sz="2400" b="1" dirty="0" smtClean="0">
              <a:solidFill>
                <a:srgbClr val="000000"/>
              </a:solidFill>
              <a:latin typeface="Times New Roman" pitchFamily="18" charset="0"/>
              <a:ea typeface="楷体" pitchFamily="49" charset="-122"/>
            </a:endParaRPr>
          </a:p>
          <a:p>
            <a:pPr algn="ctr"/>
            <a:r>
              <a:rPr lang="en-US" altLang="zh-CN" sz="2400" b="1" dirty="0" smtClean="0">
                <a:solidFill>
                  <a:srgbClr val="000000"/>
                </a:solidFill>
                <a:latin typeface="Times New Roman" pitchFamily="18" charset="0"/>
                <a:ea typeface="楷体" pitchFamily="49" charset="-122"/>
              </a:rPr>
              <a:t>W </a:t>
            </a:r>
            <a:r>
              <a:rPr lang="en-US" altLang="zh-CN" sz="2400" b="1" dirty="0">
                <a:solidFill>
                  <a:srgbClr val="000000"/>
                </a:solidFill>
                <a:latin typeface="Times New Roman" pitchFamily="18" charset="0"/>
                <a:ea typeface="楷体" pitchFamily="49" charset="-122"/>
              </a:rPr>
              <a:t>={W</a:t>
            </a:r>
            <a:r>
              <a:rPr lang="en-US" altLang="zh-CN" sz="2400" b="1" baseline="-25000" dirty="0">
                <a:solidFill>
                  <a:srgbClr val="000000"/>
                </a:solidFill>
                <a:latin typeface="Times New Roman" pitchFamily="18" charset="0"/>
                <a:ea typeface="楷体" pitchFamily="49" charset="-122"/>
              </a:rPr>
              <a:t>ij</a:t>
            </a:r>
            <a:r>
              <a:rPr lang="en-US" altLang="zh-CN" sz="2400" b="1" dirty="0">
                <a:solidFill>
                  <a:srgbClr val="000000"/>
                </a:solidFill>
                <a:latin typeface="Times New Roman" pitchFamily="18" charset="0"/>
                <a:ea typeface="楷体" pitchFamily="49" charset="-122"/>
              </a:rPr>
              <a:t>} </a:t>
            </a:r>
            <a:endParaRPr lang="en-US" altLang="zh-CN" sz="2400" b="1" dirty="0" smtClean="0">
              <a:solidFill>
                <a:srgbClr val="000000"/>
              </a:solidFill>
              <a:latin typeface="Times New Roman" pitchFamily="18" charset="0"/>
              <a:ea typeface="楷体" pitchFamily="49" charset="-122"/>
            </a:endParaRPr>
          </a:p>
          <a:p>
            <a:endParaRPr lang="en-US" altLang="zh-CN" sz="2400" b="1" dirty="0" smtClean="0">
              <a:solidFill>
                <a:srgbClr val="000000"/>
              </a:solidFill>
              <a:latin typeface="Times New Roman" pitchFamily="18" charset="0"/>
              <a:ea typeface="楷体" pitchFamily="49" charset="-122"/>
            </a:endParaRPr>
          </a:p>
          <a:p>
            <a:r>
              <a:rPr lang="zh-CN" altLang="en-US" sz="2400" b="1" dirty="0" smtClean="0">
                <a:solidFill>
                  <a:srgbClr val="000000"/>
                </a:solidFill>
                <a:latin typeface="Times New Roman" pitchFamily="18" charset="0"/>
                <a:ea typeface="楷体" pitchFamily="49" charset="-122"/>
              </a:rPr>
              <a:t>用</a:t>
            </a:r>
            <a:r>
              <a:rPr lang="zh-CN" altLang="en-US" sz="2400" b="1" dirty="0">
                <a:solidFill>
                  <a:srgbClr val="000000"/>
                </a:solidFill>
                <a:latin typeface="Times New Roman" pitchFamily="18" charset="0"/>
                <a:ea typeface="楷体" pitchFamily="49" charset="-122"/>
              </a:rPr>
              <a:t>矢量</a:t>
            </a:r>
            <a:r>
              <a:rPr lang="en-US" altLang="zh-CN" sz="2400" b="1" dirty="0">
                <a:solidFill>
                  <a:srgbClr val="000000"/>
                </a:solidFill>
                <a:latin typeface="Times New Roman" pitchFamily="18" charset="0"/>
                <a:ea typeface="楷体" pitchFamily="49" charset="-122"/>
              </a:rPr>
              <a:t>p(1) </a:t>
            </a:r>
            <a:r>
              <a:rPr lang="zh-CN" altLang="en-US" sz="2400" b="1" dirty="0">
                <a:solidFill>
                  <a:srgbClr val="000000"/>
                </a:solidFill>
                <a:latin typeface="Times New Roman" pitchFamily="18" charset="0"/>
                <a:ea typeface="楷体" pitchFamily="49" charset="-122"/>
              </a:rPr>
              <a:t>表示系统初始态构型的概率，则在</a:t>
            </a:r>
            <a:r>
              <a:rPr lang="en-US" altLang="zh-CN" sz="2400" b="1" dirty="0">
                <a:solidFill>
                  <a:srgbClr val="000000"/>
                </a:solidFill>
                <a:latin typeface="Times New Roman" pitchFamily="18" charset="0"/>
                <a:ea typeface="楷体" pitchFamily="49" charset="-122"/>
              </a:rPr>
              <a:t>N </a:t>
            </a:r>
            <a:r>
              <a:rPr lang="zh-CN" altLang="en-US" sz="2400" b="1" dirty="0">
                <a:solidFill>
                  <a:srgbClr val="000000"/>
                </a:solidFill>
                <a:latin typeface="Times New Roman" pitchFamily="18" charset="0"/>
                <a:ea typeface="楷体" pitchFamily="49" charset="-122"/>
              </a:rPr>
              <a:t>步之后，系统平衡态的几率分布为</a:t>
            </a:r>
          </a:p>
        </p:txBody>
      </p:sp>
      <p:graphicFrame>
        <p:nvGraphicFramePr>
          <p:cNvPr id="10" name="Object 10"/>
          <p:cNvGraphicFramePr>
            <a:graphicFrameLocks noChangeAspect="1"/>
          </p:cNvGraphicFramePr>
          <p:nvPr/>
        </p:nvGraphicFramePr>
        <p:xfrm>
          <a:off x="2362200" y="4038600"/>
          <a:ext cx="4038600" cy="2195562"/>
        </p:xfrm>
        <a:graphic>
          <a:graphicData uri="http://schemas.openxmlformats.org/presentationml/2006/ole">
            <p:oleObj spid="_x0000_s280578" name="Equation" r:id="rId3" imgW="1841400" imgH="1002960" progId="Equation.DSMT4">
              <p:embed/>
            </p:oleObj>
          </a:graphicData>
        </a:graphic>
      </p:graphicFrame>
      <p:graphicFrame>
        <p:nvGraphicFramePr>
          <p:cNvPr id="551944" name="Object 8"/>
          <p:cNvGraphicFramePr>
            <a:graphicFrameLocks noChangeAspect="1"/>
          </p:cNvGraphicFramePr>
          <p:nvPr/>
        </p:nvGraphicFramePr>
        <p:xfrm>
          <a:off x="1447800" y="1371600"/>
          <a:ext cx="6494191" cy="685800"/>
        </p:xfrm>
        <a:graphic>
          <a:graphicData uri="http://schemas.openxmlformats.org/presentationml/2006/ole">
            <p:oleObj spid="_x0000_s280579" name="Equation" r:id="rId4" imgW="2171520" imgH="228600" progId="Equation.DSMT4">
              <p:embed/>
            </p:oleObj>
          </a:graphicData>
        </a:graphic>
      </p:graphicFrame>
      <p:sp>
        <p:nvSpPr>
          <p:cNvPr id="11" name="矩形 10"/>
          <p:cNvSpPr/>
          <p:nvPr/>
        </p:nvSpPr>
        <p:spPr>
          <a:xfrm>
            <a:off x="3902657" y="300335"/>
            <a:ext cx="2040943" cy="461665"/>
          </a:xfrm>
          <a:prstGeom prst="rect">
            <a:avLst/>
          </a:prstGeom>
        </p:spPr>
        <p:txBody>
          <a:bodyPr wrap="none">
            <a:spAutoFit/>
          </a:bodyPr>
          <a:lstStyle/>
          <a:p>
            <a:r>
              <a:rPr lang="zh-CN" altLang="en-US" sz="2400" b="1" dirty="0" smtClean="0">
                <a:solidFill>
                  <a:srgbClr val="FF0000"/>
                </a:solidFill>
                <a:latin typeface="Times New Roman" pitchFamily="18" charset="0"/>
                <a:ea typeface="楷体" pitchFamily="49" charset="-122"/>
              </a:rPr>
              <a:t>经典体系应用</a:t>
            </a:r>
            <a:endParaRPr lang="zh-CN" altLang="en-US"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par>
                                <p:cTn id="15" presetID="4" presetClass="entr" presetSubtype="16" fill="hold" nodeType="withEffect">
                                  <p:stCondLst>
                                    <p:cond delay="0"/>
                                  </p:stCondLst>
                                  <p:childTnLst>
                                    <p:set>
                                      <p:cBhvr>
                                        <p:cTn id="16" dur="1" fill="hold">
                                          <p:stCondLst>
                                            <p:cond delay="0"/>
                                          </p:stCondLst>
                                        </p:cTn>
                                        <p:tgtEl>
                                          <p:spTgt spid="551944"/>
                                        </p:tgtEl>
                                        <p:attrNameLst>
                                          <p:attrName>style.visibility</p:attrName>
                                        </p:attrNameLst>
                                      </p:cBhvr>
                                      <p:to>
                                        <p:strVal val="visible"/>
                                      </p:to>
                                    </p:set>
                                    <p:animEffect transition="in" filter="box(in)">
                                      <p:cBhvr>
                                        <p:cTn id="17" dur="500"/>
                                        <p:tgtEl>
                                          <p:spTgt spid="5519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2EB97F26-A8B8-44D5-B438-A24E3BDCB5E3}" type="slidenum">
              <a:rPr lang="zh-CN" altLang="zh-CN" smtClean="0"/>
              <a:pPr>
                <a:defRPr/>
              </a:pPr>
              <a:t>77</a:t>
            </a:fld>
            <a:endParaRPr lang="zh-CN" altLang="zh-CN" dirty="0"/>
          </a:p>
        </p:txBody>
      </p:sp>
      <p:sp>
        <p:nvSpPr>
          <p:cNvPr id="5" name="矩形 9"/>
          <p:cNvSpPr>
            <a:spLocks noChangeArrowheads="1"/>
          </p:cNvSpPr>
          <p:nvPr/>
        </p:nvSpPr>
        <p:spPr bwMode="auto">
          <a:xfrm>
            <a:off x="228600" y="228600"/>
            <a:ext cx="3608680" cy="523220"/>
          </a:xfrm>
          <a:prstGeom prst="rect">
            <a:avLst/>
          </a:prstGeom>
          <a:noFill/>
          <a:ln w="9525">
            <a:noFill/>
            <a:miter lim="800000"/>
            <a:headEnd/>
            <a:tailEnd/>
          </a:ln>
        </p:spPr>
        <p:txBody>
          <a:bodyPr wrap="none">
            <a:spAutoFit/>
          </a:bodyPr>
          <a:lstStyle/>
          <a:p>
            <a:r>
              <a:rPr lang="en-US" altLang="zh-CN" sz="2800" b="1" dirty="0" smtClean="0">
                <a:solidFill>
                  <a:srgbClr val="333300"/>
                </a:solidFill>
                <a:latin typeface="Times New Roman" pitchFamily="18" charset="0"/>
                <a:ea typeface="楷体" pitchFamily="49" charset="-122"/>
              </a:rPr>
              <a:t>2.4 </a:t>
            </a:r>
            <a:r>
              <a:rPr lang="zh-CN" altLang="en-US" sz="2800" b="1" dirty="0" smtClean="0">
                <a:solidFill>
                  <a:srgbClr val="333300"/>
                </a:solidFill>
                <a:latin typeface="Times New Roman" pitchFamily="18" charset="0"/>
                <a:ea typeface="楷体" pitchFamily="49" charset="-122"/>
              </a:rPr>
              <a:t>蒙特卡洛方法应用</a:t>
            </a:r>
            <a:endParaRPr lang="zh-CN" altLang="en-US" sz="2800" dirty="0"/>
          </a:p>
        </p:txBody>
      </p:sp>
      <p:sp>
        <p:nvSpPr>
          <p:cNvPr id="6" name="Line 5"/>
          <p:cNvSpPr>
            <a:spLocks noChangeShapeType="1"/>
          </p:cNvSpPr>
          <p:nvPr/>
        </p:nvSpPr>
        <p:spPr bwMode="auto">
          <a:xfrm>
            <a:off x="0" y="762000"/>
            <a:ext cx="7916863" cy="0"/>
          </a:xfrm>
          <a:prstGeom prst="line">
            <a:avLst/>
          </a:prstGeom>
          <a:noFill/>
          <a:ln w="12700">
            <a:solidFill>
              <a:srgbClr val="FF9900"/>
            </a:solidFill>
            <a:miter lim="800000"/>
            <a:headEnd/>
            <a:tailEnd/>
          </a:ln>
          <a:effectLst>
            <a:prstShdw prst="shdw17" dist="17961" dir="2700000">
              <a:srgbClr val="995C00"/>
            </a:prstShdw>
          </a:effectLst>
        </p:spPr>
        <p:txBody>
          <a:bodyPr lIns="90000" tIns="46800" rIns="90000" bIns="46800"/>
          <a:lstStyle/>
          <a:p>
            <a:endParaRPr lang="zh-CN" altLang="en-US"/>
          </a:p>
        </p:txBody>
      </p:sp>
      <p:sp>
        <p:nvSpPr>
          <p:cNvPr id="7" name="Rectangle 4"/>
          <p:cNvSpPr>
            <a:spLocks noChangeArrowheads="1"/>
          </p:cNvSpPr>
          <p:nvPr/>
        </p:nvSpPr>
        <p:spPr bwMode="auto">
          <a:xfrm>
            <a:off x="107950" y="838200"/>
            <a:ext cx="9036050" cy="461665"/>
          </a:xfrm>
          <a:prstGeom prst="rect">
            <a:avLst/>
          </a:prstGeom>
          <a:noFill/>
          <a:ln w="9525">
            <a:noFill/>
            <a:miter lim="800000"/>
            <a:headEnd/>
            <a:tailEnd/>
          </a:ln>
        </p:spPr>
        <p:txBody>
          <a:bodyPr>
            <a:spAutoFit/>
          </a:bodyPr>
          <a:lstStyle/>
          <a:p>
            <a:r>
              <a:rPr lang="en-US" altLang="zh-CN" sz="2000" b="1" dirty="0">
                <a:solidFill>
                  <a:srgbClr val="0000FF"/>
                </a:solidFill>
                <a:latin typeface="Times New Roman" pitchFamily="18" charset="0"/>
                <a:ea typeface="楷体" pitchFamily="49" charset="-122"/>
              </a:rPr>
              <a:t>Markov </a:t>
            </a:r>
            <a:r>
              <a:rPr lang="zh-CN" altLang="en-US" sz="2000" b="1" dirty="0">
                <a:solidFill>
                  <a:srgbClr val="0000FF"/>
                </a:solidFill>
                <a:latin typeface="Times New Roman" pitchFamily="18" charset="0"/>
                <a:ea typeface="楷体" pitchFamily="49" charset="-122"/>
              </a:rPr>
              <a:t>链的极限分布是与初始分布的选择</a:t>
            </a:r>
            <a:r>
              <a:rPr lang="zh-CN" altLang="en-US" sz="2000" b="1" dirty="0" smtClean="0">
                <a:solidFill>
                  <a:srgbClr val="0000FF"/>
                </a:solidFill>
                <a:latin typeface="Times New Roman" pitchFamily="18" charset="0"/>
                <a:ea typeface="楷体" pitchFamily="49" charset="-122"/>
              </a:rPr>
              <a:t>无关的，</a:t>
            </a:r>
            <a:r>
              <a:rPr lang="zh-CN" altLang="en-US" sz="2000" b="1" dirty="0">
                <a:solidFill>
                  <a:srgbClr val="0000FF"/>
                </a:solidFill>
                <a:latin typeface="Times New Roman" pitchFamily="18" charset="0"/>
                <a:ea typeface="楷体" pitchFamily="49" charset="-122"/>
              </a:rPr>
              <a:t>仅决定于转移概率</a:t>
            </a:r>
            <a:r>
              <a:rPr lang="zh-CN" altLang="en-US" sz="2400" b="1" dirty="0">
                <a:solidFill>
                  <a:srgbClr val="0000FF"/>
                </a:solidFill>
                <a:latin typeface="Times New Roman" pitchFamily="18" charset="0"/>
                <a:ea typeface="楷体" pitchFamily="49" charset="-122"/>
              </a:rPr>
              <a:t>。</a:t>
            </a:r>
          </a:p>
        </p:txBody>
      </p:sp>
      <p:graphicFrame>
        <p:nvGraphicFramePr>
          <p:cNvPr id="8" name="Object 5"/>
          <p:cNvGraphicFramePr>
            <a:graphicFrameLocks noChangeAspect="1"/>
          </p:cNvGraphicFramePr>
          <p:nvPr/>
        </p:nvGraphicFramePr>
        <p:xfrm>
          <a:off x="1624013" y="2590800"/>
          <a:ext cx="2262187" cy="1046162"/>
        </p:xfrm>
        <a:graphic>
          <a:graphicData uri="http://schemas.openxmlformats.org/presentationml/2006/ole">
            <p:oleObj spid="_x0000_s281602" name="Equation" r:id="rId3" imgW="1015920" imgH="469800" progId="Equation.DSMT4">
              <p:embed/>
            </p:oleObj>
          </a:graphicData>
        </a:graphic>
      </p:graphicFrame>
      <p:sp>
        <p:nvSpPr>
          <p:cNvPr id="9" name="Rectangle 6"/>
          <p:cNvSpPr>
            <a:spLocks noChangeArrowheads="1"/>
          </p:cNvSpPr>
          <p:nvPr/>
        </p:nvSpPr>
        <p:spPr bwMode="auto">
          <a:xfrm>
            <a:off x="1219200" y="3697069"/>
            <a:ext cx="3886200" cy="830997"/>
          </a:xfrm>
          <a:prstGeom prst="rect">
            <a:avLst/>
          </a:prstGeom>
          <a:noFill/>
          <a:ln w="9525">
            <a:noFill/>
            <a:miter lim="800000"/>
            <a:headEnd/>
            <a:tailEnd/>
          </a:ln>
        </p:spPr>
        <p:txBody>
          <a:bodyPr wrap="square">
            <a:spAutoFit/>
          </a:bodyPr>
          <a:lstStyle/>
          <a:p>
            <a:r>
              <a:rPr lang="en-US" altLang="zh-CN" sz="2400" b="1" dirty="0">
                <a:solidFill>
                  <a:srgbClr val="000000"/>
                </a:solidFill>
                <a:latin typeface="Times New Roman" pitchFamily="18" charset="0"/>
                <a:ea typeface="楷体" pitchFamily="49" charset="-122"/>
              </a:rPr>
              <a:t>W</a:t>
            </a:r>
            <a:r>
              <a:rPr lang="en-US" altLang="zh-CN" sz="2400" b="1" baseline="-25000" dirty="0">
                <a:solidFill>
                  <a:srgbClr val="000000"/>
                </a:solidFill>
                <a:latin typeface="Times New Roman" pitchFamily="18" charset="0"/>
                <a:ea typeface="楷体" pitchFamily="49" charset="-122"/>
              </a:rPr>
              <a:t>1→1 </a:t>
            </a:r>
            <a:r>
              <a:rPr lang="en-US" altLang="zh-CN" sz="2400" b="1" dirty="0">
                <a:solidFill>
                  <a:srgbClr val="000000"/>
                </a:solidFill>
                <a:latin typeface="Times New Roman" pitchFamily="18" charset="0"/>
                <a:ea typeface="楷体" pitchFamily="49" charset="-122"/>
              </a:rPr>
              <a:t>=0.5 </a:t>
            </a:r>
            <a:r>
              <a:rPr lang="zh-CN" altLang="en-US" sz="2400" b="1" dirty="0">
                <a:solidFill>
                  <a:srgbClr val="000000"/>
                </a:solidFill>
                <a:latin typeface="Times New Roman" pitchFamily="18" charset="0"/>
                <a:ea typeface="楷体" pitchFamily="49" charset="-122"/>
              </a:rPr>
              <a:t>， </a:t>
            </a:r>
            <a:r>
              <a:rPr lang="en-US" altLang="zh-CN" sz="2400" b="1" dirty="0">
                <a:solidFill>
                  <a:srgbClr val="000000"/>
                </a:solidFill>
                <a:latin typeface="Times New Roman" pitchFamily="18" charset="0"/>
                <a:ea typeface="楷体" pitchFamily="49" charset="-122"/>
              </a:rPr>
              <a:t>W</a:t>
            </a:r>
            <a:r>
              <a:rPr lang="en-US" altLang="zh-CN" sz="2400" b="1" baseline="-25000" dirty="0">
                <a:solidFill>
                  <a:srgbClr val="000000"/>
                </a:solidFill>
                <a:latin typeface="Times New Roman" pitchFamily="18" charset="0"/>
                <a:ea typeface="楷体" pitchFamily="49" charset="-122"/>
              </a:rPr>
              <a:t>1→ 2</a:t>
            </a:r>
            <a:r>
              <a:rPr lang="en-US" altLang="zh-CN" sz="2400" b="1" dirty="0">
                <a:solidFill>
                  <a:srgbClr val="000000"/>
                </a:solidFill>
                <a:latin typeface="Times New Roman" pitchFamily="18" charset="0"/>
                <a:ea typeface="楷体" pitchFamily="49" charset="-122"/>
              </a:rPr>
              <a:t> =0.5 </a:t>
            </a:r>
            <a:r>
              <a:rPr lang="zh-CN" altLang="en-US" sz="2400" b="1" dirty="0" smtClean="0">
                <a:solidFill>
                  <a:srgbClr val="000000"/>
                </a:solidFill>
                <a:latin typeface="Times New Roman" pitchFamily="18" charset="0"/>
                <a:ea typeface="楷体" pitchFamily="49" charset="-122"/>
              </a:rPr>
              <a:t>，</a:t>
            </a:r>
            <a:endParaRPr lang="en-US" altLang="zh-CN" sz="2400" b="1" dirty="0" smtClean="0">
              <a:solidFill>
                <a:srgbClr val="000000"/>
              </a:solidFill>
              <a:latin typeface="Times New Roman" pitchFamily="18" charset="0"/>
              <a:ea typeface="楷体" pitchFamily="49" charset="-122"/>
            </a:endParaRPr>
          </a:p>
          <a:p>
            <a:r>
              <a:rPr lang="en-US" altLang="zh-CN" sz="2400" b="1" dirty="0" smtClean="0">
                <a:solidFill>
                  <a:srgbClr val="000000"/>
                </a:solidFill>
                <a:latin typeface="Times New Roman" pitchFamily="18" charset="0"/>
                <a:ea typeface="楷体" pitchFamily="49" charset="-122"/>
              </a:rPr>
              <a:t>W</a:t>
            </a:r>
            <a:r>
              <a:rPr lang="en-US" altLang="zh-CN" sz="2400" b="1" baseline="-25000" dirty="0" smtClean="0">
                <a:solidFill>
                  <a:srgbClr val="000000"/>
                </a:solidFill>
                <a:latin typeface="Times New Roman" pitchFamily="18" charset="0"/>
                <a:ea typeface="楷体" pitchFamily="49" charset="-122"/>
              </a:rPr>
              <a:t>2</a:t>
            </a:r>
            <a:r>
              <a:rPr lang="en-US" altLang="zh-CN" sz="2400" b="1" baseline="-25000" dirty="0">
                <a:solidFill>
                  <a:srgbClr val="000000"/>
                </a:solidFill>
                <a:latin typeface="Times New Roman" pitchFamily="18" charset="0"/>
                <a:ea typeface="楷体" pitchFamily="49" charset="-122"/>
              </a:rPr>
              <a:t>→1</a:t>
            </a:r>
            <a:r>
              <a:rPr lang="en-US" altLang="zh-CN" sz="2400" b="1" dirty="0">
                <a:solidFill>
                  <a:srgbClr val="000000"/>
                </a:solidFill>
                <a:latin typeface="Times New Roman" pitchFamily="18" charset="0"/>
                <a:ea typeface="楷体" pitchFamily="49" charset="-122"/>
              </a:rPr>
              <a:t> =1 </a:t>
            </a:r>
            <a:r>
              <a:rPr lang="zh-CN" altLang="en-US" sz="2400" b="1" dirty="0">
                <a:solidFill>
                  <a:srgbClr val="000000"/>
                </a:solidFill>
                <a:latin typeface="Times New Roman" pitchFamily="18" charset="0"/>
                <a:ea typeface="楷体" pitchFamily="49" charset="-122"/>
              </a:rPr>
              <a:t>，    </a:t>
            </a:r>
            <a:r>
              <a:rPr lang="en-US" altLang="zh-CN" sz="2400" b="1" dirty="0">
                <a:solidFill>
                  <a:srgbClr val="000000"/>
                </a:solidFill>
                <a:latin typeface="Times New Roman" pitchFamily="18" charset="0"/>
                <a:ea typeface="楷体" pitchFamily="49" charset="-122"/>
              </a:rPr>
              <a:t>W</a:t>
            </a:r>
            <a:r>
              <a:rPr lang="en-US" altLang="zh-CN" sz="2400" b="1" baseline="-25000" dirty="0">
                <a:solidFill>
                  <a:srgbClr val="000000"/>
                </a:solidFill>
                <a:latin typeface="Times New Roman" pitchFamily="18" charset="0"/>
                <a:ea typeface="楷体" pitchFamily="49" charset="-122"/>
              </a:rPr>
              <a:t>2→2 </a:t>
            </a:r>
            <a:r>
              <a:rPr lang="en-US" altLang="zh-CN" sz="2400" b="1" dirty="0">
                <a:solidFill>
                  <a:srgbClr val="000000"/>
                </a:solidFill>
                <a:latin typeface="Times New Roman" pitchFamily="18" charset="0"/>
                <a:ea typeface="楷体" pitchFamily="49" charset="-122"/>
              </a:rPr>
              <a:t>= 0 </a:t>
            </a:r>
            <a:r>
              <a:rPr lang="zh-CN" altLang="en-US" sz="2400" b="1" dirty="0">
                <a:solidFill>
                  <a:srgbClr val="000000"/>
                </a:solidFill>
                <a:latin typeface="Times New Roman" pitchFamily="18" charset="0"/>
                <a:ea typeface="楷体" pitchFamily="49" charset="-122"/>
              </a:rPr>
              <a:t>。</a:t>
            </a:r>
          </a:p>
        </p:txBody>
      </p:sp>
      <p:sp>
        <p:nvSpPr>
          <p:cNvPr id="10" name="Rectangle 13"/>
          <p:cNvSpPr>
            <a:spLocks noChangeArrowheads="1"/>
          </p:cNvSpPr>
          <p:nvPr/>
        </p:nvSpPr>
        <p:spPr bwMode="auto">
          <a:xfrm>
            <a:off x="250825" y="4583113"/>
            <a:ext cx="8424863" cy="1200329"/>
          </a:xfrm>
          <a:prstGeom prst="rect">
            <a:avLst/>
          </a:prstGeom>
          <a:noFill/>
          <a:ln w="9525">
            <a:noFill/>
            <a:miter lim="800000"/>
            <a:headEnd/>
            <a:tailEnd/>
          </a:ln>
        </p:spPr>
        <p:txBody>
          <a:bodyPr>
            <a:spAutoFit/>
          </a:bodyPr>
          <a:lstStyle/>
          <a:p>
            <a:pPr algn="just"/>
            <a:r>
              <a:rPr lang="zh-CN" altLang="en-US" sz="2400" b="1" dirty="0">
                <a:solidFill>
                  <a:srgbClr val="000000"/>
                </a:solidFill>
                <a:latin typeface="Times New Roman" pitchFamily="18" charset="0"/>
                <a:ea typeface="楷体" pitchFamily="49" charset="-122"/>
              </a:rPr>
              <a:t>设初始分布为</a:t>
            </a:r>
            <a:r>
              <a:rPr lang="en-US" altLang="zh-CN" sz="2400" b="1" dirty="0">
                <a:solidFill>
                  <a:srgbClr val="000000"/>
                </a:solidFill>
                <a:latin typeface="Times New Roman" pitchFamily="18" charset="0"/>
                <a:ea typeface="楷体" pitchFamily="49" charset="-122"/>
              </a:rPr>
              <a:t>p(1) = (1,0) </a:t>
            </a:r>
            <a:r>
              <a:rPr lang="zh-CN" altLang="en-US" sz="2400" b="1" dirty="0">
                <a:solidFill>
                  <a:srgbClr val="000000"/>
                </a:solidFill>
                <a:latin typeface="Times New Roman" pitchFamily="18" charset="0"/>
                <a:ea typeface="楷体" pitchFamily="49" charset="-122"/>
              </a:rPr>
              <a:t>，乘以跃迁矩阵后可得</a:t>
            </a:r>
            <a:r>
              <a:rPr lang="en-US" altLang="zh-CN" sz="2400" b="1" dirty="0">
                <a:solidFill>
                  <a:srgbClr val="000000"/>
                </a:solidFill>
                <a:latin typeface="Times New Roman" pitchFamily="18" charset="0"/>
                <a:ea typeface="楷体" pitchFamily="49" charset="-122"/>
              </a:rPr>
              <a:t>p(2) = (0.5,0.5</a:t>
            </a:r>
            <a:r>
              <a:rPr lang="en-US" altLang="zh-CN" sz="2400" b="1" dirty="0" smtClean="0">
                <a:solidFill>
                  <a:srgbClr val="000000"/>
                </a:solidFill>
                <a:latin typeface="Times New Roman" pitchFamily="18" charset="0"/>
                <a:ea typeface="楷体" pitchFamily="49" charset="-122"/>
              </a:rPr>
              <a:t>) </a:t>
            </a:r>
            <a:r>
              <a:rPr lang="zh-CN" altLang="en-US" sz="2400" b="1" dirty="0" smtClean="0">
                <a:solidFill>
                  <a:srgbClr val="000000"/>
                </a:solidFill>
                <a:latin typeface="Times New Roman" pitchFamily="18" charset="0"/>
                <a:ea typeface="楷体" pitchFamily="49" charset="-122"/>
              </a:rPr>
              <a:t>， </a:t>
            </a:r>
            <a:r>
              <a:rPr lang="en-US" altLang="zh-CN" sz="2400" b="1" dirty="0">
                <a:solidFill>
                  <a:srgbClr val="000000"/>
                </a:solidFill>
                <a:latin typeface="Times New Roman" pitchFamily="18" charset="0"/>
                <a:ea typeface="楷体" pitchFamily="49" charset="-122"/>
              </a:rPr>
              <a:t>p(3) = (0.75, 0.25) </a:t>
            </a:r>
            <a:r>
              <a:rPr lang="zh-CN" altLang="en-US" sz="2400" b="1" dirty="0">
                <a:solidFill>
                  <a:srgbClr val="000000"/>
                </a:solidFill>
                <a:latin typeface="Times New Roman" pitchFamily="18" charset="0"/>
                <a:ea typeface="楷体" pitchFamily="49" charset="-122"/>
              </a:rPr>
              <a:t>，连续乘下去得到平衡态分布</a:t>
            </a:r>
            <a:r>
              <a:rPr lang="en-US" altLang="zh-CN" sz="2400" b="1" dirty="0">
                <a:solidFill>
                  <a:srgbClr val="000000"/>
                </a:solidFill>
                <a:latin typeface="Times New Roman" pitchFamily="18" charset="0"/>
                <a:ea typeface="楷体" pitchFamily="49" charset="-122"/>
              </a:rPr>
              <a:t>(2/3,1/3) </a:t>
            </a:r>
            <a:r>
              <a:rPr lang="zh-CN" altLang="en-US" sz="2400" b="1" dirty="0">
                <a:solidFill>
                  <a:srgbClr val="000000"/>
                </a:solidFill>
                <a:latin typeface="Times New Roman" pitchFamily="18" charset="0"/>
                <a:ea typeface="楷体" pitchFamily="49" charset="-122"/>
              </a:rPr>
              <a:t>。</a:t>
            </a:r>
          </a:p>
        </p:txBody>
      </p:sp>
      <p:sp>
        <p:nvSpPr>
          <p:cNvPr id="11" name="Rectangle 14"/>
          <p:cNvSpPr>
            <a:spLocks noChangeArrowheads="1"/>
          </p:cNvSpPr>
          <p:nvPr/>
        </p:nvSpPr>
        <p:spPr bwMode="auto">
          <a:xfrm>
            <a:off x="107950" y="1314271"/>
            <a:ext cx="8785225" cy="1200329"/>
          </a:xfrm>
          <a:prstGeom prst="rect">
            <a:avLst/>
          </a:prstGeom>
          <a:noFill/>
          <a:ln w="9525">
            <a:noFill/>
            <a:miter lim="800000"/>
            <a:headEnd/>
            <a:tailEnd/>
          </a:ln>
        </p:spPr>
        <p:txBody>
          <a:bodyPr>
            <a:spAutoFit/>
          </a:bodyPr>
          <a:lstStyle/>
          <a:p>
            <a:r>
              <a:rPr lang="zh-CN" altLang="en-US" sz="2400" b="1" dirty="0">
                <a:solidFill>
                  <a:srgbClr val="000000"/>
                </a:solidFill>
                <a:latin typeface="Times New Roman" pitchFamily="18" charset="0"/>
                <a:ea typeface="楷体" pitchFamily="49" charset="-122"/>
              </a:rPr>
              <a:t>如一个两能级系统，其第一和第二能级分布的</a:t>
            </a:r>
            <a:r>
              <a:rPr lang="en-US" altLang="zh-CN" sz="2400" b="1" dirty="0">
                <a:solidFill>
                  <a:srgbClr val="000000"/>
                </a:solidFill>
                <a:latin typeface="Times New Roman" pitchFamily="18" charset="0"/>
                <a:ea typeface="楷体" pitchFamily="49" charset="-122"/>
              </a:rPr>
              <a:t>Boltzmann </a:t>
            </a:r>
            <a:r>
              <a:rPr lang="zh-CN" altLang="en-US" sz="2400" b="1" dirty="0">
                <a:solidFill>
                  <a:srgbClr val="000000"/>
                </a:solidFill>
                <a:latin typeface="Times New Roman" pitchFamily="18" charset="0"/>
                <a:ea typeface="楷体" pitchFamily="49" charset="-122"/>
              </a:rPr>
              <a:t>因子是</a:t>
            </a:r>
            <a:r>
              <a:rPr lang="en-US" altLang="zh-CN" sz="2400" b="1" dirty="0">
                <a:solidFill>
                  <a:srgbClr val="000000"/>
                </a:solidFill>
                <a:latin typeface="Times New Roman" pitchFamily="18" charset="0"/>
                <a:ea typeface="楷体" pitchFamily="49" charset="-122"/>
              </a:rPr>
              <a:t>2:1</a:t>
            </a:r>
            <a:r>
              <a:rPr lang="zh-CN" altLang="en-US" sz="2400" b="1" dirty="0">
                <a:solidFill>
                  <a:srgbClr val="000000"/>
                </a:solidFill>
                <a:latin typeface="Times New Roman" pitchFamily="18" charset="0"/>
                <a:ea typeface="楷体" pitchFamily="49" charset="-122"/>
              </a:rPr>
              <a:t>，平衡态下的构型分布应该为矢量</a:t>
            </a:r>
            <a:r>
              <a:rPr lang="en-US" altLang="zh-CN" sz="2400" b="1" dirty="0">
                <a:solidFill>
                  <a:srgbClr val="000000"/>
                </a:solidFill>
                <a:latin typeface="Times New Roman" pitchFamily="18" charset="0"/>
                <a:ea typeface="楷体" pitchFamily="49" charset="-122"/>
              </a:rPr>
              <a:t>(2/3,1/3) </a:t>
            </a:r>
            <a:r>
              <a:rPr lang="zh-CN" altLang="en-US" sz="2400" b="1" dirty="0">
                <a:solidFill>
                  <a:srgbClr val="000000"/>
                </a:solidFill>
                <a:latin typeface="Times New Roman" pitchFamily="18" charset="0"/>
                <a:ea typeface="楷体" pitchFamily="49" charset="-122"/>
              </a:rPr>
              <a:t>。用下面的跃迁矩阵可以达到该极限分布，</a:t>
            </a:r>
          </a:p>
        </p:txBody>
      </p:sp>
      <p:graphicFrame>
        <p:nvGraphicFramePr>
          <p:cNvPr id="12" name="Object 15"/>
          <p:cNvGraphicFramePr>
            <a:graphicFrameLocks noChangeAspect="1"/>
          </p:cNvGraphicFramePr>
          <p:nvPr/>
        </p:nvGraphicFramePr>
        <p:xfrm>
          <a:off x="6659563" y="5878513"/>
          <a:ext cx="1508125" cy="536575"/>
        </p:xfrm>
        <a:graphic>
          <a:graphicData uri="http://schemas.openxmlformats.org/presentationml/2006/ole">
            <p:oleObj spid="_x0000_s281603" name="Equation" r:id="rId4" imgW="571320" imgH="203040" progId="Equation.DSMT4">
              <p:embed/>
            </p:oleObj>
          </a:graphicData>
        </a:graphic>
      </p:graphicFrame>
      <p:graphicFrame>
        <p:nvGraphicFramePr>
          <p:cNvPr id="13" name="Object 16"/>
          <p:cNvGraphicFramePr>
            <a:graphicFrameLocks noChangeAspect="1"/>
          </p:cNvGraphicFramePr>
          <p:nvPr/>
        </p:nvGraphicFramePr>
        <p:xfrm>
          <a:off x="900113" y="5735638"/>
          <a:ext cx="4186237" cy="1046162"/>
        </p:xfrm>
        <a:graphic>
          <a:graphicData uri="http://schemas.openxmlformats.org/presentationml/2006/ole">
            <p:oleObj spid="_x0000_s281604" name="Equation" r:id="rId5" imgW="1879560" imgH="469800" progId="Equation.DSMT4">
              <p:embed/>
            </p:oleObj>
          </a:graphicData>
        </a:graphic>
      </p:graphicFrame>
      <p:sp>
        <p:nvSpPr>
          <p:cNvPr id="14" name="AutoShape 17"/>
          <p:cNvSpPr>
            <a:spLocks noChangeArrowheads="1"/>
          </p:cNvSpPr>
          <p:nvPr/>
        </p:nvSpPr>
        <p:spPr bwMode="auto">
          <a:xfrm>
            <a:off x="5581650" y="5949950"/>
            <a:ext cx="576263" cy="503238"/>
          </a:xfrm>
          <a:prstGeom prst="rightArrow">
            <a:avLst>
              <a:gd name="adj1" fmla="val 50000"/>
              <a:gd name="adj2" fmla="val 28628"/>
            </a:avLst>
          </a:prstGeom>
          <a:solidFill>
            <a:srgbClr val="CCFFCC"/>
          </a:solidFill>
          <a:ln w="50800">
            <a:solidFill>
              <a:srgbClr val="008000"/>
            </a:solidFill>
            <a:miter lim="800000"/>
            <a:headEnd/>
            <a:tailEnd/>
          </a:ln>
        </p:spPr>
        <p:txBody>
          <a:bodyPr wrap="none" anchor="ctr"/>
          <a:lstStyle/>
          <a:p>
            <a:endParaRPr lang="zh-CN" altLang="en-US"/>
          </a:p>
        </p:txBody>
      </p:sp>
      <p:cxnSp>
        <p:nvCxnSpPr>
          <p:cNvPr id="16" name="直接连接符 15"/>
          <p:cNvCxnSpPr/>
          <p:nvPr/>
        </p:nvCxnSpPr>
        <p:spPr>
          <a:xfrm>
            <a:off x="6324600" y="3886200"/>
            <a:ext cx="2057400" cy="0"/>
          </a:xfrm>
          <a:prstGeom prst="line">
            <a:avLst/>
          </a:prstGeom>
          <a:ln w="2540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6324600" y="3200400"/>
            <a:ext cx="2057400" cy="0"/>
          </a:xfrm>
          <a:prstGeom prst="line">
            <a:avLst/>
          </a:prstGeom>
          <a:ln w="25400">
            <a:solidFill>
              <a:srgbClr val="000000"/>
            </a:solidFill>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5943600" y="3669268"/>
            <a:ext cx="415498" cy="369332"/>
          </a:xfrm>
          <a:prstGeom prst="rect">
            <a:avLst/>
          </a:prstGeom>
          <a:noFill/>
        </p:spPr>
        <p:txBody>
          <a:bodyPr wrap="none" rtlCol="0">
            <a:spAutoFit/>
          </a:bodyPr>
          <a:lstStyle/>
          <a:p>
            <a:r>
              <a:rPr lang="en-US" altLang="zh-CN" b="1" dirty="0" smtClean="0">
                <a:solidFill>
                  <a:srgbClr val="000000"/>
                </a:solidFill>
                <a:latin typeface="Times New Roman" pitchFamily="18" charset="0"/>
                <a:cs typeface="Times New Roman" pitchFamily="18" charset="0"/>
                <a:sym typeface="Symbol"/>
              </a:rPr>
              <a:t>E</a:t>
            </a:r>
            <a:r>
              <a:rPr lang="en-US" altLang="zh-CN" b="1" baseline="-25000" dirty="0" smtClean="0">
                <a:solidFill>
                  <a:srgbClr val="000000"/>
                </a:solidFill>
                <a:latin typeface="Times New Roman" pitchFamily="18" charset="0"/>
                <a:cs typeface="Times New Roman" pitchFamily="18" charset="0"/>
                <a:sym typeface="Symbol"/>
              </a:rPr>
              <a:t>1</a:t>
            </a:r>
            <a:endParaRPr lang="zh-CN" altLang="en-US" b="1" baseline="-25000" dirty="0" smtClean="0">
              <a:solidFill>
                <a:srgbClr val="000000"/>
              </a:solidFill>
              <a:latin typeface="Times New Roman" pitchFamily="18" charset="0"/>
              <a:cs typeface="Times New Roman" pitchFamily="18" charset="0"/>
              <a:sym typeface="Symbol"/>
            </a:endParaRPr>
          </a:p>
        </p:txBody>
      </p:sp>
      <p:sp>
        <p:nvSpPr>
          <p:cNvPr id="19" name="TextBox 18"/>
          <p:cNvSpPr txBox="1"/>
          <p:nvPr/>
        </p:nvSpPr>
        <p:spPr>
          <a:xfrm>
            <a:off x="5943600" y="2983468"/>
            <a:ext cx="415498" cy="369332"/>
          </a:xfrm>
          <a:prstGeom prst="rect">
            <a:avLst/>
          </a:prstGeom>
          <a:noFill/>
        </p:spPr>
        <p:txBody>
          <a:bodyPr wrap="none" rtlCol="0">
            <a:spAutoFit/>
          </a:bodyPr>
          <a:lstStyle/>
          <a:p>
            <a:r>
              <a:rPr lang="en-US" altLang="zh-CN" b="1" dirty="0" smtClean="0">
                <a:solidFill>
                  <a:srgbClr val="000000"/>
                </a:solidFill>
                <a:latin typeface="Times New Roman" pitchFamily="18" charset="0"/>
                <a:cs typeface="Times New Roman" pitchFamily="18" charset="0"/>
                <a:sym typeface="Symbol"/>
              </a:rPr>
              <a:t>E</a:t>
            </a:r>
            <a:r>
              <a:rPr lang="en-US" altLang="zh-CN" b="1" baseline="-25000" dirty="0" smtClean="0">
                <a:solidFill>
                  <a:srgbClr val="000000"/>
                </a:solidFill>
                <a:latin typeface="Times New Roman" pitchFamily="18" charset="0"/>
                <a:cs typeface="Times New Roman" pitchFamily="18" charset="0"/>
                <a:sym typeface="Symbol"/>
              </a:rPr>
              <a:t>2</a:t>
            </a:r>
            <a:endParaRPr lang="zh-CN" altLang="en-US" b="1" baseline="-25000" dirty="0" smtClean="0">
              <a:solidFill>
                <a:srgbClr val="000000"/>
              </a:solidFill>
              <a:latin typeface="Times New Roman" pitchFamily="18" charset="0"/>
              <a:cs typeface="Times New Roman" pitchFamily="18" charset="0"/>
              <a:sym typeface="Symbol"/>
            </a:endParaRPr>
          </a:p>
        </p:txBody>
      </p:sp>
      <p:sp>
        <p:nvSpPr>
          <p:cNvPr id="20" name="TextBox 19"/>
          <p:cNvSpPr txBox="1"/>
          <p:nvPr/>
        </p:nvSpPr>
        <p:spPr>
          <a:xfrm>
            <a:off x="8423702" y="2971800"/>
            <a:ext cx="479618" cy="369332"/>
          </a:xfrm>
          <a:prstGeom prst="rect">
            <a:avLst/>
          </a:prstGeom>
          <a:noFill/>
        </p:spPr>
        <p:txBody>
          <a:bodyPr wrap="none" rtlCol="0">
            <a:spAutoFit/>
          </a:bodyPr>
          <a:lstStyle/>
          <a:p>
            <a:r>
              <a:rPr lang="en-US" altLang="zh-CN" b="1" dirty="0" smtClean="0">
                <a:solidFill>
                  <a:srgbClr val="000000"/>
                </a:solidFill>
                <a:latin typeface="Times New Roman" pitchFamily="18" charset="0"/>
                <a:cs typeface="Times New Roman" pitchFamily="18" charset="0"/>
                <a:sym typeface="Symbol"/>
              </a:rPr>
              <a:t>1/3</a:t>
            </a:r>
            <a:endParaRPr lang="zh-CN" altLang="en-US" b="1" baseline="-25000" dirty="0" smtClean="0">
              <a:solidFill>
                <a:srgbClr val="000000"/>
              </a:solidFill>
              <a:latin typeface="Times New Roman" pitchFamily="18" charset="0"/>
              <a:cs typeface="Times New Roman" pitchFamily="18" charset="0"/>
              <a:sym typeface="Symbol"/>
            </a:endParaRPr>
          </a:p>
        </p:txBody>
      </p:sp>
      <p:sp>
        <p:nvSpPr>
          <p:cNvPr id="21" name="TextBox 20"/>
          <p:cNvSpPr txBox="1"/>
          <p:nvPr/>
        </p:nvSpPr>
        <p:spPr>
          <a:xfrm>
            <a:off x="8435782" y="3669268"/>
            <a:ext cx="479618" cy="369332"/>
          </a:xfrm>
          <a:prstGeom prst="rect">
            <a:avLst/>
          </a:prstGeom>
          <a:noFill/>
        </p:spPr>
        <p:txBody>
          <a:bodyPr wrap="none" rtlCol="0">
            <a:spAutoFit/>
          </a:bodyPr>
          <a:lstStyle/>
          <a:p>
            <a:r>
              <a:rPr lang="en-US" altLang="zh-CN" b="1" dirty="0" smtClean="0">
                <a:solidFill>
                  <a:srgbClr val="000000"/>
                </a:solidFill>
                <a:latin typeface="Times New Roman" pitchFamily="18" charset="0"/>
                <a:cs typeface="Times New Roman" pitchFamily="18" charset="0"/>
                <a:sym typeface="Symbol"/>
              </a:rPr>
              <a:t>2/3</a:t>
            </a:r>
            <a:endParaRPr lang="zh-CN" altLang="en-US" b="1" baseline="-25000" dirty="0" smtClean="0">
              <a:solidFill>
                <a:srgbClr val="000000"/>
              </a:solidFill>
              <a:latin typeface="Times New Roman" pitchFamily="18" charset="0"/>
              <a:cs typeface="Times New Roman" pitchFamily="18" charset="0"/>
              <a:sym typeface="Symbol"/>
            </a:endParaRPr>
          </a:p>
        </p:txBody>
      </p:sp>
      <p:sp>
        <p:nvSpPr>
          <p:cNvPr id="23" name="矩形 22"/>
          <p:cNvSpPr/>
          <p:nvPr/>
        </p:nvSpPr>
        <p:spPr>
          <a:xfrm>
            <a:off x="3902657" y="300335"/>
            <a:ext cx="2040943" cy="461665"/>
          </a:xfrm>
          <a:prstGeom prst="rect">
            <a:avLst/>
          </a:prstGeom>
        </p:spPr>
        <p:txBody>
          <a:bodyPr wrap="none">
            <a:spAutoFit/>
          </a:bodyPr>
          <a:lstStyle/>
          <a:p>
            <a:r>
              <a:rPr lang="zh-CN" altLang="en-US" sz="2400" b="1" dirty="0" smtClean="0">
                <a:solidFill>
                  <a:srgbClr val="FF0000"/>
                </a:solidFill>
                <a:latin typeface="Times New Roman" pitchFamily="18" charset="0"/>
                <a:ea typeface="楷体" pitchFamily="49" charset="-122"/>
              </a:rPr>
              <a:t>经典体系应用</a:t>
            </a:r>
            <a:endParaRPr lang="zh-CN" altLang="en-US"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ox(in)">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ox(in)">
                                      <p:cBhvr>
                                        <p:cTn id="12" dur="500"/>
                                        <p:tgtEl>
                                          <p:spTgt spid="9"/>
                                        </p:tgtEl>
                                      </p:cBhvr>
                                    </p:animEffect>
                                  </p:childTnLst>
                                </p:cTn>
                              </p:par>
                              <p:par>
                                <p:cTn id="13" presetID="4" presetClass="entr" presetSubtype="16"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box(in)">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4" presetClass="entr" presetSubtype="16" fill="hold" grpId="0"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box(in)">
                                      <p:cBhvr>
                                        <p:cTn id="20" dur="500"/>
                                        <p:tgtEl>
                                          <p:spTgt spid="10"/>
                                        </p:tgtEl>
                                      </p:cBhvr>
                                    </p:animEffect>
                                  </p:childTnLst>
                                </p:cTn>
                              </p:par>
                              <p:par>
                                <p:cTn id="21" presetID="4" presetClass="entr" presetSubtype="16"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box(in)">
                                      <p:cBhvr>
                                        <p:cTn id="23" dur="500"/>
                                        <p:tgtEl>
                                          <p:spTgt spid="13"/>
                                        </p:tgtEl>
                                      </p:cBhvr>
                                    </p:animEffect>
                                  </p:childTnLst>
                                </p:cTn>
                              </p:par>
                            </p:childTnLst>
                          </p:cTn>
                        </p:par>
                      </p:childTnLst>
                    </p:cTn>
                  </p:par>
                  <p:par>
                    <p:cTn id="24" fill="hold">
                      <p:stCondLst>
                        <p:cond delay="indefinite"/>
                      </p:stCondLst>
                      <p:childTnLst>
                        <p:par>
                          <p:cTn id="25" fill="hold">
                            <p:stCondLst>
                              <p:cond delay="0"/>
                            </p:stCondLst>
                            <p:childTnLst>
                              <p:par>
                                <p:cTn id="26" presetID="12" presetClass="entr" presetSubtype="4" fill="hold" grpId="0" nodeType="click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slide(fromBottom)">
                                      <p:cBhvr>
                                        <p:cTn id="28" dur="500"/>
                                        <p:tgtEl>
                                          <p:spTgt spid="14"/>
                                        </p:tgtEl>
                                      </p:cBhvr>
                                    </p:animEffect>
                                  </p:childTnLst>
                                </p:cTn>
                              </p:par>
                              <p:par>
                                <p:cTn id="29" presetID="12" presetClass="entr" presetSubtype="4"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slide(fromBottom)">
                                      <p:cBhvr>
                                        <p:cTn id="3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4"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9"/>
          <p:cNvSpPr>
            <a:spLocks noChangeArrowheads="1"/>
          </p:cNvSpPr>
          <p:nvPr/>
        </p:nvSpPr>
        <p:spPr bwMode="auto">
          <a:xfrm>
            <a:off x="228600" y="228600"/>
            <a:ext cx="3608680" cy="523220"/>
          </a:xfrm>
          <a:prstGeom prst="rect">
            <a:avLst/>
          </a:prstGeom>
          <a:noFill/>
          <a:ln w="9525">
            <a:noFill/>
            <a:miter lim="800000"/>
            <a:headEnd/>
            <a:tailEnd/>
          </a:ln>
        </p:spPr>
        <p:txBody>
          <a:bodyPr wrap="none">
            <a:spAutoFit/>
          </a:bodyPr>
          <a:lstStyle/>
          <a:p>
            <a:r>
              <a:rPr lang="en-US" altLang="zh-CN" sz="2800" b="1" dirty="0" smtClean="0">
                <a:solidFill>
                  <a:srgbClr val="333300"/>
                </a:solidFill>
                <a:latin typeface="Times New Roman" pitchFamily="18" charset="0"/>
                <a:ea typeface="楷体" pitchFamily="49" charset="-122"/>
              </a:rPr>
              <a:t>2.4 </a:t>
            </a:r>
            <a:r>
              <a:rPr lang="zh-CN" altLang="en-US" sz="2800" b="1" dirty="0" smtClean="0">
                <a:solidFill>
                  <a:srgbClr val="333300"/>
                </a:solidFill>
                <a:latin typeface="Times New Roman" pitchFamily="18" charset="0"/>
                <a:ea typeface="楷体" pitchFamily="49" charset="-122"/>
              </a:rPr>
              <a:t>蒙特卡洛方法应用</a:t>
            </a:r>
            <a:endParaRPr lang="zh-CN" altLang="en-US" sz="2800" dirty="0"/>
          </a:p>
        </p:txBody>
      </p:sp>
      <p:sp>
        <p:nvSpPr>
          <p:cNvPr id="8" name="Rectangle 4"/>
          <p:cNvSpPr>
            <a:spLocks noChangeArrowheads="1"/>
          </p:cNvSpPr>
          <p:nvPr/>
        </p:nvSpPr>
        <p:spPr bwMode="auto">
          <a:xfrm>
            <a:off x="107950" y="762000"/>
            <a:ext cx="9036050" cy="6093976"/>
          </a:xfrm>
          <a:prstGeom prst="rect">
            <a:avLst/>
          </a:prstGeom>
          <a:solidFill>
            <a:schemeClr val="bg1"/>
          </a:solidFill>
          <a:ln w="9525">
            <a:noFill/>
            <a:miter lim="800000"/>
            <a:headEnd/>
            <a:tailEnd/>
          </a:ln>
        </p:spPr>
        <p:txBody>
          <a:bodyPr>
            <a:spAutoFit/>
          </a:bodyPr>
          <a:lstStyle/>
          <a:p>
            <a:r>
              <a:rPr lang="zh-CN" altLang="en-US" sz="2400" b="1" dirty="0" smtClean="0">
                <a:solidFill>
                  <a:srgbClr val="0000FF"/>
                </a:solidFill>
                <a:latin typeface="Times New Roman" pitchFamily="18" charset="0"/>
                <a:ea typeface="楷体" pitchFamily="49" charset="-122"/>
              </a:rPr>
              <a:t>主方程：描述了</a:t>
            </a:r>
            <a:r>
              <a:rPr lang="en-US" altLang="zh-CN" sz="2400" b="1" dirty="0" smtClean="0">
                <a:solidFill>
                  <a:srgbClr val="0000FF"/>
                </a:solidFill>
                <a:latin typeface="Times New Roman" pitchFamily="18" charset="0"/>
                <a:ea typeface="楷体" pitchFamily="49" charset="-122"/>
              </a:rPr>
              <a:t>Markov</a:t>
            </a:r>
            <a:r>
              <a:rPr lang="zh-CN" altLang="en-US" sz="2400" b="1" dirty="0" smtClean="0">
                <a:solidFill>
                  <a:srgbClr val="0000FF"/>
                </a:solidFill>
                <a:latin typeface="Times New Roman" pitchFamily="18" charset="0"/>
                <a:ea typeface="楷体" pitchFamily="49" charset="-122"/>
              </a:rPr>
              <a:t>过程中几率密度</a:t>
            </a:r>
            <a:r>
              <a:rPr lang="en-US" altLang="zh-CN" sz="2400" b="1" dirty="0" smtClean="0">
                <a:solidFill>
                  <a:srgbClr val="0000FF"/>
                </a:solidFill>
                <a:latin typeface="Times New Roman" pitchFamily="18" charset="0"/>
                <a:ea typeface="楷体" pitchFamily="49" charset="-122"/>
                <a:sym typeface="Symbol"/>
              </a:rPr>
              <a:t>p(</a:t>
            </a:r>
            <a:r>
              <a:rPr lang="en-US" altLang="zh-CN" sz="2400" b="1" i="1" dirty="0" err="1" smtClean="0">
                <a:solidFill>
                  <a:srgbClr val="0000FF"/>
                </a:solidFill>
                <a:latin typeface="Times New Roman" pitchFamily="18" charset="0"/>
                <a:ea typeface="楷体" pitchFamily="49" charset="-122"/>
                <a:sym typeface="Symbol"/>
              </a:rPr>
              <a:t>x</a:t>
            </a:r>
            <a:r>
              <a:rPr lang="en-US" altLang="zh-CN" sz="2400" b="1" dirty="0" err="1" smtClean="0">
                <a:solidFill>
                  <a:srgbClr val="0000FF"/>
                </a:solidFill>
                <a:latin typeface="Times New Roman" pitchFamily="18" charset="0"/>
                <a:ea typeface="楷体" pitchFamily="49" charset="-122"/>
                <a:sym typeface="Symbol"/>
              </a:rPr>
              <a:t>,t</a:t>
            </a:r>
            <a:r>
              <a:rPr lang="en-US" altLang="zh-CN" sz="2400" b="1" dirty="0" smtClean="0">
                <a:solidFill>
                  <a:srgbClr val="0000FF"/>
                </a:solidFill>
                <a:latin typeface="Times New Roman" pitchFamily="18" charset="0"/>
                <a:ea typeface="楷体" pitchFamily="49" charset="-122"/>
                <a:sym typeface="Symbol"/>
              </a:rPr>
              <a:t>)</a:t>
            </a:r>
            <a:r>
              <a:rPr lang="zh-CN" altLang="en-US" sz="2400" b="1" dirty="0" smtClean="0">
                <a:solidFill>
                  <a:srgbClr val="0000FF"/>
                </a:solidFill>
                <a:latin typeface="Times New Roman" pitchFamily="18" charset="0"/>
                <a:ea typeface="楷体" pitchFamily="49" charset="-122"/>
                <a:sym typeface="Symbol"/>
              </a:rPr>
              <a:t>的变化。</a:t>
            </a:r>
            <a:endParaRPr lang="en-US" altLang="zh-CN" sz="2400" b="1" dirty="0" smtClean="0">
              <a:solidFill>
                <a:srgbClr val="0000FF"/>
              </a:solidFill>
              <a:latin typeface="Times New Roman" pitchFamily="18" charset="0"/>
              <a:ea typeface="楷体" pitchFamily="49" charset="-122"/>
              <a:sym typeface="Symbol"/>
            </a:endParaRPr>
          </a:p>
          <a:p>
            <a:r>
              <a:rPr lang="en-US" altLang="zh-CN" sz="2400" b="1" dirty="0" smtClean="0">
                <a:solidFill>
                  <a:srgbClr val="000000"/>
                </a:solidFill>
                <a:latin typeface="Times New Roman" pitchFamily="18" charset="0"/>
                <a:ea typeface="楷体" pitchFamily="49" charset="-122"/>
                <a:sym typeface="Symbol"/>
              </a:rPr>
              <a:t>MC</a:t>
            </a:r>
            <a:r>
              <a:rPr lang="zh-CN" altLang="en-US" sz="2400" b="1" dirty="0" smtClean="0">
                <a:solidFill>
                  <a:srgbClr val="000000"/>
                </a:solidFill>
                <a:latin typeface="Times New Roman" pitchFamily="18" charset="0"/>
                <a:ea typeface="楷体" pitchFamily="49" charset="-122"/>
                <a:sym typeface="Symbol"/>
              </a:rPr>
              <a:t>的任务就是寻找到合适的转移概率，使之能给出平稳的分布</a:t>
            </a:r>
            <a:r>
              <a:rPr lang="en-US" altLang="zh-CN" sz="2400" b="1" dirty="0" smtClean="0">
                <a:solidFill>
                  <a:srgbClr val="000000"/>
                </a:solidFill>
                <a:latin typeface="Times New Roman" pitchFamily="18" charset="0"/>
                <a:ea typeface="楷体" pitchFamily="49" charset="-122"/>
                <a:sym typeface="Symbol"/>
              </a:rPr>
              <a:t>p.</a:t>
            </a:r>
            <a:r>
              <a:rPr lang="zh-CN" altLang="en-US" sz="2400" b="1" dirty="0" smtClean="0">
                <a:solidFill>
                  <a:srgbClr val="000000"/>
                </a:solidFill>
                <a:latin typeface="Times New Roman" pitchFamily="18" charset="0"/>
                <a:ea typeface="楷体" pitchFamily="49" charset="-122"/>
                <a:sym typeface="Symbol"/>
              </a:rPr>
              <a:t>对于有</a:t>
            </a:r>
            <a:r>
              <a:rPr lang="en-US" altLang="zh-CN" sz="2400" b="1" dirty="0" smtClean="0">
                <a:solidFill>
                  <a:srgbClr val="000000"/>
                </a:solidFill>
                <a:latin typeface="Times New Roman" pitchFamily="18" charset="0"/>
                <a:ea typeface="楷体" pitchFamily="49" charset="-122"/>
                <a:sym typeface="Symbol"/>
              </a:rPr>
              <a:t>M×M</a:t>
            </a:r>
            <a:r>
              <a:rPr lang="zh-CN" altLang="en-US" sz="2400" b="1" dirty="0" smtClean="0">
                <a:solidFill>
                  <a:srgbClr val="000000"/>
                </a:solidFill>
                <a:latin typeface="Times New Roman" pitchFamily="18" charset="0"/>
                <a:ea typeface="楷体" pitchFamily="49" charset="-122"/>
                <a:sym typeface="Symbol"/>
              </a:rPr>
              <a:t>个元素的矩阵</a:t>
            </a:r>
            <a:r>
              <a:rPr lang="en-US" altLang="zh-CN" sz="2400" b="1" dirty="0" smtClean="0">
                <a:solidFill>
                  <a:srgbClr val="000000"/>
                </a:solidFill>
                <a:latin typeface="Times New Roman" pitchFamily="18" charset="0"/>
                <a:ea typeface="楷体" pitchFamily="49" charset="-122"/>
                <a:sym typeface="Symbol"/>
              </a:rPr>
              <a:t>W</a:t>
            </a:r>
            <a:r>
              <a:rPr lang="zh-CN" altLang="en-US" sz="2400" b="1" dirty="0" smtClean="0">
                <a:solidFill>
                  <a:srgbClr val="000000"/>
                </a:solidFill>
                <a:latin typeface="Times New Roman" pitchFamily="18" charset="0"/>
                <a:ea typeface="楷体" pitchFamily="49" charset="-122"/>
                <a:sym typeface="Symbol"/>
              </a:rPr>
              <a:t>，矩阵的解有很多，只要找到一个就行了。</a:t>
            </a:r>
            <a:r>
              <a:rPr lang="en-US" altLang="zh-CN" sz="2400" b="1" dirty="0" smtClean="0">
                <a:solidFill>
                  <a:srgbClr val="000000"/>
                </a:solidFill>
                <a:latin typeface="Times New Roman" pitchFamily="18" charset="0"/>
                <a:ea typeface="楷体" pitchFamily="49" charset="-122"/>
                <a:sym typeface="Symbol"/>
              </a:rPr>
              <a:t>Metropolis</a:t>
            </a:r>
            <a:r>
              <a:rPr lang="zh-CN" altLang="en-US" sz="2400" b="1" dirty="0" smtClean="0">
                <a:solidFill>
                  <a:srgbClr val="000000"/>
                </a:solidFill>
                <a:latin typeface="Times New Roman" pitchFamily="18" charset="0"/>
                <a:ea typeface="楷体" pitchFamily="49" charset="-122"/>
                <a:sym typeface="Symbol"/>
              </a:rPr>
              <a:t>方法就是其中一个解。</a:t>
            </a:r>
            <a:endParaRPr lang="en-US" altLang="zh-CN" sz="2400" b="1" dirty="0" smtClean="0">
              <a:solidFill>
                <a:srgbClr val="000000"/>
              </a:solidFill>
              <a:latin typeface="Times New Roman" pitchFamily="18" charset="0"/>
              <a:ea typeface="楷体" pitchFamily="49" charset="-122"/>
              <a:sym typeface="Symbol"/>
            </a:endParaRPr>
          </a:p>
          <a:p>
            <a:r>
              <a:rPr lang="zh-CN" altLang="en-US" sz="2400" b="1" dirty="0" smtClean="0">
                <a:solidFill>
                  <a:srgbClr val="000000"/>
                </a:solidFill>
                <a:latin typeface="Times New Roman" pitchFamily="18" charset="0"/>
                <a:ea typeface="楷体" pitchFamily="49" charset="-122"/>
                <a:sym typeface="Symbol"/>
              </a:rPr>
              <a:t>对于各态历经的链来说，当</a:t>
            </a:r>
            <a:r>
              <a:rPr lang="en-US" altLang="zh-CN" sz="2400" b="1" dirty="0" smtClean="0">
                <a:solidFill>
                  <a:srgbClr val="000000"/>
                </a:solidFill>
                <a:latin typeface="Times New Roman" pitchFamily="18" charset="0"/>
                <a:ea typeface="楷体" pitchFamily="49" charset="-122"/>
                <a:sym typeface="Symbol"/>
              </a:rPr>
              <a:t>t</a:t>
            </a:r>
            <a:r>
              <a:rPr lang="zh-CN" altLang="en-US" sz="2400" b="1" dirty="0" smtClean="0">
                <a:solidFill>
                  <a:srgbClr val="000000"/>
                </a:solidFill>
                <a:latin typeface="Times New Roman" pitchFamily="18" charset="0"/>
                <a:ea typeface="楷体" pitchFamily="49" charset="-122"/>
                <a:sym typeface="Symbol"/>
              </a:rPr>
              <a:t>很大时，</a:t>
            </a:r>
            <a:r>
              <a:rPr lang="en-US" altLang="zh-CN" sz="2400" b="1" dirty="0" smtClean="0">
                <a:solidFill>
                  <a:srgbClr val="000000"/>
                </a:solidFill>
                <a:latin typeface="Times New Roman" pitchFamily="18" charset="0"/>
                <a:ea typeface="楷体" pitchFamily="49" charset="-122"/>
                <a:sym typeface="Symbol"/>
              </a:rPr>
              <a:t>p(</a:t>
            </a:r>
            <a:r>
              <a:rPr lang="en-US" altLang="zh-CN" sz="2400" b="1" i="1" dirty="0" smtClean="0">
                <a:solidFill>
                  <a:srgbClr val="000000"/>
                </a:solidFill>
                <a:latin typeface="Times New Roman" pitchFamily="18" charset="0"/>
                <a:ea typeface="楷体" pitchFamily="49" charset="-122"/>
                <a:sym typeface="Symbol"/>
              </a:rPr>
              <a:t>x</a:t>
            </a:r>
            <a:r>
              <a:rPr lang="en-US" altLang="zh-CN" sz="2400" b="1" dirty="0" smtClean="0">
                <a:solidFill>
                  <a:srgbClr val="000000"/>
                </a:solidFill>
                <a:latin typeface="Times New Roman" pitchFamily="18" charset="0"/>
                <a:ea typeface="楷体" pitchFamily="49" charset="-122"/>
                <a:sym typeface="Symbol"/>
              </a:rPr>
              <a:t>,t)</a:t>
            </a:r>
            <a:r>
              <a:rPr lang="zh-CN" altLang="en-US" sz="2400" b="1" dirty="0" smtClean="0">
                <a:solidFill>
                  <a:srgbClr val="000000"/>
                </a:solidFill>
                <a:latin typeface="Times New Roman" pitchFamily="18" charset="0"/>
                <a:ea typeface="楷体" pitchFamily="49" charset="-122"/>
                <a:sym typeface="Symbol"/>
              </a:rPr>
              <a:t>与时间无关。在</a:t>
            </a:r>
            <a:r>
              <a:rPr lang="en-US" altLang="zh-CN" sz="2400" b="1" dirty="0" smtClean="0">
                <a:solidFill>
                  <a:srgbClr val="000000"/>
                </a:solidFill>
                <a:latin typeface="Times New Roman" pitchFamily="18" charset="0"/>
                <a:ea typeface="楷体" pitchFamily="49" charset="-122"/>
                <a:sym typeface="Symbol"/>
              </a:rPr>
              <a:t>t</a:t>
            </a:r>
            <a:r>
              <a:rPr lang="zh-CN" altLang="en-US" sz="2400" b="1" dirty="0" smtClean="0">
                <a:solidFill>
                  <a:srgbClr val="000000"/>
                </a:solidFill>
                <a:latin typeface="Times New Roman" pitchFamily="18" charset="0"/>
                <a:ea typeface="楷体" pitchFamily="49" charset="-122"/>
                <a:sym typeface="Symbol"/>
              </a:rPr>
              <a:t>时间内，</a:t>
            </a:r>
            <a:r>
              <a:rPr lang="en-US" altLang="zh-CN" sz="2400" b="1" dirty="0" smtClean="0">
                <a:solidFill>
                  <a:srgbClr val="000000"/>
                </a:solidFill>
                <a:latin typeface="Times New Roman" pitchFamily="18" charset="0"/>
                <a:ea typeface="楷体" pitchFamily="49" charset="-122"/>
                <a:sym typeface="Symbol"/>
              </a:rPr>
              <a:t>p(x,t)</a:t>
            </a:r>
            <a:r>
              <a:rPr lang="zh-CN" altLang="en-US" sz="2400" b="1" dirty="0" smtClean="0">
                <a:solidFill>
                  <a:srgbClr val="000000"/>
                </a:solidFill>
                <a:latin typeface="Times New Roman" pitchFamily="18" charset="0"/>
                <a:ea typeface="楷体" pitchFamily="49" charset="-122"/>
                <a:sym typeface="Symbol"/>
              </a:rPr>
              <a:t>的变化是由于</a:t>
            </a:r>
            <a:endParaRPr lang="en-US" altLang="zh-CN" sz="2400" b="1" dirty="0" smtClean="0">
              <a:solidFill>
                <a:srgbClr val="000000"/>
              </a:solidFill>
              <a:latin typeface="Times New Roman" pitchFamily="18" charset="0"/>
              <a:ea typeface="楷体" pitchFamily="49" charset="-122"/>
              <a:sym typeface="Symbol"/>
            </a:endParaRPr>
          </a:p>
          <a:p>
            <a:r>
              <a:rPr lang="en-US" altLang="zh-CN" sz="2400" b="1" dirty="0" smtClean="0">
                <a:solidFill>
                  <a:srgbClr val="000000"/>
                </a:solidFill>
                <a:latin typeface="Times New Roman" pitchFamily="18" charset="0"/>
                <a:ea typeface="楷体" pitchFamily="49" charset="-122"/>
                <a:sym typeface="Symbol"/>
              </a:rPr>
              <a:t>                      1)</a:t>
            </a:r>
            <a:r>
              <a:rPr lang="zh-CN" altLang="en-US" sz="2400" b="1" dirty="0" smtClean="0">
                <a:solidFill>
                  <a:srgbClr val="000000"/>
                </a:solidFill>
                <a:latin typeface="Times New Roman" pitchFamily="18" charset="0"/>
                <a:ea typeface="楷体" pitchFamily="49" charset="-122"/>
                <a:sym typeface="Symbol"/>
              </a:rPr>
              <a:t>构型</a:t>
            </a:r>
            <a:r>
              <a:rPr lang="en-US" altLang="zh-CN" sz="2400" b="1" i="1" dirty="0" smtClean="0">
                <a:solidFill>
                  <a:srgbClr val="000000"/>
                </a:solidFill>
                <a:latin typeface="Times New Roman" pitchFamily="18" charset="0"/>
                <a:ea typeface="楷体" pitchFamily="49" charset="-122"/>
                <a:sym typeface="Symbol"/>
              </a:rPr>
              <a:t>x</a:t>
            </a:r>
            <a:r>
              <a:rPr lang="en-US" altLang="zh-CN" sz="2400" b="1" dirty="0" smtClean="0">
                <a:solidFill>
                  <a:srgbClr val="000000"/>
                </a:solidFill>
                <a:latin typeface="Times New Roman" pitchFamily="18" charset="0"/>
                <a:ea typeface="楷体" pitchFamily="49" charset="-122"/>
                <a:sym typeface="Wingdings" pitchFamily="2" charset="2"/>
              </a:rPr>
              <a:t></a:t>
            </a:r>
            <a:r>
              <a:rPr lang="zh-CN" altLang="en-US" sz="2400" b="1" dirty="0" smtClean="0">
                <a:solidFill>
                  <a:srgbClr val="000000"/>
                </a:solidFill>
                <a:latin typeface="Times New Roman" pitchFamily="18" charset="0"/>
                <a:ea typeface="楷体" pitchFamily="49" charset="-122"/>
                <a:sym typeface="Wingdings" pitchFamily="2" charset="2"/>
              </a:rPr>
              <a:t>构型</a:t>
            </a:r>
            <a:r>
              <a:rPr lang="en-US" altLang="zh-CN" sz="2400" b="1" i="1" dirty="0" smtClean="0">
                <a:solidFill>
                  <a:srgbClr val="000000"/>
                </a:solidFill>
                <a:latin typeface="Times New Roman" pitchFamily="18" charset="0"/>
                <a:ea typeface="楷体" pitchFamily="49" charset="-122"/>
                <a:sym typeface="Wingdings" pitchFamily="2" charset="2"/>
              </a:rPr>
              <a:t>x</a:t>
            </a:r>
            <a:r>
              <a:rPr lang="en-US" altLang="zh-CN" sz="2400" b="1" dirty="0" smtClean="0">
                <a:solidFill>
                  <a:srgbClr val="000000"/>
                </a:solidFill>
                <a:latin typeface="Times New Roman" pitchFamily="18" charset="0"/>
                <a:ea typeface="楷体" pitchFamily="49" charset="-122"/>
                <a:sym typeface="Wingdings" pitchFamily="2" charset="2"/>
              </a:rPr>
              <a:t>’;     2)</a:t>
            </a:r>
            <a:r>
              <a:rPr lang="zh-CN" altLang="en-US" sz="2400" b="1" dirty="0" smtClean="0">
                <a:solidFill>
                  <a:srgbClr val="000000"/>
                </a:solidFill>
                <a:latin typeface="Times New Roman" pitchFamily="18" charset="0"/>
                <a:ea typeface="楷体" pitchFamily="49" charset="-122"/>
                <a:sym typeface="Wingdings" pitchFamily="2" charset="2"/>
              </a:rPr>
              <a:t>构型</a:t>
            </a:r>
            <a:r>
              <a:rPr lang="en-US" altLang="zh-CN" sz="2400" b="1" i="1" dirty="0" smtClean="0">
                <a:solidFill>
                  <a:srgbClr val="000000"/>
                </a:solidFill>
                <a:latin typeface="Times New Roman" pitchFamily="18" charset="0"/>
                <a:ea typeface="楷体" pitchFamily="49" charset="-122"/>
                <a:sym typeface="Wingdings" pitchFamily="2" charset="2"/>
              </a:rPr>
              <a:t>x</a:t>
            </a:r>
            <a:r>
              <a:rPr lang="en-US" altLang="zh-CN" sz="2400" b="1" dirty="0" smtClean="0">
                <a:solidFill>
                  <a:srgbClr val="000000"/>
                </a:solidFill>
                <a:latin typeface="Times New Roman" pitchFamily="18" charset="0"/>
                <a:ea typeface="楷体" pitchFamily="49" charset="-122"/>
                <a:sym typeface="Wingdings" pitchFamily="2" charset="2"/>
              </a:rPr>
              <a:t>’</a:t>
            </a:r>
            <a:r>
              <a:rPr lang="zh-CN" altLang="en-US" sz="2400" b="1" dirty="0" smtClean="0">
                <a:solidFill>
                  <a:srgbClr val="000000"/>
                </a:solidFill>
                <a:latin typeface="Times New Roman" pitchFamily="18" charset="0"/>
                <a:ea typeface="楷体" pitchFamily="49" charset="-122"/>
                <a:sym typeface="Wingdings" pitchFamily="2" charset="2"/>
              </a:rPr>
              <a:t>构型</a:t>
            </a:r>
            <a:r>
              <a:rPr lang="en-US" altLang="zh-CN" sz="2400" b="1" i="1" dirty="0" smtClean="0">
                <a:solidFill>
                  <a:srgbClr val="000000"/>
                </a:solidFill>
                <a:latin typeface="Times New Roman" pitchFamily="18" charset="0"/>
                <a:ea typeface="楷体" pitchFamily="49" charset="-122"/>
                <a:sym typeface="Wingdings" pitchFamily="2" charset="2"/>
              </a:rPr>
              <a:t>x</a:t>
            </a:r>
          </a:p>
          <a:p>
            <a:endParaRPr lang="en-US" altLang="zh-CN" b="1" dirty="0" smtClean="0">
              <a:solidFill>
                <a:srgbClr val="000000"/>
              </a:solidFill>
              <a:latin typeface="Times New Roman" pitchFamily="18" charset="0"/>
              <a:ea typeface="楷体" pitchFamily="49" charset="-122"/>
              <a:sym typeface="Wingdings" pitchFamily="2" charset="2"/>
            </a:endParaRPr>
          </a:p>
          <a:p>
            <a:endParaRPr lang="en-US" altLang="zh-CN" b="1" dirty="0" smtClean="0">
              <a:solidFill>
                <a:srgbClr val="000000"/>
              </a:solidFill>
              <a:latin typeface="Times New Roman" pitchFamily="18" charset="0"/>
              <a:ea typeface="楷体" pitchFamily="49" charset="-122"/>
              <a:sym typeface="Wingdings" pitchFamily="2" charset="2"/>
            </a:endParaRPr>
          </a:p>
          <a:p>
            <a:endParaRPr lang="en-US" altLang="zh-CN" b="1" dirty="0" smtClean="0">
              <a:solidFill>
                <a:srgbClr val="000000"/>
              </a:solidFill>
              <a:latin typeface="Times New Roman" pitchFamily="18" charset="0"/>
              <a:ea typeface="楷体" pitchFamily="49" charset="-122"/>
              <a:sym typeface="Wingdings" pitchFamily="2" charset="2"/>
            </a:endParaRPr>
          </a:p>
          <a:p>
            <a:endParaRPr lang="en-US" altLang="zh-CN" b="1" dirty="0" smtClean="0">
              <a:solidFill>
                <a:srgbClr val="000000"/>
              </a:solidFill>
              <a:latin typeface="Times New Roman" pitchFamily="18" charset="0"/>
              <a:ea typeface="楷体" pitchFamily="49" charset="-122"/>
              <a:sym typeface="Wingdings" pitchFamily="2" charset="2"/>
            </a:endParaRPr>
          </a:p>
          <a:p>
            <a:endParaRPr lang="en-US" altLang="zh-CN" b="1" dirty="0" smtClean="0">
              <a:solidFill>
                <a:srgbClr val="000000"/>
              </a:solidFill>
              <a:latin typeface="Times New Roman" pitchFamily="18" charset="0"/>
              <a:ea typeface="楷体" pitchFamily="49" charset="-122"/>
              <a:sym typeface="Wingdings" pitchFamily="2" charset="2"/>
            </a:endParaRPr>
          </a:p>
          <a:p>
            <a:r>
              <a:rPr lang="zh-CN" altLang="en-US" sz="2400" b="1" dirty="0" smtClean="0">
                <a:solidFill>
                  <a:srgbClr val="000000"/>
                </a:solidFill>
                <a:latin typeface="Times New Roman" pitchFamily="18" charset="0"/>
                <a:ea typeface="楷体" pitchFamily="49" charset="-122"/>
              </a:rPr>
              <a:t>在</a:t>
            </a:r>
            <a:r>
              <a:rPr lang="zh-CN" altLang="en-US" sz="2400" b="1" dirty="0" smtClean="0">
                <a:solidFill>
                  <a:srgbClr val="000000"/>
                </a:solidFill>
                <a:latin typeface="Times New Roman" pitchFamily="18" charset="0"/>
                <a:ea typeface="楷体" pitchFamily="49" charset="-122"/>
                <a:sym typeface="Symbol"/>
              </a:rPr>
              <a:t></a:t>
            </a:r>
            <a:r>
              <a:rPr lang="en-US" altLang="zh-CN" sz="2400" b="1" dirty="0" smtClean="0">
                <a:solidFill>
                  <a:srgbClr val="000000"/>
                </a:solidFill>
                <a:latin typeface="Times New Roman" pitchFamily="18" charset="0"/>
                <a:ea typeface="楷体" pitchFamily="49" charset="-122"/>
                <a:sym typeface="Symbol"/>
              </a:rPr>
              <a:t>t</a:t>
            </a:r>
            <a:r>
              <a:rPr lang="en-US" altLang="zh-CN" sz="2400" b="1" dirty="0" smtClean="0">
                <a:solidFill>
                  <a:srgbClr val="000000"/>
                </a:solidFill>
                <a:latin typeface="Times New Roman" pitchFamily="18" charset="0"/>
                <a:ea typeface="楷体" pitchFamily="49" charset="-122"/>
                <a:sym typeface="Wingdings" pitchFamily="2" charset="2"/>
              </a:rPr>
              <a:t>0</a:t>
            </a:r>
            <a:r>
              <a:rPr lang="zh-CN" altLang="en-US" sz="2400" b="1" dirty="0" smtClean="0">
                <a:solidFill>
                  <a:srgbClr val="000000"/>
                </a:solidFill>
                <a:latin typeface="Times New Roman" pitchFamily="18" charset="0"/>
                <a:ea typeface="楷体" pitchFamily="49" charset="-122"/>
                <a:sym typeface="Wingdings" pitchFamily="2" charset="2"/>
              </a:rPr>
              <a:t>时，</a:t>
            </a:r>
            <a:endParaRPr lang="en-US" altLang="zh-CN" sz="2400" b="1" dirty="0" smtClean="0">
              <a:solidFill>
                <a:srgbClr val="000000"/>
              </a:solidFill>
              <a:latin typeface="Times New Roman" pitchFamily="18" charset="0"/>
              <a:ea typeface="楷体" pitchFamily="49" charset="-122"/>
              <a:sym typeface="Wingdings" pitchFamily="2" charset="2"/>
            </a:endParaRPr>
          </a:p>
          <a:p>
            <a:endParaRPr lang="en-US" altLang="zh-CN" b="1" dirty="0" smtClean="0">
              <a:solidFill>
                <a:srgbClr val="000000"/>
              </a:solidFill>
              <a:latin typeface="Times New Roman" pitchFamily="18" charset="0"/>
              <a:ea typeface="楷体" pitchFamily="49" charset="-122"/>
              <a:sym typeface="Wingdings" pitchFamily="2" charset="2"/>
            </a:endParaRPr>
          </a:p>
          <a:p>
            <a:endParaRPr lang="en-US" altLang="zh-CN" b="1" dirty="0" smtClean="0">
              <a:solidFill>
                <a:srgbClr val="000000"/>
              </a:solidFill>
              <a:latin typeface="Times New Roman" pitchFamily="18" charset="0"/>
              <a:ea typeface="楷体" pitchFamily="49" charset="-122"/>
              <a:sym typeface="Wingdings" pitchFamily="2" charset="2"/>
            </a:endParaRPr>
          </a:p>
          <a:p>
            <a:endParaRPr lang="en-US" altLang="zh-CN" b="1" dirty="0" smtClean="0">
              <a:solidFill>
                <a:srgbClr val="000000"/>
              </a:solidFill>
              <a:latin typeface="Times New Roman" pitchFamily="18" charset="0"/>
              <a:ea typeface="楷体" pitchFamily="49" charset="-122"/>
              <a:sym typeface="Wingdings" pitchFamily="2" charset="2"/>
            </a:endParaRPr>
          </a:p>
          <a:p>
            <a:r>
              <a:rPr lang="en-US" altLang="zh-CN" b="1" dirty="0" smtClean="0">
                <a:solidFill>
                  <a:srgbClr val="000000"/>
                </a:solidFill>
                <a:latin typeface="Times New Roman" pitchFamily="18" charset="0"/>
                <a:ea typeface="楷体" pitchFamily="49" charset="-122"/>
                <a:sym typeface="Wingdings" pitchFamily="2" charset="2"/>
              </a:rPr>
              <a:t>                                                           </a:t>
            </a:r>
          </a:p>
          <a:p>
            <a:r>
              <a:rPr lang="zh-CN" altLang="en-US" sz="3600" b="1" dirty="0" smtClean="0">
                <a:solidFill>
                  <a:srgbClr val="FF0000"/>
                </a:solidFill>
                <a:latin typeface="Times New Roman" pitchFamily="18" charset="0"/>
                <a:ea typeface="楷体" pitchFamily="49" charset="-122"/>
                <a:sym typeface="Wingdings" pitchFamily="2" charset="2"/>
              </a:rPr>
              <a:t>                             主方程</a:t>
            </a:r>
            <a:endParaRPr lang="zh-CN" altLang="en-US" sz="3600" b="1" dirty="0">
              <a:solidFill>
                <a:srgbClr val="FF0000"/>
              </a:solidFill>
              <a:latin typeface="Times New Roman" pitchFamily="18" charset="0"/>
              <a:ea typeface="楷体" pitchFamily="49" charset="-122"/>
            </a:endParaRPr>
          </a:p>
        </p:txBody>
      </p:sp>
      <p:graphicFrame>
        <p:nvGraphicFramePr>
          <p:cNvPr id="282626" name="Object 2"/>
          <p:cNvGraphicFramePr>
            <a:graphicFrameLocks noChangeAspect="1"/>
          </p:cNvGraphicFramePr>
          <p:nvPr/>
        </p:nvGraphicFramePr>
        <p:xfrm>
          <a:off x="782320" y="3352800"/>
          <a:ext cx="7863840" cy="1371600"/>
        </p:xfrm>
        <a:graphic>
          <a:graphicData uri="http://schemas.openxmlformats.org/presentationml/2006/ole">
            <p:oleObj spid="_x0000_s282626" name="Equation" r:id="rId3" imgW="2184120" imgH="380880" progId="Equation.DSMT4">
              <p:embed/>
            </p:oleObj>
          </a:graphicData>
        </a:graphic>
      </p:graphicFrame>
      <p:graphicFrame>
        <p:nvGraphicFramePr>
          <p:cNvPr id="282627" name="Object 3"/>
          <p:cNvGraphicFramePr>
            <a:graphicFrameLocks noChangeAspect="1"/>
          </p:cNvGraphicFramePr>
          <p:nvPr/>
        </p:nvGraphicFramePr>
        <p:xfrm>
          <a:off x="457200" y="5105400"/>
          <a:ext cx="8302487" cy="1066800"/>
        </p:xfrm>
        <a:graphic>
          <a:graphicData uri="http://schemas.openxmlformats.org/presentationml/2006/ole">
            <p:oleObj spid="_x0000_s282627" name="Equation" r:id="rId4" imgW="2273040" imgH="291960" progId="Equation.DSMT4">
              <p:embed/>
            </p:oleObj>
          </a:graphicData>
        </a:graphic>
      </p:graphicFrame>
      <p:sp>
        <p:nvSpPr>
          <p:cNvPr id="9" name="矩形 8"/>
          <p:cNvSpPr/>
          <p:nvPr/>
        </p:nvSpPr>
        <p:spPr>
          <a:xfrm>
            <a:off x="3902657" y="300335"/>
            <a:ext cx="2040943" cy="461665"/>
          </a:xfrm>
          <a:prstGeom prst="rect">
            <a:avLst/>
          </a:prstGeom>
        </p:spPr>
        <p:txBody>
          <a:bodyPr wrap="none">
            <a:spAutoFit/>
          </a:bodyPr>
          <a:lstStyle/>
          <a:p>
            <a:r>
              <a:rPr lang="zh-CN" altLang="en-US" sz="2400" b="1" dirty="0" smtClean="0">
                <a:solidFill>
                  <a:srgbClr val="FF0000"/>
                </a:solidFill>
                <a:latin typeface="Times New Roman" pitchFamily="18" charset="0"/>
                <a:ea typeface="楷体" pitchFamily="49" charset="-122"/>
              </a:rPr>
              <a:t>经典体系应用</a:t>
            </a:r>
            <a:endParaRPr lang="zh-CN" altLang="en-US" sz="2400" dirty="0"/>
          </a:p>
        </p:txBody>
      </p:sp>
      <p:sp>
        <p:nvSpPr>
          <p:cNvPr id="4" name="灯片编号占位符 3"/>
          <p:cNvSpPr>
            <a:spLocks noGrp="1"/>
          </p:cNvSpPr>
          <p:nvPr>
            <p:ph type="sldNum" sz="quarter" idx="12"/>
          </p:nvPr>
        </p:nvSpPr>
        <p:spPr/>
        <p:txBody>
          <a:bodyPr/>
          <a:lstStyle/>
          <a:p>
            <a:pPr>
              <a:defRPr/>
            </a:pPr>
            <a:fld id="{2EB97F26-A8B8-44D5-B438-A24E3BDCB5E3}" type="slidenum">
              <a:rPr lang="zh-CN" altLang="zh-CN" smtClean="0"/>
              <a:pPr>
                <a:defRPr/>
              </a:pPr>
              <a:t>78</a:t>
            </a:fld>
            <a:endParaRPr lang="zh-CN" altLang="zh-CN" dirty="0"/>
          </a:p>
        </p:txBody>
      </p:sp>
      <p:sp>
        <p:nvSpPr>
          <p:cNvPr id="6" name="Line 5"/>
          <p:cNvSpPr>
            <a:spLocks noChangeShapeType="1"/>
          </p:cNvSpPr>
          <p:nvPr/>
        </p:nvSpPr>
        <p:spPr bwMode="auto">
          <a:xfrm>
            <a:off x="0" y="762000"/>
            <a:ext cx="7916863" cy="0"/>
          </a:xfrm>
          <a:prstGeom prst="line">
            <a:avLst/>
          </a:prstGeom>
          <a:noFill/>
          <a:ln w="12700">
            <a:solidFill>
              <a:srgbClr val="FF9900"/>
            </a:solidFill>
            <a:miter lim="800000"/>
            <a:headEnd/>
            <a:tailEnd/>
          </a:ln>
          <a:effectLst>
            <a:prstShdw prst="shdw17" dist="17961" dir="2700000">
              <a:srgbClr val="995C00"/>
            </a:prstShdw>
          </a:effectLst>
        </p:spPr>
        <p:txBody>
          <a:bodyPr lIns="90000" tIns="46800" rIns="90000" bIns="46800"/>
          <a:lstStyle/>
          <a:p>
            <a:endParaRPr lang="zh-CN" altLang="en-US"/>
          </a:p>
        </p:txBody>
      </p:sp>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2EB97F26-A8B8-44D5-B438-A24E3BDCB5E3}" type="slidenum">
              <a:rPr lang="zh-CN" altLang="zh-CN" smtClean="0"/>
              <a:pPr>
                <a:defRPr/>
              </a:pPr>
              <a:t>79</a:t>
            </a:fld>
            <a:endParaRPr lang="zh-CN" altLang="zh-CN" dirty="0"/>
          </a:p>
        </p:txBody>
      </p:sp>
      <p:sp>
        <p:nvSpPr>
          <p:cNvPr id="5" name="矩形 9"/>
          <p:cNvSpPr>
            <a:spLocks noChangeArrowheads="1"/>
          </p:cNvSpPr>
          <p:nvPr/>
        </p:nvSpPr>
        <p:spPr bwMode="auto">
          <a:xfrm>
            <a:off x="228600" y="228600"/>
            <a:ext cx="3608680" cy="523220"/>
          </a:xfrm>
          <a:prstGeom prst="rect">
            <a:avLst/>
          </a:prstGeom>
          <a:noFill/>
          <a:ln w="9525">
            <a:noFill/>
            <a:miter lim="800000"/>
            <a:headEnd/>
            <a:tailEnd/>
          </a:ln>
        </p:spPr>
        <p:txBody>
          <a:bodyPr wrap="none">
            <a:spAutoFit/>
          </a:bodyPr>
          <a:lstStyle/>
          <a:p>
            <a:r>
              <a:rPr lang="en-US" altLang="zh-CN" sz="2800" b="1" dirty="0" smtClean="0">
                <a:solidFill>
                  <a:srgbClr val="333300"/>
                </a:solidFill>
                <a:latin typeface="Times New Roman" pitchFamily="18" charset="0"/>
                <a:ea typeface="楷体" pitchFamily="49" charset="-122"/>
              </a:rPr>
              <a:t>2.4 </a:t>
            </a:r>
            <a:r>
              <a:rPr lang="zh-CN" altLang="en-US" sz="2800" b="1" dirty="0" smtClean="0">
                <a:solidFill>
                  <a:srgbClr val="333300"/>
                </a:solidFill>
                <a:latin typeface="Times New Roman" pitchFamily="18" charset="0"/>
                <a:ea typeface="楷体" pitchFamily="49" charset="-122"/>
              </a:rPr>
              <a:t>蒙特卡洛方法应用</a:t>
            </a:r>
            <a:endParaRPr lang="zh-CN" altLang="en-US" sz="2800" dirty="0"/>
          </a:p>
        </p:txBody>
      </p:sp>
      <p:sp>
        <p:nvSpPr>
          <p:cNvPr id="6" name="Line 5"/>
          <p:cNvSpPr>
            <a:spLocks noChangeShapeType="1"/>
          </p:cNvSpPr>
          <p:nvPr/>
        </p:nvSpPr>
        <p:spPr bwMode="auto">
          <a:xfrm>
            <a:off x="0" y="762000"/>
            <a:ext cx="7916863" cy="0"/>
          </a:xfrm>
          <a:prstGeom prst="line">
            <a:avLst/>
          </a:prstGeom>
          <a:noFill/>
          <a:ln w="12700">
            <a:solidFill>
              <a:srgbClr val="FF9900"/>
            </a:solidFill>
            <a:miter lim="800000"/>
            <a:headEnd/>
            <a:tailEnd/>
          </a:ln>
          <a:effectLst>
            <a:prstShdw prst="shdw17" dist="17961" dir="2700000">
              <a:srgbClr val="995C00"/>
            </a:prstShdw>
          </a:effectLst>
        </p:spPr>
        <p:txBody>
          <a:bodyPr lIns="90000" tIns="46800" rIns="90000" bIns="46800"/>
          <a:lstStyle/>
          <a:p>
            <a:endParaRPr lang="zh-CN" altLang="en-US"/>
          </a:p>
        </p:txBody>
      </p:sp>
      <p:sp>
        <p:nvSpPr>
          <p:cNvPr id="7" name="Rectangle 4"/>
          <p:cNvSpPr>
            <a:spLocks noChangeArrowheads="1"/>
          </p:cNvSpPr>
          <p:nvPr/>
        </p:nvSpPr>
        <p:spPr bwMode="auto">
          <a:xfrm>
            <a:off x="107950" y="990600"/>
            <a:ext cx="9036050" cy="4893647"/>
          </a:xfrm>
          <a:prstGeom prst="rect">
            <a:avLst/>
          </a:prstGeom>
          <a:noFill/>
          <a:ln w="9525">
            <a:noFill/>
            <a:miter lim="800000"/>
            <a:headEnd/>
            <a:tailEnd/>
          </a:ln>
        </p:spPr>
        <p:txBody>
          <a:bodyPr>
            <a:spAutoFit/>
          </a:bodyPr>
          <a:lstStyle/>
          <a:p>
            <a:r>
              <a:rPr lang="zh-CN" altLang="en-US" sz="2400" b="1" dirty="0" smtClean="0">
                <a:solidFill>
                  <a:srgbClr val="0000FF"/>
                </a:solidFill>
                <a:latin typeface="Times New Roman" pitchFamily="18" charset="0"/>
                <a:ea typeface="楷体" pitchFamily="49" charset="-122"/>
              </a:rPr>
              <a:t>主方程的几点说明：</a:t>
            </a:r>
            <a:endParaRPr lang="en-US" altLang="zh-CN" sz="2400" b="1" dirty="0" smtClean="0">
              <a:solidFill>
                <a:srgbClr val="0000FF"/>
              </a:solidFill>
              <a:latin typeface="Times New Roman" pitchFamily="18" charset="0"/>
              <a:ea typeface="楷体" pitchFamily="49" charset="-122"/>
            </a:endParaRPr>
          </a:p>
          <a:p>
            <a:endParaRPr lang="en-US" altLang="zh-CN" sz="2400" b="1" dirty="0" smtClean="0">
              <a:solidFill>
                <a:srgbClr val="000000"/>
              </a:solidFill>
              <a:latin typeface="Times New Roman" pitchFamily="18" charset="0"/>
              <a:ea typeface="楷体" pitchFamily="49" charset="-122"/>
            </a:endParaRPr>
          </a:p>
          <a:p>
            <a:endParaRPr lang="en-US" altLang="zh-CN" sz="2400" b="1" dirty="0" smtClean="0">
              <a:solidFill>
                <a:srgbClr val="000000"/>
              </a:solidFill>
              <a:latin typeface="Times New Roman" pitchFamily="18" charset="0"/>
              <a:ea typeface="楷体" pitchFamily="49" charset="-122"/>
            </a:endParaRPr>
          </a:p>
          <a:p>
            <a:endParaRPr lang="en-US" altLang="zh-CN" sz="2400" b="1" dirty="0" smtClean="0">
              <a:solidFill>
                <a:srgbClr val="000000"/>
              </a:solidFill>
              <a:latin typeface="Times New Roman" pitchFamily="18" charset="0"/>
              <a:ea typeface="楷体" pitchFamily="49" charset="-122"/>
            </a:endParaRPr>
          </a:p>
          <a:p>
            <a:endParaRPr lang="en-US" altLang="zh-CN" sz="2400" b="1" dirty="0" smtClean="0">
              <a:solidFill>
                <a:srgbClr val="000000"/>
              </a:solidFill>
              <a:latin typeface="Times New Roman" pitchFamily="18" charset="0"/>
              <a:ea typeface="楷体" pitchFamily="49" charset="-122"/>
            </a:endParaRPr>
          </a:p>
          <a:p>
            <a:pPr>
              <a:buFont typeface="Wingdings" pitchFamily="2" charset="2"/>
              <a:buChar char="l"/>
            </a:pPr>
            <a:r>
              <a:rPr lang="en-US" altLang="zh-CN" sz="2400" b="1" dirty="0" smtClean="0">
                <a:solidFill>
                  <a:srgbClr val="000000"/>
                </a:solidFill>
                <a:latin typeface="Times New Roman" pitchFamily="18" charset="0"/>
                <a:ea typeface="楷体" pitchFamily="49" charset="-122"/>
              </a:rPr>
              <a:t> </a:t>
            </a:r>
            <a:r>
              <a:rPr lang="zh-CN" altLang="en-US" sz="2400" b="1" dirty="0" smtClean="0">
                <a:solidFill>
                  <a:srgbClr val="000000"/>
                </a:solidFill>
                <a:latin typeface="Times New Roman" pitchFamily="18" charset="0"/>
                <a:ea typeface="楷体" pitchFamily="49" charset="-122"/>
              </a:rPr>
              <a:t>主方程相当于几率守恒方程，即对所有时间均有</a:t>
            </a:r>
            <a:endParaRPr lang="en-US" altLang="zh-CN" sz="2400" b="1" dirty="0" smtClean="0">
              <a:solidFill>
                <a:srgbClr val="000000"/>
              </a:solidFill>
              <a:latin typeface="Times New Roman" pitchFamily="18" charset="0"/>
              <a:ea typeface="楷体" pitchFamily="49" charset="-122"/>
            </a:endParaRPr>
          </a:p>
          <a:p>
            <a:pPr>
              <a:buFont typeface="Wingdings" pitchFamily="2" charset="2"/>
              <a:buChar char="l"/>
            </a:pPr>
            <a:endParaRPr lang="en-US" altLang="zh-CN" sz="2400" b="1" dirty="0" smtClean="0">
              <a:solidFill>
                <a:srgbClr val="000000"/>
              </a:solidFill>
              <a:latin typeface="Times New Roman" pitchFamily="18" charset="0"/>
              <a:ea typeface="楷体" pitchFamily="49" charset="-122"/>
            </a:endParaRPr>
          </a:p>
          <a:p>
            <a:pPr>
              <a:buFont typeface="Wingdings" pitchFamily="2" charset="2"/>
              <a:buChar char="l"/>
            </a:pPr>
            <a:r>
              <a:rPr lang="en-US" altLang="zh-CN" sz="2400" b="1" dirty="0" smtClean="0">
                <a:solidFill>
                  <a:srgbClr val="000000"/>
                </a:solidFill>
                <a:latin typeface="Times New Roman" pitchFamily="18" charset="0"/>
                <a:ea typeface="楷体" pitchFamily="49" charset="-122"/>
              </a:rPr>
              <a:t> </a:t>
            </a:r>
            <a:r>
              <a:rPr lang="zh-CN" altLang="en-US" sz="2400" b="1" dirty="0" smtClean="0">
                <a:solidFill>
                  <a:srgbClr val="000000"/>
                </a:solidFill>
                <a:latin typeface="Times New Roman" pitchFamily="18" charset="0"/>
                <a:ea typeface="楷体" pitchFamily="49" charset="-122"/>
              </a:rPr>
              <a:t>主方程揭示了</a:t>
            </a:r>
            <a:r>
              <a:rPr lang="en-US" altLang="zh-CN" sz="2400" b="1" dirty="0" smtClean="0">
                <a:solidFill>
                  <a:srgbClr val="000000"/>
                </a:solidFill>
                <a:latin typeface="Times New Roman" pitchFamily="18" charset="0"/>
                <a:ea typeface="楷体" pitchFamily="49" charset="-122"/>
              </a:rPr>
              <a:t>Markov</a:t>
            </a:r>
            <a:r>
              <a:rPr lang="zh-CN" altLang="en-US" sz="2400" b="1" dirty="0" smtClean="0">
                <a:solidFill>
                  <a:srgbClr val="000000"/>
                </a:solidFill>
                <a:latin typeface="Times New Roman" pitchFamily="18" charset="0"/>
                <a:ea typeface="楷体" pitchFamily="49" charset="-122"/>
              </a:rPr>
              <a:t>过程的基本性质，即</a:t>
            </a:r>
            <a:r>
              <a:rPr lang="en-US" altLang="zh-CN" sz="2400" b="1" dirty="0" smtClean="0">
                <a:solidFill>
                  <a:srgbClr val="000000"/>
                </a:solidFill>
                <a:latin typeface="Times New Roman" pitchFamily="18" charset="0"/>
                <a:ea typeface="楷体" pitchFamily="49" charset="-122"/>
              </a:rPr>
              <a:t>t</a:t>
            </a:r>
            <a:r>
              <a:rPr lang="zh-CN" altLang="en-US" sz="2400" b="1" dirty="0" smtClean="0">
                <a:solidFill>
                  <a:srgbClr val="000000"/>
                </a:solidFill>
                <a:latin typeface="Times New Roman" pitchFamily="18" charset="0"/>
                <a:ea typeface="楷体" pitchFamily="49" charset="-122"/>
              </a:rPr>
              <a:t>时刻的状态完全决定了系统的发展，因而系统在此之前的历史发展轨迹的记忆没有保存下来。</a:t>
            </a:r>
            <a:endParaRPr lang="en-US" altLang="zh-CN" sz="2400" b="1" dirty="0" smtClean="0">
              <a:solidFill>
                <a:srgbClr val="000000"/>
              </a:solidFill>
              <a:latin typeface="Times New Roman" pitchFamily="18" charset="0"/>
              <a:ea typeface="楷体" pitchFamily="49" charset="-122"/>
            </a:endParaRPr>
          </a:p>
          <a:p>
            <a:pPr>
              <a:buFont typeface="Wingdings" pitchFamily="2" charset="2"/>
              <a:buChar char="l"/>
            </a:pPr>
            <a:endParaRPr lang="en-US" altLang="zh-CN" sz="2400" b="1" dirty="0" smtClean="0">
              <a:solidFill>
                <a:srgbClr val="000000"/>
              </a:solidFill>
              <a:latin typeface="Times New Roman" pitchFamily="18" charset="0"/>
              <a:ea typeface="楷体" pitchFamily="49" charset="-122"/>
            </a:endParaRPr>
          </a:p>
          <a:p>
            <a:pPr>
              <a:buFont typeface="Wingdings" pitchFamily="2" charset="2"/>
              <a:buChar char="l"/>
            </a:pPr>
            <a:r>
              <a:rPr lang="en-US" altLang="zh-CN" sz="2400" b="1" dirty="0" smtClean="0">
                <a:solidFill>
                  <a:srgbClr val="000000"/>
                </a:solidFill>
                <a:latin typeface="Times New Roman" pitchFamily="18" charset="0"/>
                <a:ea typeface="楷体" pitchFamily="49" charset="-122"/>
              </a:rPr>
              <a:t> </a:t>
            </a:r>
            <a:r>
              <a:rPr lang="zh-CN" altLang="en-US" sz="2400" b="1" dirty="0" smtClean="0">
                <a:solidFill>
                  <a:srgbClr val="000000"/>
                </a:solidFill>
                <a:latin typeface="Times New Roman" pitchFamily="18" charset="0"/>
                <a:ea typeface="楷体" pitchFamily="49" charset="-122"/>
              </a:rPr>
              <a:t>重要性：在</a:t>
            </a:r>
            <a:r>
              <a:rPr lang="en-US" altLang="zh-CN" sz="2400" b="1" dirty="0" smtClean="0">
                <a:solidFill>
                  <a:srgbClr val="000000"/>
                </a:solidFill>
                <a:latin typeface="Times New Roman" pitchFamily="18" charset="0"/>
                <a:ea typeface="楷体" pitchFamily="49" charset="-122"/>
              </a:rPr>
              <a:t>MC</a:t>
            </a:r>
            <a:r>
              <a:rPr lang="zh-CN" altLang="en-US" sz="2400" b="1" dirty="0" smtClean="0">
                <a:solidFill>
                  <a:srgbClr val="000000"/>
                </a:solidFill>
                <a:latin typeface="Times New Roman" pitchFamily="18" charset="0"/>
                <a:ea typeface="楷体" pitchFamily="49" charset="-122"/>
              </a:rPr>
              <a:t>模拟中起着巨大作用的重要抽样方法</a:t>
            </a:r>
            <a:r>
              <a:rPr lang="en-US" altLang="zh-CN" sz="2400" b="1" dirty="0" smtClean="0">
                <a:solidFill>
                  <a:srgbClr val="000000"/>
                </a:solidFill>
                <a:latin typeface="Times New Roman" pitchFamily="18" charset="0"/>
                <a:ea typeface="楷体" pitchFamily="49" charset="-122"/>
              </a:rPr>
              <a:t>(Metropolis</a:t>
            </a:r>
            <a:r>
              <a:rPr lang="zh-CN" altLang="en-US" sz="2400" b="1" dirty="0" smtClean="0">
                <a:solidFill>
                  <a:srgbClr val="000000"/>
                </a:solidFill>
                <a:latin typeface="Times New Roman" pitchFamily="18" charset="0"/>
                <a:ea typeface="楷体" pitchFamily="49" charset="-122"/>
              </a:rPr>
              <a:t>方法</a:t>
            </a:r>
            <a:r>
              <a:rPr lang="en-US" altLang="zh-CN" sz="2400" b="1" dirty="0" smtClean="0">
                <a:solidFill>
                  <a:srgbClr val="000000"/>
                </a:solidFill>
                <a:latin typeface="Times New Roman" pitchFamily="18" charset="0"/>
                <a:ea typeface="楷体" pitchFamily="49" charset="-122"/>
              </a:rPr>
              <a:t>)</a:t>
            </a:r>
            <a:r>
              <a:rPr lang="zh-CN" altLang="en-US" sz="2400" b="1" dirty="0" smtClean="0">
                <a:solidFill>
                  <a:srgbClr val="000000"/>
                </a:solidFill>
                <a:latin typeface="Times New Roman" pitchFamily="18" charset="0"/>
                <a:ea typeface="楷体" pitchFamily="49" charset="-122"/>
              </a:rPr>
              <a:t>可以解释成</a:t>
            </a:r>
            <a:r>
              <a:rPr lang="en-US" altLang="zh-CN" sz="2400" b="1" dirty="0" smtClean="0">
                <a:solidFill>
                  <a:srgbClr val="000000"/>
                </a:solidFill>
                <a:latin typeface="Times New Roman" pitchFamily="18" charset="0"/>
                <a:ea typeface="楷体" pitchFamily="49" charset="-122"/>
              </a:rPr>
              <a:t>Markov</a:t>
            </a:r>
            <a:r>
              <a:rPr lang="zh-CN" altLang="en-US" sz="2400" b="1" dirty="0" smtClean="0">
                <a:solidFill>
                  <a:srgbClr val="000000"/>
                </a:solidFill>
                <a:latin typeface="Times New Roman" pitchFamily="18" charset="0"/>
                <a:ea typeface="楷体" pitchFamily="49" charset="-122"/>
              </a:rPr>
              <a:t>链</a:t>
            </a:r>
            <a:r>
              <a:rPr lang="en-US" altLang="zh-CN" sz="2400" b="1" dirty="0" smtClean="0">
                <a:solidFill>
                  <a:srgbClr val="000000"/>
                </a:solidFill>
                <a:latin typeface="Times New Roman" pitchFamily="18" charset="0"/>
                <a:ea typeface="楷体" pitchFamily="49" charset="-122"/>
              </a:rPr>
              <a:t>----</a:t>
            </a:r>
            <a:r>
              <a:rPr lang="zh-CN" altLang="en-US" sz="2400" b="1" dirty="0" smtClean="0">
                <a:solidFill>
                  <a:srgbClr val="000000"/>
                </a:solidFill>
                <a:latin typeface="Times New Roman" pitchFamily="18" charset="0"/>
                <a:ea typeface="楷体" pitchFamily="49" charset="-122"/>
              </a:rPr>
              <a:t>随机行走。</a:t>
            </a:r>
            <a:endParaRPr lang="zh-CN" altLang="en-US" sz="2400" b="1" dirty="0">
              <a:solidFill>
                <a:srgbClr val="000000"/>
              </a:solidFill>
              <a:latin typeface="Times New Roman" pitchFamily="18" charset="0"/>
              <a:ea typeface="楷体" pitchFamily="49" charset="-122"/>
            </a:endParaRPr>
          </a:p>
        </p:txBody>
      </p:sp>
      <p:graphicFrame>
        <p:nvGraphicFramePr>
          <p:cNvPr id="283650" name="Object 2"/>
          <p:cNvGraphicFramePr>
            <a:graphicFrameLocks noChangeAspect="1"/>
          </p:cNvGraphicFramePr>
          <p:nvPr/>
        </p:nvGraphicFramePr>
        <p:xfrm>
          <a:off x="533400" y="1447800"/>
          <a:ext cx="8302625" cy="1066800"/>
        </p:xfrm>
        <a:graphic>
          <a:graphicData uri="http://schemas.openxmlformats.org/presentationml/2006/ole">
            <p:oleObj spid="_x0000_s283650" name="Equation" r:id="rId3" imgW="2273040" imgH="291960" progId="Equation.DSMT4">
              <p:embed/>
            </p:oleObj>
          </a:graphicData>
        </a:graphic>
      </p:graphicFrame>
      <p:graphicFrame>
        <p:nvGraphicFramePr>
          <p:cNvPr id="283651" name="Object 3"/>
          <p:cNvGraphicFramePr>
            <a:graphicFrameLocks noChangeAspect="1"/>
          </p:cNvGraphicFramePr>
          <p:nvPr/>
        </p:nvGraphicFramePr>
        <p:xfrm>
          <a:off x="6934200" y="2667000"/>
          <a:ext cx="1983815" cy="717550"/>
        </p:xfrm>
        <a:graphic>
          <a:graphicData uri="http://schemas.openxmlformats.org/presentationml/2006/ole">
            <p:oleObj spid="_x0000_s283651" name="Equation" r:id="rId4" imgW="596880" imgH="215640" progId="Equation.DSMT4">
              <p:embed/>
            </p:oleObj>
          </a:graphicData>
        </a:graphic>
      </p:graphicFrame>
      <p:sp>
        <p:nvSpPr>
          <p:cNvPr id="9" name="矩形 8"/>
          <p:cNvSpPr/>
          <p:nvPr/>
        </p:nvSpPr>
        <p:spPr>
          <a:xfrm>
            <a:off x="3902657" y="300335"/>
            <a:ext cx="2040943" cy="461665"/>
          </a:xfrm>
          <a:prstGeom prst="rect">
            <a:avLst/>
          </a:prstGeom>
        </p:spPr>
        <p:txBody>
          <a:bodyPr wrap="none">
            <a:spAutoFit/>
          </a:bodyPr>
          <a:lstStyle/>
          <a:p>
            <a:r>
              <a:rPr lang="zh-CN" altLang="en-US" sz="2400" b="1" dirty="0" smtClean="0">
                <a:solidFill>
                  <a:srgbClr val="FF0000"/>
                </a:solidFill>
                <a:latin typeface="Times New Roman" pitchFamily="18" charset="0"/>
                <a:ea typeface="楷体" pitchFamily="49" charset="-122"/>
              </a:rPr>
              <a:t>经典体系应用</a:t>
            </a:r>
            <a:endParaRPr lang="zh-CN" altLang="en-US" sz="24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8C926090-F1B2-45ED-A956-976DF11837EC}" type="slidenum">
              <a:rPr lang="zh-CN" altLang="zh-CN" smtClean="0"/>
              <a:pPr>
                <a:defRPr/>
              </a:pPr>
              <a:t>8</a:t>
            </a:fld>
            <a:endParaRPr lang="zh-CN" altLang="zh-CN" dirty="0"/>
          </a:p>
        </p:txBody>
      </p:sp>
      <p:sp>
        <p:nvSpPr>
          <p:cNvPr id="3079" name="Line 5"/>
          <p:cNvSpPr>
            <a:spLocks noChangeShapeType="1"/>
          </p:cNvSpPr>
          <p:nvPr/>
        </p:nvSpPr>
        <p:spPr bwMode="auto">
          <a:xfrm>
            <a:off x="0" y="762000"/>
            <a:ext cx="7916863" cy="0"/>
          </a:xfrm>
          <a:prstGeom prst="line">
            <a:avLst/>
          </a:prstGeom>
          <a:noFill/>
          <a:ln w="12700">
            <a:solidFill>
              <a:srgbClr val="FF9900"/>
            </a:solidFill>
            <a:miter lim="800000"/>
            <a:headEnd/>
            <a:tailEnd/>
          </a:ln>
          <a:effectLst>
            <a:prstShdw prst="shdw17" dist="17961" dir="2700000">
              <a:srgbClr val="995C00"/>
            </a:prstShdw>
          </a:effectLst>
        </p:spPr>
        <p:txBody>
          <a:bodyPr lIns="90000" tIns="46800" rIns="90000" bIns="46800"/>
          <a:lstStyle/>
          <a:p>
            <a:endParaRPr lang="zh-CN" altLang="en-US"/>
          </a:p>
        </p:txBody>
      </p:sp>
      <p:sp>
        <p:nvSpPr>
          <p:cNvPr id="3081" name="TextBox 6"/>
          <p:cNvSpPr txBox="1">
            <a:spLocks noChangeArrowheads="1"/>
          </p:cNvSpPr>
          <p:nvPr/>
        </p:nvSpPr>
        <p:spPr bwMode="auto">
          <a:xfrm>
            <a:off x="717550" y="1295400"/>
            <a:ext cx="2842445" cy="461665"/>
          </a:xfrm>
          <a:prstGeom prst="rect">
            <a:avLst/>
          </a:prstGeom>
          <a:noFill/>
          <a:ln w="9525">
            <a:noFill/>
            <a:miter lim="800000"/>
            <a:headEnd/>
            <a:tailEnd/>
          </a:ln>
        </p:spPr>
        <p:txBody>
          <a:bodyPr wrap="none">
            <a:spAutoFit/>
          </a:bodyPr>
          <a:lstStyle/>
          <a:p>
            <a:r>
              <a:rPr lang="en-US" altLang="zh-CN" sz="2400" b="1" dirty="0" smtClean="0">
                <a:solidFill>
                  <a:srgbClr val="333300"/>
                </a:solidFill>
                <a:latin typeface="Times New Roman" pitchFamily="18" charset="0"/>
                <a:ea typeface="楷体" pitchFamily="49" charset="-122"/>
              </a:rPr>
              <a:t>(1) Buffon </a:t>
            </a:r>
            <a:r>
              <a:rPr lang="zh-CN" altLang="en-US" sz="2400" b="1" dirty="0">
                <a:solidFill>
                  <a:srgbClr val="333300"/>
                </a:solidFill>
                <a:latin typeface="Times New Roman" pitchFamily="18" charset="0"/>
                <a:ea typeface="楷体" pitchFamily="49" charset="-122"/>
              </a:rPr>
              <a:t>投针实验</a:t>
            </a:r>
          </a:p>
        </p:txBody>
      </p:sp>
      <p:grpSp>
        <p:nvGrpSpPr>
          <p:cNvPr id="3082" name="Group 21"/>
          <p:cNvGrpSpPr>
            <a:grpSpLocks/>
          </p:cNvGrpSpPr>
          <p:nvPr/>
        </p:nvGrpSpPr>
        <p:grpSpPr bwMode="auto">
          <a:xfrm>
            <a:off x="4878388" y="2209800"/>
            <a:ext cx="4037012" cy="2667000"/>
            <a:chOff x="3170" y="1498"/>
            <a:chExt cx="2253" cy="1224"/>
          </a:xfrm>
        </p:grpSpPr>
        <p:pic>
          <p:nvPicPr>
            <p:cNvPr id="3083" name="Picture 22"/>
            <p:cNvPicPr>
              <a:picLocks noChangeAspect="1" noChangeArrowheads="1"/>
            </p:cNvPicPr>
            <p:nvPr/>
          </p:nvPicPr>
          <p:blipFill>
            <a:blip r:embed="rId3" cstate="print"/>
            <a:srcRect/>
            <a:stretch>
              <a:fillRect/>
            </a:stretch>
          </p:blipFill>
          <p:spPr bwMode="auto">
            <a:xfrm>
              <a:off x="3170" y="1498"/>
              <a:ext cx="2253" cy="1224"/>
            </a:xfrm>
            <a:prstGeom prst="rect">
              <a:avLst/>
            </a:prstGeom>
            <a:noFill/>
            <a:ln w="28575">
              <a:noFill/>
              <a:miter lim="800000"/>
              <a:headEnd/>
              <a:tailEnd/>
            </a:ln>
          </p:spPr>
        </p:pic>
        <p:graphicFrame>
          <p:nvGraphicFramePr>
            <p:cNvPr id="3077" name="Object 2"/>
            <p:cNvGraphicFramePr>
              <a:graphicFrameLocks noChangeAspect="1"/>
            </p:cNvGraphicFramePr>
            <p:nvPr/>
          </p:nvGraphicFramePr>
          <p:xfrm>
            <a:off x="3346" y="2601"/>
            <a:ext cx="93" cy="104"/>
          </p:xfrm>
          <a:graphic>
            <a:graphicData uri="http://schemas.openxmlformats.org/presentationml/2006/ole">
              <p:oleObj spid="_x0000_s3077" name="Equation" r:id="rId4" imgW="215640" imgH="241200" progId="">
                <p:embed/>
              </p:oleObj>
            </a:graphicData>
          </a:graphic>
        </p:graphicFrame>
      </p:grpSp>
      <p:graphicFrame>
        <p:nvGraphicFramePr>
          <p:cNvPr id="105475" name="Object 3"/>
          <p:cNvGraphicFramePr>
            <a:graphicFrameLocks noChangeAspect="1"/>
          </p:cNvGraphicFramePr>
          <p:nvPr/>
        </p:nvGraphicFramePr>
        <p:xfrm>
          <a:off x="361950" y="1981200"/>
          <a:ext cx="3600450" cy="965200"/>
        </p:xfrm>
        <a:graphic>
          <a:graphicData uri="http://schemas.openxmlformats.org/presentationml/2006/ole">
            <p:oleObj spid="_x0000_s3074" name="Equation" r:id="rId5" imgW="1562040" imgH="419040" progId="Equation.DSMT4">
              <p:embed/>
            </p:oleObj>
          </a:graphicData>
        </a:graphic>
      </p:graphicFrame>
      <p:graphicFrame>
        <p:nvGraphicFramePr>
          <p:cNvPr id="105476" name="Object 4"/>
          <p:cNvGraphicFramePr>
            <a:graphicFrameLocks noChangeAspect="1"/>
          </p:cNvGraphicFramePr>
          <p:nvPr/>
        </p:nvGraphicFramePr>
        <p:xfrm>
          <a:off x="1676400" y="3124200"/>
          <a:ext cx="2455583" cy="1447800"/>
        </p:xfrm>
        <a:graphic>
          <a:graphicData uri="http://schemas.openxmlformats.org/presentationml/2006/ole">
            <p:oleObj spid="_x0000_s3075" name="Equation" r:id="rId6" imgW="622080" imgH="368280" progId="Equation.DSMT4">
              <p:embed/>
            </p:oleObj>
          </a:graphicData>
        </a:graphic>
      </p:graphicFrame>
      <p:graphicFrame>
        <p:nvGraphicFramePr>
          <p:cNvPr id="105477" name="Object 5"/>
          <p:cNvGraphicFramePr>
            <a:graphicFrameLocks noChangeAspect="1"/>
          </p:cNvGraphicFramePr>
          <p:nvPr/>
        </p:nvGraphicFramePr>
        <p:xfrm>
          <a:off x="1747838" y="4989513"/>
          <a:ext cx="1895475" cy="890587"/>
        </p:xfrm>
        <a:graphic>
          <a:graphicData uri="http://schemas.openxmlformats.org/presentationml/2006/ole">
            <p:oleObj spid="_x0000_s3076" name="Equation" r:id="rId7" imgW="838080" imgH="393480" progId="Equation.DSMT4">
              <p:embed/>
            </p:oleObj>
          </a:graphicData>
        </a:graphic>
      </p:graphicFrame>
      <p:sp>
        <p:nvSpPr>
          <p:cNvPr id="12" name="矩形 10"/>
          <p:cNvSpPr>
            <a:spLocks noChangeArrowheads="1"/>
          </p:cNvSpPr>
          <p:nvPr/>
        </p:nvSpPr>
        <p:spPr bwMode="auto">
          <a:xfrm>
            <a:off x="228600" y="228600"/>
            <a:ext cx="5532284" cy="523220"/>
          </a:xfrm>
          <a:prstGeom prst="rect">
            <a:avLst/>
          </a:prstGeom>
          <a:noFill/>
          <a:ln w="9525">
            <a:noFill/>
            <a:miter lim="800000"/>
            <a:headEnd/>
            <a:tailEnd/>
          </a:ln>
        </p:spPr>
        <p:txBody>
          <a:bodyPr wrap="none">
            <a:spAutoFit/>
          </a:bodyPr>
          <a:lstStyle/>
          <a:p>
            <a:r>
              <a:rPr lang="en-US" altLang="zh-CN" sz="2800" b="1" dirty="0">
                <a:solidFill>
                  <a:srgbClr val="333300"/>
                </a:solidFill>
                <a:latin typeface="Times New Roman" pitchFamily="18" charset="0"/>
                <a:ea typeface="楷体" pitchFamily="49" charset="-122"/>
              </a:rPr>
              <a:t>2.1 </a:t>
            </a:r>
            <a:r>
              <a:rPr lang="zh-CN" altLang="en-US" sz="2800" b="1" dirty="0">
                <a:solidFill>
                  <a:srgbClr val="333300"/>
                </a:solidFill>
                <a:latin typeface="Times New Roman" pitchFamily="18" charset="0"/>
                <a:ea typeface="楷体" pitchFamily="49" charset="-122"/>
              </a:rPr>
              <a:t>蒙特卡洛方</a:t>
            </a:r>
            <a:r>
              <a:rPr lang="zh-CN" altLang="en-US" sz="2800" b="1" dirty="0" smtClean="0">
                <a:solidFill>
                  <a:srgbClr val="333300"/>
                </a:solidFill>
                <a:latin typeface="Times New Roman" pitchFamily="18" charset="0"/>
                <a:ea typeface="楷体" pitchFamily="49" charset="-122"/>
              </a:rPr>
              <a:t>法概述</a:t>
            </a:r>
            <a:r>
              <a:rPr lang="en-US" altLang="zh-CN" sz="2800" b="1" dirty="0" smtClean="0">
                <a:solidFill>
                  <a:srgbClr val="333300"/>
                </a:solidFill>
                <a:latin typeface="Times New Roman" pitchFamily="18" charset="0"/>
                <a:ea typeface="楷体" pitchFamily="49" charset="-122"/>
              </a:rPr>
              <a:t>----</a:t>
            </a:r>
            <a:r>
              <a:rPr lang="zh-CN" altLang="en-US" sz="2800" b="1" dirty="0" smtClean="0">
                <a:solidFill>
                  <a:srgbClr val="FF0000"/>
                </a:solidFill>
                <a:latin typeface="Times New Roman" pitchFamily="18" charset="0"/>
                <a:ea typeface="楷体" pitchFamily="49" charset="-122"/>
              </a:rPr>
              <a:t>基本思想</a:t>
            </a:r>
            <a:endParaRPr lang="zh-CN" altLang="en-US" sz="2800" dirty="0">
              <a:solidFill>
                <a:srgbClr val="FF0000"/>
              </a:solidFill>
            </a:endParaRPr>
          </a:p>
        </p:txBody>
      </p:sp>
      <p:sp>
        <p:nvSpPr>
          <p:cNvPr id="13" name="TextBox 12"/>
          <p:cNvSpPr txBox="1"/>
          <p:nvPr/>
        </p:nvSpPr>
        <p:spPr>
          <a:xfrm>
            <a:off x="5004000" y="2667000"/>
            <a:ext cx="300082" cy="369332"/>
          </a:xfrm>
          <a:prstGeom prst="rect">
            <a:avLst/>
          </a:prstGeom>
          <a:solidFill>
            <a:schemeClr val="bg1">
              <a:lumMod val="75000"/>
            </a:schemeClr>
          </a:solidFill>
        </p:spPr>
        <p:txBody>
          <a:bodyPr wrap="none" rtlCol="0">
            <a:spAutoFit/>
          </a:bodyPr>
          <a:lstStyle/>
          <a:p>
            <a:r>
              <a:rPr lang="en-US" altLang="zh-CN" b="1" dirty="0" smtClean="0">
                <a:solidFill>
                  <a:srgbClr val="FF0000"/>
                </a:solidFill>
                <a:latin typeface="Times New Roman" pitchFamily="18" charset="0"/>
                <a:cs typeface="Times New Roman" pitchFamily="18" charset="0"/>
                <a:sym typeface="Symbol"/>
              </a:rPr>
              <a:t>a</a:t>
            </a:r>
            <a:endParaRPr lang="zh-CN" altLang="en-US" b="1" dirty="0" smtClean="0">
              <a:solidFill>
                <a:srgbClr val="FF0000"/>
              </a:solidFill>
              <a:latin typeface="Times New Roman" pitchFamily="18" charset="0"/>
              <a:cs typeface="Times New Roman" pitchFamily="18" charset="0"/>
              <a:sym typeface="Symbol"/>
            </a:endParaRPr>
          </a:p>
        </p:txBody>
      </p:sp>
      <p:graphicFrame>
        <p:nvGraphicFramePr>
          <p:cNvPr id="14" name="Object 10"/>
          <p:cNvGraphicFramePr>
            <a:graphicFrameLocks noChangeAspect="1"/>
          </p:cNvGraphicFramePr>
          <p:nvPr/>
        </p:nvGraphicFramePr>
        <p:xfrm>
          <a:off x="5783263" y="2895600"/>
          <a:ext cx="1181100" cy="382587"/>
        </p:xfrm>
        <a:graphic>
          <a:graphicData uri="http://schemas.openxmlformats.org/presentationml/2006/ole">
            <p:oleObj spid="_x0000_s3078" name="Equation" r:id="rId8" imgW="622080" imgH="203040" progId="Equation.DSMT4">
              <p:embed/>
            </p:oleObj>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05475"/>
                                        </p:tgtEl>
                                        <p:attrNameLst>
                                          <p:attrName>style.visibility</p:attrName>
                                        </p:attrNameLst>
                                      </p:cBhvr>
                                      <p:to>
                                        <p:strVal val="visible"/>
                                      </p:to>
                                    </p:set>
                                    <p:animEffect transition="in" filter="wipe(left)">
                                      <p:cBhvr>
                                        <p:cTn id="7" dur="500"/>
                                        <p:tgtEl>
                                          <p:spTgt spid="10547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05476"/>
                                        </p:tgtEl>
                                        <p:attrNameLst>
                                          <p:attrName>style.visibility</p:attrName>
                                        </p:attrNameLst>
                                      </p:cBhvr>
                                      <p:to>
                                        <p:strVal val="visible"/>
                                      </p:to>
                                    </p:set>
                                    <p:animEffect transition="in" filter="wipe(left)">
                                      <p:cBhvr>
                                        <p:cTn id="12" dur="500"/>
                                        <p:tgtEl>
                                          <p:spTgt spid="10547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05477"/>
                                        </p:tgtEl>
                                        <p:attrNameLst>
                                          <p:attrName>style.visibility</p:attrName>
                                        </p:attrNameLst>
                                      </p:cBhvr>
                                      <p:to>
                                        <p:strVal val="visible"/>
                                      </p:to>
                                    </p:set>
                                    <p:animEffect transition="in" filter="wipe(left)">
                                      <p:cBhvr>
                                        <p:cTn id="17" dur="500"/>
                                        <p:tgtEl>
                                          <p:spTgt spid="10547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wipe(left)">
                                      <p:cBhvr>
                                        <p:cTn id="2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2EB97F26-A8B8-44D5-B438-A24E3BDCB5E3}" type="slidenum">
              <a:rPr lang="zh-CN" altLang="zh-CN" smtClean="0"/>
              <a:pPr>
                <a:defRPr/>
              </a:pPr>
              <a:t>80</a:t>
            </a:fld>
            <a:endParaRPr lang="zh-CN" altLang="zh-CN" dirty="0"/>
          </a:p>
        </p:txBody>
      </p:sp>
      <p:sp>
        <p:nvSpPr>
          <p:cNvPr id="5" name="矩形 9"/>
          <p:cNvSpPr>
            <a:spLocks noChangeArrowheads="1"/>
          </p:cNvSpPr>
          <p:nvPr/>
        </p:nvSpPr>
        <p:spPr bwMode="auto">
          <a:xfrm>
            <a:off x="228600" y="228600"/>
            <a:ext cx="3608680" cy="523220"/>
          </a:xfrm>
          <a:prstGeom prst="rect">
            <a:avLst/>
          </a:prstGeom>
          <a:noFill/>
          <a:ln w="9525">
            <a:noFill/>
            <a:miter lim="800000"/>
            <a:headEnd/>
            <a:tailEnd/>
          </a:ln>
        </p:spPr>
        <p:txBody>
          <a:bodyPr wrap="none">
            <a:spAutoFit/>
          </a:bodyPr>
          <a:lstStyle/>
          <a:p>
            <a:r>
              <a:rPr lang="en-US" altLang="zh-CN" sz="2800" b="1" dirty="0" smtClean="0">
                <a:solidFill>
                  <a:srgbClr val="333300"/>
                </a:solidFill>
                <a:latin typeface="Times New Roman" pitchFamily="18" charset="0"/>
                <a:ea typeface="楷体" pitchFamily="49" charset="-122"/>
              </a:rPr>
              <a:t>2.4 </a:t>
            </a:r>
            <a:r>
              <a:rPr lang="zh-CN" altLang="en-US" sz="2800" b="1" dirty="0" smtClean="0">
                <a:solidFill>
                  <a:srgbClr val="333300"/>
                </a:solidFill>
                <a:latin typeface="Times New Roman" pitchFamily="18" charset="0"/>
                <a:ea typeface="楷体" pitchFamily="49" charset="-122"/>
              </a:rPr>
              <a:t>蒙特卡洛方法应用</a:t>
            </a:r>
            <a:endParaRPr lang="zh-CN" altLang="en-US" sz="2800" dirty="0"/>
          </a:p>
        </p:txBody>
      </p:sp>
      <p:sp>
        <p:nvSpPr>
          <p:cNvPr id="6" name="Line 5"/>
          <p:cNvSpPr>
            <a:spLocks noChangeShapeType="1"/>
          </p:cNvSpPr>
          <p:nvPr/>
        </p:nvSpPr>
        <p:spPr bwMode="auto">
          <a:xfrm>
            <a:off x="0" y="762000"/>
            <a:ext cx="7916863" cy="0"/>
          </a:xfrm>
          <a:prstGeom prst="line">
            <a:avLst/>
          </a:prstGeom>
          <a:noFill/>
          <a:ln w="12700">
            <a:solidFill>
              <a:srgbClr val="FF9900"/>
            </a:solidFill>
            <a:miter lim="800000"/>
            <a:headEnd/>
            <a:tailEnd/>
          </a:ln>
          <a:effectLst>
            <a:prstShdw prst="shdw17" dist="17961" dir="2700000">
              <a:srgbClr val="995C00"/>
            </a:prstShdw>
          </a:effectLst>
        </p:spPr>
        <p:txBody>
          <a:bodyPr lIns="90000" tIns="46800" rIns="90000" bIns="46800"/>
          <a:lstStyle/>
          <a:p>
            <a:endParaRPr lang="zh-CN" altLang="en-US"/>
          </a:p>
        </p:txBody>
      </p:sp>
      <p:graphicFrame>
        <p:nvGraphicFramePr>
          <p:cNvPr id="284674" name="Object 2"/>
          <p:cNvGraphicFramePr>
            <a:graphicFrameLocks noChangeAspect="1"/>
          </p:cNvGraphicFramePr>
          <p:nvPr/>
        </p:nvGraphicFramePr>
        <p:xfrm>
          <a:off x="381000" y="990600"/>
          <a:ext cx="8302625" cy="1066800"/>
        </p:xfrm>
        <a:graphic>
          <a:graphicData uri="http://schemas.openxmlformats.org/presentationml/2006/ole">
            <p:oleObj spid="_x0000_s284674" name="Equation" r:id="rId3" imgW="2273040" imgH="291960" progId="Equation.DSMT4">
              <p:embed/>
            </p:oleObj>
          </a:graphicData>
        </a:graphic>
      </p:graphicFrame>
      <p:sp>
        <p:nvSpPr>
          <p:cNvPr id="8" name="Rectangle 4"/>
          <p:cNvSpPr>
            <a:spLocks noChangeArrowheads="1"/>
          </p:cNvSpPr>
          <p:nvPr/>
        </p:nvSpPr>
        <p:spPr bwMode="auto">
          <a:xfrm>
            <a:off x="107950" y="2286000"/>
            <a:ext cx="9036050" cy="461665"/>
          </a:xfrm>
          <a:prstGeom prst="rect">
            <a:avLst/>
          </a:prstGeom>
          <a:noFill/>
          <a:ln w="9525">
            <a:noFill/>
            <a:miter lim="800000"/>
            <a:headEnd/>
            <a:tailEnd/>
          </a:ln>
        </p:spPr>
        <p:txBody>
          <a:bodyPr>
            <a:spAutoFit/>
          </a:bodyPr>
          <a:lstStyle/>
          <a:p>
            <a:r>
              <a:rPr lang="zh-CN" altLang="en-US" sz="2400" b="1" dirty="0" smtClean="0">
                <a:solidFill>
                  <a:srgbClr val="000000"/>
                </a:solidFill>
                <a:latin typeface="Times New Roman" pitchFamily="18" charset="0"/>
                <a:ea typeface="楷体" pitchFamily="49" charset="-122"/>
              </a:rPr>
              <a:t>平稳分布</a:t>
            </a:r>
            <a:r>
              <a:rPr lang="en-US" altLang="zh-CN" sz="2400" b="1" dirty="0" smtClean="0">
                <a:solidFill>
                  <a:srgbClr val="000000"/>
                </a:solidFill>
                <a:latin typeface="Times New Roman" pitchFamily="18" charset="0"/>
                <a:ea typeface="楷体" pitchFamily="49" charset="-122"/>
              </a:rPr>
              <a:t>(</a:t>
            </a:r>
            <a:r>
              <a:rPr lang="zh-CN" altLang="en-US" sz="2400" b="1" dirty="0" smtClean="0">
                <a:solidFill>
                  <a:srgbClr val="000000"/>
                </a:solidFill>
                <a:latin typeface="Times New Roman" pitchFamily="18" charset="0"/>
                <a:ea typeface="楷体" pitchFamily="49" charset="-122"/>
              </a:rPr>
              <a:t>即平衡态分布</a:t>
            </a:r>
            <a:r>
              <a:rPr lang="en-US" altLang="zh-CN" sz="2400" b="1" dirty="0" smtClean="0">
                <a:solidFill>
                  <a:srgbClr val="000000"/>
                </a:solidFill>
                <a:latin typeface="Times New Roman" pitchFamily="18" charset="0"/>
                <a:ea typeface="楷体" pitchFamily="49" charset="-122"/>
              </a:rPr>
              <a:t>)</a:t>
            </a:r>
            <a:r>
              <a:rPr lang="zh-CN" altLang="en-US" sz="2400" b="1" dirty="0" smtClean="0">
                <a:solidFill>
                  <a:srgbClr val="000000"/>
                </a:solidFill>
                <a:latin typeface="Times New Roman" pitchFamily="18" charset="0"/>
                <a:ea typeface="楷体" pitchFamily="49" charset="-122"/>
              </a:rPr>
              <a:t>时，</a:t>
            </a:r>
            <a:endParaRPr lang="en-US" altLang="zh-CN" sz="2400" b="1" dirty="0" smtClean="0">
              <a:solidFill>
                <a:srgbClr val="000000"/>
              </a:solidFill>
              <a:latin typeface="Times New Roman" pitchFamily="18" charset="0"/>
              <a:ea typeface="楷体" pitchFamily="49" charset="-122"/>
            </a:endParaRPr>
          </a:p>
        </p:txBody>
      </p:sp>
      <p:graphicFrame>
        <p:nvGraphicFramePr>
          <p:cNvPr id="284675" name="Object 3"/>
          <p:cNvGraphicFramePr>
            <a:graphicFrameLocks noChangeAspect="1"/>
          </p:cNvGraphicFramePr>
          <p:nvPr/>
        </p:nvGraphicFramePr>
        <p:xfrm>
          <a:off x="1371600" y="2743200"/>
          <a:ext cx="6331324" cy="717550"/>
        </p:xfrm>
        <a:graphic>
          <a:graphicData uri="http://schemas.openxmlformats.org/presentationml/2006/ole">
            <p:oleObj spid="_x0000_s284675" name="Equation" r:id="rId4" imgW="1904760" imgH="215640" progId="Equation.DSMT4">
              <p:embed/>
            </p:oleObj>
          </a:graphicData>
        </a:graphic>
      </p:graphicFrame>
      <p:sp>
        <p:nvSpPr>
          <p:cNvPr id="9" name="Rectangle 4"/>
          <p:cNvSpPr>
            <a:spLocks noChangeArrowheads="1"/>
          </p:cNvSpPr>
          <p:nvPr/>
        </p:nvSpPr>
        <p:spPr bwMode="auto">
          <a:xfrm>
            <a:off x="107950" y="3500735"/>
            <a:ext cx="9036050" cy="2677656"/>
          </a:xfrm>
          <a:prstGeom prst="rect">
            <a:avLst/>
          </a:prstGeom>
          <a:noFill/>
          <a:ln w="9525">
            <a:noFill/>
            <a:miter lim="800000"/>
            <a:headEnd/>
            <a:tailEnd/>
          </a:ln>
        </p:spPr>
        <p:txBody>
          <a:bodyPr>
            <a:spAutoFit/>
          </a:bodyPr>
          <a:lstStyle/>
          <a:p>
            <a:r>
              <a:rPr lang="zh-CN" altLang="en-US" sz="2400" b="1" dirty="0" smtClean="0">
                <a:solidFill>
                  <a:srgbClr val="000000"/>
                </a:solidFill>
                <a:latin typeface="Times New Roman" pitchFamily="18" charset="0"/>
                <a:ea typeface="楷体" pitchFamily="49" charset="-122"/>
              </a:rPr>
              <a:t>达到平衡后，与时间无关，因此有，</a:t>
            </a:r>
            <a:endParaRPr lang="en-US" altLang="zh-CN" sz="2400" b="1" dirty="0" smtClean="0">
              <a:solidFill>
                <a:srgbClr val="000000"/>
              </a:solidFill>
              <a:latin typeface="Times New Roman" pitchFamily="18" charset="0"/>
              <a:ea typeface="楷体" pitchFamily="49" charset="-122"/>
            </a:endParaRPr>
          </a:p>
          <a:p>
            <a:endParaRPr lang="en-US" altLang="zh-CN" sz="2400" b="1" dirty="0" smtClean="0">
              <a:solidFill>
                <a:srgbClr val="000000"/>
              </a:solidFill>
              <a:latin typeface="Times New Roman" pitchFamily="18" charset="0"/>
              <a:ea typeface="楷体" pitchFamily="49" charset="-122"/>
            </a:endParaRPr>
          </a:p>
          <a:p>
            <a:endParaRPr lang="en-US" altLang="zh-CN" sz="2400" b="1" dirty="0" smtClean="0">
              <a:solidFill>
                <a:srgbClr val="000000"/>
              </a:solidFill>
              <a:latin typeface="Times New Roman" pitchFamily="18" charset="0"/>
              <a:ea typeface="楷体" pitchFamily="49" charset="-122"/>
            </a:endParaRPr>
          </a:p>
          <a:p>
            <a:endParaRPr lang="en-US" altLang="zh-CN" sz="2400" b="1" dirty="0" smtClean="0">
              <a:solidFill>
                <a:srgbClr val="000000"/>
              </a:solidFill>
              <a:latin typeface="Times New Roman" pitchFamily="18" charset="0"/>
              <a:ea typeface="楷体" pitchFamily="49" charset="-122"/>
            </a:endParaRPr>
          </a:p>
          <a:p>
            <a:r>
              <a:rPr lang="zh-CN" altLang="en-US" sz="2400" b="1" dirty="0" smtClean="0">
                <a:solidFill>
                  <a:srgbClr val="000000"/>
                </a:solidFill>
                <a:latin typeface="Times New Roman" pitchFamily="18" charset="0"/>
                <a:ea typeface="楷体" pitchFamily="49" charset="-122"/>
              </a:rPr>
              <a:t>                                           细致平衡原理</a:t>
            </a:r>
            <a:endParaRPr lang="en-US" altLang="zh-CN" sz="2400" b="1" dirty="0" smtClean="0">
              <a:solidFill>
                <a:srgbClr val="000000"/>
              </a:solidFill>
              <a:latin typeface="Times New Roman" pitchFamily="18" charset="0"/>
              <a:ea typeface="楷体" pitchFamily="49" charset="-122"/>
            </a:endParaRPr>
          </a:p>
          <a:p>
            <a:endParaRPr lang="en-US" altLang="zh-CN" sz="2400" b="1" dirty="0" smtClean="0">
              <a:solidFill>
                <a:srgbClr val="000000"/>
              </a:solidFill>
              <a:latin typeface="Times New Roman" pitchFamily="18" charset="0"/>
              <a:ea typeface="楷体" pitchFamily="49" charset="-122"/>
            </a:endParaRPr>
          </a:p>
          <a:p>
            <a:r>
              <a:rPr lang="zh-CN" altLang="en-US" sz="2400" b="1" dirty="0" smtClean="0">
                <a:solidFill>
                  <a:srgbClr val="000000"/>
                </a:solidFill>
                <a:latin typeface="Times New Roman" pitchFamily="18" charset="0"/>
                <a:ea typeface="楷体" pitchFamily="49" charset="-122"/>
              </a:rPr>
              <a:t>转移概率和分布密度函数都为正值。</a:t>
            </a:r>
            <a:endParaRPr lang="en-US" altLang="zh-CN" sz="2400" b="1" dirty="0" smtClean="0">
              <a:solidFill>
                <a:srgbClr val="000000"/>
              </a:solidFill>
              <a:latin typeface="Times New Roman" pitchFamily="18" charset="0"/>
              <a:ea typeface="楷体" pitchFamily="49" charset="-122"/>
            </a:endParaRPr>
          </a:p>
        </p:txBody>
      </p:sp>
      <p:graphicFrame>
        <p:nvGraphicFramePr>
          <p:cNvPr id="284676" name="Object 4"/>
          <p:cNvGraphicFramePr>
            <a:graphicFrameLocks noChangeAspect="1"/>
          </p:cNvGraphicFramePr>
          <p:nvPr/>
        </p:nvGraphicFramePr>
        <p:xfrm>
          <a:off x="3124200" y="3962400"/>
          <a:ext cx="2773680" cy="1066800"/>
        </p:xfrm>
        <a:graphic>
          <a:graphicData uri="http://schemas.openxmlformats.org/presentationml/2006/ole">
            <p:oleObj spid="_x0000_s284676" name="Equation" r:id="rId5" imgW="825480" imgH="317160" progId="Equation.DSMT4">
              <p:embed/>
            </p:oleObj>
          </a:graphicData>
        </a:graphic>
      </p:graphicFrame>
      <p:sp>
        <p:nvSpPr>
          <p:cNvPr id="11" name="矩形 10"/>
          <p:cNvSpPr/>
          <p:nvPr/>
        </p:nvSpPr>
        <p:spPr>
          <a:xfrm>
            <a:off x="3902657" y="300335"/>
            <a:ext cx="2040943" cy="461665"/>
          </a:xfrm>
          <a:prstGeom prst="rect">
            <a:avLst/>
          </a:prstGeom>
        </p:spPr>
        <p:txBody>
          <a:bodyPr wrap="none">
            <a:spAutoFit/>
          </a:bodyPr>
          <a:lstStyle/>
          <a:p>
            <a:r>
              <a:rPr lang="zh-CN" altLang="en-US" sz="2400" b="1" dirty="0" smtClean="0">
                <a:solidFill>
                  <a:srgbClr val="FF0000"/>
                </a:solidFill>
                <a:latin typeface="Times New Roman" pitchFamily="18" charset="0"/>
                <a:ea typeface="楷体" pitchFamily="49" charset="-122"/>
              </a:rPr>
              <a:t>经典体系应用</a:t>
            </a:r>
            <a:endParaRPr lang="zh-CN" altLang="en-US" sz="2400" dirty="0"/>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2EB97F26-A8B8-44D5-B438-A24E3BDCB5E3}" type="slidenum">
              <a:rPr lang="zh-CN" altLang="zh-CN" smtClean="0"/>
              <a:pPr>
                <a:defRPr/>
              </a:pPr>
              <a:t>81</a:t>
            </a:fld>
            <a:endParaRPr lang="zh-CN" altLang="zh-CN" dirty="0"/>
          </a:p>
        </p:txBody>
      </p:sp>
      <p:sp>
        <p:nvSpPr>
          <p:cNvPr id="5" name="矩形 9"/>
          <p:cNvSpPr>
            <a:spLocks noChangeArrowheads="1"/>
          </p:cNvSpPr>
          <p:nvPr/>
        </p:nvSpPr>
        <p:spPr bwMode="auto">
          <a:xfrm>
            <a:off x="228600" y="228600"/>
            <a:ext cx="3608680" cy="523220"/>
          </a:xfrm>
          <a:prstGeom prst="rect">
            <a:avLst/>
          </a:prstGeom>
          <a:noFill/>
          <a:ln w="9525">
            <a:noFill/>
            <a:miter lim="800000"/>
            <a:headEnd/>
            <a:tailEnd/>
          </a:ln>
        </p:spPr>
        <p:txBody>
          <a:bodyPr wrap="none">
            <a:spAutoFit/>
          </a:bodyPr>
          <a:lstStyle/>
          <a:p>
            <a:r>
              <a:rPr lang="en-US" altLang="zh-CN" sz="2800" b="1" dirty="0" smtClean="0">
                <a:solidFill>
                  <a:srgbClr val="333300"/>
                </a:solidFill>
                <a:latin typeface="Times New Roman" pitchFamily="18" charset="0"/>
                <a:ea typeface="楷体" pitchFamily="49" charset="-122"/>
              </a:rPr>
              <a:t>2.4 </a:t>
            </a:r>
            <a:r>
              <a:rPr lang="zh-CN" altLang="en-US" sz="2800" b="1" dirty="0" smtClean="0">
                <a:solidFill>
                  <a:srgbClr val="333300"/>
                </a:solidFill>
                <a:latin typeface="Times New Roman" pitchFamily="18" charset="0"/>
                <a:ea typeface="楷体" pitchFamily="49" charset="-122"/>
              </a:rPr>
              <a:t>蒙特卡洛方法应用</a:t>
            </a:r>
            <a:endParaRPr lang="zh-CN" altLang="en-US" sz="2800" dirty="0"/>
          </a:p>
        </p:txBody>
      </p:sp>
      <p:sp>
        <p:nvSpPr>
          <p:cNvPr id="6" name="Line 5"/>
          <p:cNvSpPr>
            <a:spLocks noChangeShapeType="1"/>
          </p:cNvSpPr>
          <p:nvPr/>
        </p:nvSpPr>
        <p:spPr bwMode="auto">
          <a:xfrm>
            <a:off x="0" y="762000"/>
            <a:ext cx="7916863" cy="0"/>
          </a:xfrm>
          <a:prstGeom prst="line">
            <a:avLst/>
          </a:prstGeom>
          <a:noFill/>
          <a:ln w="12700">
            <a:solidFill>
              <a:srgbClr val="FF9900"/>
            </a:solidFill>
            <a:miter lim="800000"/>
            <a:headEnd/>
            <a:tailEnd/>
          </a:ln>
          <a:effectLst>
            <a:prstShdw prst="shdw17" dist="17961" dir="2700000">
              <a:srgbClr val="995C00"/>
            </a:prstShdw>
          </a:effectLst>
        </p:spPr>
        <p:txBody>
          <a:bodyPr lIns="90000" tIns="46800" rIns="90000" bIns="46800"/>
          <a:lstStyle/>
          <a:p>
            <a:endParaRPr lang="zh-CN" altLang="en-US"/>
          </a:p>
        </p:txBody>
      </p:sp>
      <p:sp>
        <p:nvSpPr>
          <p:cNvPr id="8" name="Rectangle 4"/>
          <p:cNvSpPr>
            <a:spLocks noChangeArrowheads="1"/>
          </p:cNvSpPr>
          <p:nvPr/>
        </p:nvSpPr>
        <p:spPr bwMode="auto">
          <a:xfrm>
            <a:off x="107950" y="914400"/>
            <a:ext cx="9036050" cy="5262979"/>
          </a:xfrm>
          <a:prstGeom prst="rect">
            <a:avLst/>
          </a:prstGeom>
          <a:noFill/>
          <a:ln w="9525">
            <a:noFill/>
            <a:miter lim="800000"/>
            <a:headEnd/>
            <a:tailEnd/>
          </a:ln>
        </p:spPr>
        <p:txBody>
          <a:bodyPr>
            <a:spAutoFit/>
          </a:bodyPr>
          <a:lstStyle/>
          <a:p>
            <a:r>
              <a:rPr lang="zh-CN" altLang="en-US" sz="2400" b="1" dirty="0" smtClean="0">
                <a:solidFill>
                  <a:srgbClr val="0000FF"/>
                </a:solidFill>
                <a:latin typeface="Times New Roman" pitchFamily="18" charset="0"/>
                <a:ea typeface="楷体" pitchFamily="49" charset="-122"/>
              </a:rPr>
              <a:t>随机游动的醉鬼</a:t>
            </a:r>
            <a:r>
              <a:rPr lang="zh-CN" altLang="en-US" sz="2400" b="1" dirty="0" smtClean="0">
                <a:solidFill>
                  <a:srgbClr val="000000"/>
                </a:solidFill>
                <a:latin typeface="Times New Roman" pitchFamily="18" charset="0"/>
                <a:ea typeface="楷体" pitchFamily="49" charset="-122"/>
              </a:rPr>
              <a:t>：设</a:t>
            </a:r>
            <a:r>
              <a:rPr lang="en-US" altLang="zh-CN" sz="2400" b="1" dirty="0" smtClean="0">
                <a:solidFill>
                  <a:srgbClr val="000000"/>
                </a:solidFill>
                <a:latin typeface="Times New Roman" pitchFamily="18" charset="0"/>
                <a:ea typeface="楷体" pitchFamily="49" charset="-122"/>
              </a:rPr>
              <a:t>x</a:t>
            </a:r>
            <a:r>
              <a:rPr lang="zh-CN" altLang="en-US" sz="2400" b="1" dirty="0" smtClean="0">
                <a:solidFill>
                  <a:srgbClr val="000000"/>
                </a:solidFill>
                <a:latin typeface="Times New Roman" pitchFamily="18" charset="0"/>
                <a:ea typeface="楷体" pitchFamily="49" charset="-122"/>
              </a:rPr>
              <a:t>附近醉鬼的密度为</a:t>
            </a:r>
            <a:r>
              <a:rPr lang="en-US" altLang="zh-CN" sz="2400" b="1" dirty="0" smtClean="0">
                <a:solidFill>
                  <a:srgbClr val="000000"/>
                </a:solidFill>
                <a:latin typeface="Times New Roman" pitchFamily="18" charset="0"/>
                <a:ea typeface="楷体" pitchFamily="49" charset="-122"/>
              </a:rPr>
              <a:t>N(x)</a:t>
            </a:r>
            <a:r>
              <a:rPr lang="zh-CN" altLang="en-US" sz="2400" b="1" dirty="0" smtClean="0">
                <a:solidFill>
                  <a:srgbClr val="000000"/>
                </a:solidFill>
                <a:latin typeface="Times New Roman" pitchFamily="18" charset="0"/>
                <a:ea typeface="楷体" pitchFamily="49" charset="-122"/>
              </a:rPr>
              <a:t>，一些随机游动的醉鬼在不断地离开或进入</a:t>
            </a:r>
            <a:r>
              <a:rPr lang="en-US" altLang="zh-CN" sz="2400" b="1" i="1" dirty="0" smtClean="0">
                <a:solidFill>
                  <a:srgbClr val="000000"/>
                </a:solidFill>
                <a:latin typeface="Times New Roman" pitchFamily="18" charset="0"/>
                <a:ea typeface="楷体" pitchFamily="49" charset="-122"/>
              </a:rPr>
              <a:t>x</a:t>
            </a:r>
            <a:r>
              <a:rPr lang="zh-CN" altLang="en-US" sz="2400" b="1" dirty="0" smtClean="0">
                <a:solidFill>
                  <a:srgbClr val="000000"/>
                </a:solidFill>
                <a:latin typeface="Times New Roman" pitchFamily="18" charset="0"/>
                <a:ea typeface="楷体" pitchFamily="49" charset="-122"/>
              </a:rPr>
              <a:t>位置，从而造成数目的变化</a:t>
            </a:r>
            <a:endParaRPr lang="en-US" altLang="zh-CN" sz="2400" b="1" dirty="0" smtClean="0">
              <a:solidFill>
                <a:srgbClr val="000000"/>
              </a:solidFill>
              <a:latin typeface="Times New Roman" pitchFamily="18" charset="0"/>
              <a:ea typeface="楷体" pitchFamily="49" charset="-122"/>
            </a:endParaRPr>
          </a:p>
          <a:p>
            <a:endParaRPr lang="en-US" altLang="zh-CN" sz="2400" b="1" dirty="0" smtClean="0">
              <a:solidFill>
                <a:srgbClr val="000000"/>
              </a:solidFill>
              <a:latin typeface="Times New Roman" pitchFamily="18" charset="0"/>
              <a:ea typeface="楷体" pitchFamily="49" charset="-122"/>
            </a:endParaRPr>
          </a:p>
          <a:p>
            <a:endParaRPr lang="en-US" altLang="zh-CN" sz="2400" b="1" dirty="0" smtClean="0">
              <a:solidFill>
                <a:srgbClr val="000000"/>
              </a:solidFill>
              <a:latin typeface="Times New Roman" pitchFamily="18" charset="0"/>
              <a:ea typeface="楷体" pitchFamily="49" charset="-122"/>
            </a:endParaRPr>
          </a:p>
          <a:p>
            <a:endParaRPr lang="en-US" altLang="zh-CN" sz="2400" b="1" dirty="0" smtClean="0">
              <a:solidFill>
                <a:srgbClr val="000000"/>
              </a:solidFill>
              <a:latin typeface="Times New Roman" pitchFamily="18" charset="0"/>
              <a:ea typeface="楷体" pitchFamily="49" charset="-122"/>
            </a:endParaRPr>
          </a:p>
          <a:p>
            <a:endParaRPr lang="en-US" altLang="zh-CN" sz="2400" b="1" dirty="0" smtClean="0">
              <a:solidFill>
                <a:srgbClr val="000000"/>
              </a:solidFill>
              <a:latin typeface="Times New Roman" pitchFamily="18" charset="0"/>
              <a:ea typeface="楷体" pitchFamily="49" charset="-122"/>
            </a:endParaRPr>
          </a:p>
          <a:p>
            <a:endParaRPr lang="en-US" altLang="zh-CN" sz="2400" b="1" dirty="0" smtClean="0">
              <a:solidFill>
                <a:srgbClr val="000000"/>
              </a:solidFill>
              <a:latin typeface="Times New Roman" pitchFamily="18" charset="0"/>
              <a:ea typeface="楷体" pitchFamily="49" charset="-122"/>
            </a:endParaRPr>
          </a:p>
          <a:p>
            <a:r>
              <a:rPr lang="zh-CN" altLang="en-US" sz="2400" b="1" dirty="0" smtClean="0">
                <a:solidFill>
                  <a:srgbClr val="000000"/>
                </a:solidFill>
                <a:latin typeface="Times New Roman" pitchFamily="18" charset="0"/>
                <a:ea typeface="楷体" pitchFamily="49" charset="-122"/>
              </a:rPr>
              <a:t>进出平衡时</a:t>
            </a:r>
            <a:endParaRPr lang="en-US" altLang="zh-CN" sz="2400" b="1" dirty="0" smtClean="0">
              <a:solidFill>
                <a:srgbClr val="000000"/>
              </a:solidFill>
              <a:latin typeface="Times New Roman" pitchFamily="18" charset="0"/>
              <a:ea typeface="楷体" pitchFamily="49" charset="-122"/>
            </a:endParaRPr>
          </a:p>
          <a:p>
            <a:endParaRPr lang="en-US" altLang="zh-CN" sz="2400" b="1" dirty="0" smtClean="0">
              <a:solidFill>
                <a:srgbClr val="000000"/>
              </a:solidFill>
              <a:latin typeface="Times New Roman" pitchFamily="18" charset="0"/>
              <a:ea typeface="楷体" pitchFamily="49" charset="-122"/>
            </a:endParaRPr>
          </a:p>
          <a:p>
            <a:endParaRPr lang="en-US" altLang="zh-CN" sz="2400" b="1" dirty="0" smtClean="0">
              <a:solidFill>
                <a:srgbClr val="000000"/>
              </a:solidFill>
              <a:latin typeface="Times New Roman" pitchFamily="18" charset="0"/>
              <a:ea typeface="楷体" pitchFamily="49" charset="-122"/>
            </a:endParaRPr>
          </a:p>
          <a:p>
            <a:r>
              <a:rPr lang="zh-CN" altLang="en-US" sz="2400" b="1" dirty="0" smtClean="0">
                <a:solidFill>
                  <a:srgbClr val="000000"/>
                </a:solidFill>
                <a:latin typeface="Times New Roman" pitchFamily="18" charset="0"/>
                <a:ea typeface="楷体" pitchFamily="49" charset="-122"/>
              </a:rPr>
              <a:t>对于偏离平衡的情况，如过多的醉鬼进入</a:t>
            </a:r>
            <a:endParaRPr lang="en-US" altLang="zh-CN" sz="2400" b="1" dirty="0" smtClean="0">
              <a:solidFill>
                <a:srgbClr val="000000"/>
              </a:solidFill>
              <a:latin typeface="Times New Roman" pitchFamily="18" charset="0"/>
              <a:ea typeface="楷体" pitchFamily="49" charset="-122"/>
            </a:endParaRPr>
          </a:p>
          <a:p>
            <a:endParaRPr lang="en-US" altLang="zh-CN" sz="2400" b="1" dirty="0" smtClean="0">
              <a:solidFill>
                <a:srgbClr val="000000"/>
              </a:solidFill>
              <a:latin typeface="Times New Roman" pitchFamily="18" charset="0"/>
              <a:ea typeface="楷体" pitchFamily="49" charset="-122"/>
            </a:endParaRPr>
          </a:p>
          <a:p>
            <a:r>
              <a:rPr lang="zh-CN" altLang="en-US" sz="2400" b="1" dirty="0" smtClean="0">
                <a:solidFill>
                  <a:srgbClr val="000000"/>
                </a:solidFill>
                <a:latin typeface="Times New Roman" pitchFamily="18" charset="0"/>
                <a:ea typeface="楷体" pitchFamily="49" charset="-122"/>
              </a:rPr>
              <a:t>因此，必有</a:t>
            </a:r>
            <a:r>
              <a:rPr lang="zh-CN" altLang="en-US" sz="2400" b="1" dirty="0" smtClean="0">
                <a:solidFill>
                  <a:srgbClr val="000000"/>
                </a:solidFill>
                <a:latin typeface="Times New Roman" pitchFamily="18" charset="0"/>
                <a:ea typeface="楷体" pitchFamily="49" charset="-122"/>
                <a:sym typeface="Symbol"/>
              </a:rPr>
              <a:t></a:t>
            </a:r>
            <a:r>
              <a:rPr lang="en-US" altLang="zh-CN" sz="2400" b="1" dirty="0" smtClean="0">
                <a:solidFill>
                  <a:srgbClr val="000000"/>
                </a:solidFill>
                <a:latin typeface="Times New Roman" pitchFamily="18" charset="0"/>
                <a:ea typeface="楷体" pitchFamily="49" charset="-122"/>
              </a:rPr>
              <a:t>N(</a:t>
            </a:r>
            <a:r>
              <a:rPr lang="en-US" altLang="zh-CN" sz="2400" b="1" i="1" dirty="0" smtClean="0">
                <a:solidFill>
                  <a:srgbClr val="000000"/>
                </a:solidFill>
                <a:latin typeface="Times New Roman" pitchFamily="18" charset="0"/>
                <a:ea typeface="楷体" pitchFamily="49" charset="-122"/>
              </a:rPr>
              <a:t>x</a:t>
            </a:r>
            <a:r>
              <a:rPr lang="en-US" altLang="zh-CN" sz="2400" b="1" dirty="0" smtClean="0">
                <a:solidFill>
                  <a:srgbClr val="000000"/>
                </a:solidFill>
                <a:latin typeface="Times New Roman" pitchFamily="18" charset="0"/>
                <a:ea typeface="楷体" pitchFamily="49" charset="-122"/>
              </a:rPr>
              <a:t>)&lt;0</a:t>
            </a:r>
            <a:r>
              <a:rPr lang="zh-CN" altLang="en-US" sz="2400" b="1" dirty="0" smtClean="0">
                <a:solidFill>
                  <a:srgbClr val="000000"/>
                </a:solidFill>
                <a:latin typeface="Times New Roman" pitchFamily="18" charset="0"/>
                <a:ea typeface="楷体" pitchFamily="49" charset="-122"/>
              </a:rPr>
              <a:t>，即过多的醉鬼会离开，反之亦然。在醉鬼数目足够多时，其分布</a:t>
            </a:r>
            <a:r>
              <a:rPr lang="en-US" altLang="zh-CN" sz="2400" b="1" dirty="0" smtClean="0">
                <a:solidFill>
                  <a:srgbClr val="000000"/>
                </a:solidFill>
                <a:latin typeface="Times New Roman" pitchFamily="18" charset="0"/>
                <a:ea typeface="楷体" pitchFamily="49" charset="-122"/>
              </a:rPr>
              <a:t>N(</a:t>
            </a:r>
            <a:r>
              <a:rPr lang="en-US" altLang="zh-CN" sz="2400" b="1" i="1" dirty="0" smtClean="0">
                <a:solidFill>
                  <a:srgbClr val="000000"/>
                </a:solidFill>
                <a:latin typeface="Times New Roman" pitchFamily="18" charset="0"/>
                <a:ea typeface="楷体" pitchFamily="49" charset="-122"/>
              </a:rPr>
              <a:t>x</a:t>
            </a:r>
            <a:r>
              <a:rPr lang="en-US" altLang="zh-CN" sz="2400" b="1" dirty="0" smtClean="0">
                <a:solidFill>
                  <a:srgbClr val="000000"/>
                </a:solidFill>
                <a:latin typeface="Times New Roman" pitchFamily="18" charset="0"/>
                <a:ea typeface="楷体" pitchFamily="49" charset="-122"/>
              </a:rPr>
              <a:t>)</a:t>
            </a:r>
            <a:r>
              <a:rPr lang="zh-CN" altLang="en-US" sz="2400" b="1" dirty="0" smtClean="0">
                <a:solidFill>
                  <a:srgbClr val="000000"/>
                </a:solidFill>
                <a:latin typeface="Times New Roman" pitchFamily="18" charset="0"/>
                <a:ea typeface="楷体" pitchFamily="49" charset="-122"/>
              </a:rPr>
              <a:t>最终会达到平衡态分布</a:t>
            </a:r>
            <a:endParaRPr lang="en-US" altLang="zh-CN" sz="2400" b="1" dirty="0" smtClean="0">
              <a:solidFill>
                <a:srgbClr val="000000"/>
              </a:solidFill>
              <a:latin typeface="Times New Roman" pitchFamily="18" charset="0"/>
              <a:ea typeface="楷体" pitchFamily="49" charset="-122"/>
            </a:endParaRPr>
          </a:p>
        </p:txBody>
      </p:sp>
      <p:graphicFrame>
        <p:nvGraphicFramePr>
          <p:cNvPr id="285698" name="Object 2"/>
          <p:cNvGraphicFramePr>
            <a:graphicFrameLocks noChangeAspect="1"/>
          </p:cNvGraphicFramePr>
          <p:nvPr/>
        </p:nvGraphicFramePr>
        <p:xfrm>
          <a:off x="1142999" y="1905000"/>
          <a:ext cx="6640285" cy="1524000"/>
        </p:xfrm>
        <a:graphic>
          <a:graphicData uri="http://schemas.openxmlformats.org/presentationml/2006/ole">
            <p:oleObj spid="_x0000_s285698" name="Equation" r:id="rId3" imgW="2323800" imgH="533160" progId="Equation.DSMT4">
              <p:embed/>
            </p:oleObj>
          </a:graphicData>
        </a:graphic>
      </p:graphicFrame>
      <p:graphicFrame>
        <p:nvGraphicFramePr>
          <p:cNvPr id="285699" name="Object 3"/>
          <p:cNvGraphicFramePr>
            <a:graphicFrameLocks noChangeAspect="1"/>
          </p:cNvGraphicFramePr>
          <p:nvPr/>
        </p:nvGraphicFramePr>
        <p:xfrm>
          <a:off x="1884363" y="3505200"/>
          <a:ext cx="2832100" cy="1066800"/>
        </p:xfrm>
        <a:graphic>
          <a:graphicData uri="http://schemas.openxmlformats.org/presentationml/2006/ole">
            <p:oleObj spid="_x0000_s285699" name="Equation" r:id="rId4" imgW="876240" imgH="330120" progId="Equation.DSMT4">
              <p:embed/>
            </p:oleObj>
          </a:graphicData>
        </a:graphic>
      </p:graphicFrame>
      <p:graphicFrame>
        <p:nvGraphicFramePr>
          <p:cNvPr id="285700" name="Object 4"/>
          <p:cNvGraphicFramePr>
            <a:graphicFrameLocks noChangeAspect="1"/>
          </p:cNvGraphicFramePr>
          <p:nvPr/>
        </p:nvGraphicFramePr>
        <p:xfrm>
          <a:off x="5791200" y="4267200"/>
          <a:ext cx="2174875" cy="1027113"/>
        </p:xfrm>
        <a:graphic>
          <a:graphicData uri="http://schemas.openxmlformats.org/presentationml/2006/ole">
            <p:oleObj spid="_x0000_s285700" name="Equation" r:id="rId5" imgW="672840" imgH="317160" progId="Equation.DSMT4">
              <p:embed/>
            </p:oleObj>
          </a:graphicData>
        </a:graphic>
      </p:graphicFrame>
      <p:graphicFrame>
        <p:nvGraphicFramePr>
          <p:cNvPr id="285701" name="Object 5"/>
          <p:cNvGraphicFramePr>
            <a:graphicFrameLocks noChangeAspect="1"/>
          </p:cNvGraphicFramePr>
          <p:nvPr/>
        </p:nvGraphicFramePr>
        <p:xfrm>
          <a:off x="6553200" y="5943600"/>
          <a:ext cx="2351315" cy="609600"/>
        </p:xfrm>
        <a:graphic>
          <a:graphicData uri="http://schemas.openxmlformats.org/presentationml/2006/ole">
            <p:oleObj spid="_x0000_s285701" name="Equation" r:id="rId6" imgW="685800" imgH="177480" progId="Equation.DSMT4">
              <p:embed/>
            </p:oleObj>
          </a:graphicData>
        </a:graphic>
      </p:graphicFrame>
      <p:sp>
        <p:nvSpPr>
          <p:cNvPr id="11" name="矩形 10"/>
          <p:cNvSpPr/>
          <p:nvPr/>
        </p:nvSpPr>
        <p:spPr>
          <a:xfrm>
            <a:off x="3902657" y="300335"/>
            <a:ext cx="2040943" cy="461665"/>
          </a:xfrm>
          <a:prstGeom prst="rect">
            <a:avLst/>
          </a:prstGeom>
        </p:spPr>
        <p:txBody>
          <a:bodyPr wrap="none">
            <a:spAutoFit/>
          </a:bodyPr>
          <a:lstStyle/>
          <a:p>
            <a:r>
              <a:rPr lang="zh-CN" altLang="en-US" sz="2400" b="1" dirty="0" smtClean="0">
                <a:solidFill>
                  <a:srgbClr val="FF0000"/>
                </a:solidFill>
                <a:latin typeface="Times New Roman" pitchFamily="18" charset="0"/>
                <a:ea typeface="楷体" pitchFamily="49" charset="-122"/>
              </a:rPr>
              <a:t>经典体系应用</a:t>
            </a:r>
            <a:endParaRPr lang="zh-CN" altLang="en-US" sz="2400" dirty="0"/>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2EB97F26-A8B8-44D5-B438-A24E3BDCB5E3}" type="slidenum">
              <a:rPr lang="zh-CN" altLang="zh-CN" smtClean="0"/>
              <a:pPr>
                <a:defRPr/>
              </a:pPr>
              <a:t>82</a:t>
            </a:fld>
            <a:endParaRPr lang="zh-CN" altLang="zh-CN" dirty="0"/>
          </a:p>
        </p:txBody>
      </p:sp>
      <p:sp>
        <p:nvSpPr>
          <p:cNvPr id="5" name="矩形 9"/>
          <p:cNvSpPr>
            <a:spLocks noChangeArrowheads="1"/>
          </p:cNvSpPr>
          <p:nvPr/>
        </p:nvSpPr>
        <p:spPr bwMode="auto">
          <a:xfrm>
            <a:off x="228600" y="228600"/>
            <a:ext cx="3608680" cy="523220"/>
          </a:xfrm>
          <a:prstGeom prst="rect">
            <a:avLst/>
          </a:prstGeom>
          <a:noFill/>
          <a:ln w="9525">
            <a:noFill/>
            <a:miter lim="800000"/>
            <a:headEnd/>
            <a:tailEnd/>
          </a:ln>
        </p:spPr>
        <p:txBody>
          <a:bodyPr wrap="none">
            <a:spAutoFit/>
          </a:bodyPr>
          <a:lstStyle/>
          <a:p>
            <a:r>
              <a:rPr lang="en-US" altLang="zh-CN" sz="2800" b="1" dirty="0" smtClean="0">
                <a:solidFill>
                  <a:srgbClr val="333300"/>
                </a:solidFill>
                <a:latin typeface="Times New Roman" pitchFamily="18" charset="0"/>
                <a:ea typeface="楷体" pitchFamily="49" charset="-122"/>
              </a:rPr>
              <a:t>2.4 </a:t>
            </a:r>
            <a:r>
              <a:rPr lang="zh-CN" altLang="en-US" sz="2800" b="1" dirty="0" smtClean="0">
                <a:solidFill>
                  <a:srgbClr val="333300"/>
                </a:solidFill>
                <a:latin typeface="Times New Roman" pitchFamily="18" charset="0"/>
                <a:ea typeface="楷体" pitchFamily="49" charset="-122"/>
              </a:rPr>
              <a:t>蒙特卡洛方法应用</a:t>
            </a:r>
            <a:endParaRPr lang="zh-CN" altLang="en-US" sz="2800" dirty="0"/>
          </a:p>
        </p:txBody>
      </p:sp>
      <p:sp>
        <p:nvSpPr>
          <p:cNvPr id="6" name="Line 5"/>
          <p:cNvSpPr>
            <a:spLocks noChangeShapeType="1"/>
          </p:cNvSpPr>
          <p:nvPr/>
        </p:nvSpPr>
        <p:spPr bwMode="auto">
          <a:xfrm>
            <a:off x="0" y="762000"/>
            <a:ext cx="7916863" cy="0"/>
          </a:xfrm>
          <a:prstGeom prst="line">
            <a:avLst/>
          </a:prstGeom>
          <a:noFill/>
          <a:ln w="12700">
            <a:solidFill>
              <a:srgbClr val="FF9900"/>
            </a:solidFill>
            <a:miter lim="800000"/>
            <a:headEnd/>
            <a:tailEnd/>
          </a:ln>
          <a:effectLst>
            <a:prstShdw prst="shdw17" dist="17961" dir="2700000">
              <a:srgbClr val="995C00"/>
            </a:prstShdw>
          </a:effectLst>
        </p:spPr>
        <p:txBody>
          <a:bodyPr lIns="90000" tIns="46800" rIns="90000" bIns="46800"/>
          <a:lstStyle/>
          <a:p>
            <a:endParaRPr lang="zh-CN" altLang="en-US"/>
          </a:p>
        </p:txBody>
      </p:sp>
      <p:sp>
        <p:nvSpPr>
          <p:cNvPr id="8" name="Rectangle 4"/>
          <p:cNvSpPr>
            <a:spLocks noChangeArrowheads="1"/>
          </p:cNvSpPr>
          <p:nvPr/>
        </p:nvSpPr>
        <p:spPr bwMode="auto">
          <a:xfrm>
            <a:off x="107950" y="914400"/>
            <a:ext cx="9036050" cy="3046988"/>
          </a:xfrm>
          <a:prstGeom prst="rect">
            <a:avLst/>
          </a:prstGeom>
          <a:noFill/>
          <a:ln w="9525">
            <a:noFill/>
            <a:miter lim="800000"/>
            <a:headEnd/>
            <a:tailEnd/>
          </a:ln>
        </p:spPr>
        <p:txBody>
          <a:bodyPr>
            <a:spAutoFit/>
          </a:bodyPr>
          <a:lstStyle/>
          <a:p>
            <a:r>
              <a:rPr lang="zh-CN" altLang="en-US" sz="2400" b="1" dirty="0" smtClean="0">
                <a:solidFill>
                  <a:srgbClr val="0000FF"/>
                </a:solidFill>
                <a:latin typeface="Times New Roman" pitchFamily="18" charset="0"/>
                <a:ea typeface="楷体" pitchFamily="49" charset="-122"/>
              </a:rPr>
              <a:t>可以验证主方程与</a:t>
            </a:r>
            <a:r>
              <a:rPr lang="en-US" altLang="zh-CN" sz="2400" b="1" dirty="0" smtClean="0">
                <a:solidFill>
                  <a:srgbClr val="0000FF"/>
                </a:solidFill>
                <a:latin typeface="Times New Roman" pitchFamily="18" charset="0"/>
                <a:ea typeface="楷体" pitchFamily="49" charset="-122"/>
              </a:rPr>
              <a:t>Markov</a:t>
            </a:r>
            <a:r>
              <a:rPr lang="zh-CN" altLang="en-US" sz="2400" b="1" dirty="0" smtClean="0">
                <a:solidFill>
                  <a:srgbClr val="0000FF"/>
                </a:solidFill>
                <a:latin typeface="Times New Roman" pitchFamily="18" charset="0"/>
                <a:ea typeface="楷体" pitchFamily="49" charset="-122"/>
              </a:rPr>
              <a:t>链存在对应关系。</a:t>
            </a:r>
            <a:endParaRPr lang="en-US" altLang="zh-CN" sz="2400" b="1" dirty="0" smtClean="0">
              <a:solidFill>
                <a:srgbClr val="0000FF"/>
              </a:solidFill>
              <a:latin typeface="Times New Roman" pitchFamily="18" charset="0"/>
              <a:ea typeface="楷体" pitchFamily="49" charset="-122"/>
            </a:endParaRPr>
          </a:p>
          <a:p>
            <a:endParaRPr lang="en-US" altLang="zh-CN" sz="2400" b="1" dirty="0" smtClean="0">
              <a:solidFill>
                <a:srgbClr val="000000"/>
              </a:solidFill>
              <a:latin typeface="Times New Roman" pitchFamily="18" charset="0"/>
              <a:ea typeface="楷体" pitchFamily="49" charset="-122"/>
            </a:endParaRPr>
          </a:p>
          <a:p>
            <a:r>
              <a:rPr lang="zh-CN" altLang="en-US" sz="2400" b="1" dirty="0" smtClean="0">
                <a:solidFill>
                  <a:srgbClr val="000000"/>
                </a:solidFill>
                <a:latin typeface="Times New Roman" pitchFamily="18" charset="0"/>
                <a:ea typeface="楷体" pitchFamily="49" charset="-122"/>
              </a:rPr>
              <a:t>将变量</a:t>
            </a:r>
            <a:r>
              <a:rPr lang="en-US" altLang="zh-CN" sz="2400" b="1" i="1" dirty="0" smtClean="0">
                <a:solidFill>
                  <a:srgbClr val="000000"/>
                </a:solidFill>
                <a:latin typeface="Times New Roman" pitchFamily="18" charset="0"/>
                <a:ea typeface="楷体" pitchFamily="49" charset="-122"/>
              </a:rPr>
              <a:t>x</a:t>
            </a:r>
            <a:r>
              <a:rPr lang="zh-CN" altLang="en-US" sz="2400" b="1" dirty="0" smtClean="0">
                <a:solidFill>
                  <a:srgbClr val="000000"/>
                </a:solidFill>
                <a:latin typeface="Times New Roman" pitchFamily="18" charset="0"/>
                <a:ea typeface="楷体" pitchFamily="49" charset="-122"/>
              </a:rPr>
              <a:t>和</a:t>
            </a:r>
            <a:r>
              <a:rPr lang="en-US" altLang="zh-CN" sz="2400" b="1" i="1" dirty="0" smtClean="0">
                <a:solidFill>
                  <a:srgbClr val="000000"/>
                </a:solidFill>
                <a:latin typeface="Times New Roman" pitchFamily="18" charset="0"/>
                <a:ea typeface="楷体" pitchFamily="49" charset="-122"/>
              </a:rPr>
              <a:t>x</a:t>
            </a:r>
            <a:r>
              <a:rPr lang="en-US" altLang="zh-CN" sz="2400" b="1" dirty="0" smtClean="0">
                <a:solidFill>
                  <a:srgbClr val="000000"/>
                </a:solidFill>
                <a:latin typeface="Times New Roman" pitchFamily="18" charset="0"/>
                <a:ea typeface="楷体" pitchFamily="49" charset="-122"/>
              </a:rPr>
              <a:t>’</a:t>
            </a:r>
            <a:r>
              <a:rPr lang="zh-CN" altLang="en-US" sz="2400" b="1" dirty="0" smtClean="0">
                <a:solidFill>
                  <a:srgbClr val="000000"/>
                </a:solidFill>
                <a:latin typeface="Times New Roman" pitchFamily="18" charset="0"/>
                <a:ea typeface="楷体" pitchFamily="49" charset="-122"/>
              </a:rPr>
              <a:t>分别用下标</a:t>
            </a:r>
            <a:r>
              <a:rPr lang="en-US" altLang="zh-CN" sz="2400" b="1" i="1" dirty="0" smtClean="0">
                <a:solidFill>
                  <a:srgbClr val="000000"/>
                </a:solidFill>
                <a:latin typeface="Times New Roman" pitchFamily="18" charset="0"/>
                <a:ea typeface="楷体" pitchFamily="49" charset="-122"/>
              </a:rPr>
              <a:t>i</a:t>
            </a:r>
            <a:r>
              <a:rPr lang="zh-CN" altLang="en-US" sz="2400" b="1" dirty="0" smtClean="0">
                <a:solidFill>
                  <a:srgbClr val="000000"/>
                </a:solidFill>
                <a:latin typeface="Times New Roman" pitchFamily="18" charset="0"/>
                <a:ea typeface="楷体" pitchFamily="49" charset="-122"/>
              </a:rPr>
              <a:t>和</a:t>
            </a:r>
            <a:r>
              <a:rPr lang="en-US" altLang="zh-CN" sz="2400" b="1" i="1" dirty="0" smtClean="0">
                <a:solidFill>
                  <a:srgbClr val="000000"/>
                </a:solidFill>
                <a:latin typeface="Times New Roman" pitchFamily="18" charset="0"/>
                <a:ea typeface="楷体" pitchFamily="49" charset="-122"/>
              </a:rPr>
              <a:t>j</a:t>
            </a:r>
            <a:r>
              <a:rPr lang="zh-CN" altLang="en-US" sz="2400" b="1" dirty="0" smtClean="0">
                <a:solidFill>
                  <a:srgbClr val="000000"/>
                </a:solidFill>
                <a:latin typeface="Times New Roman" pitchFamily="18" charset="0"/>
                <a:ea typeface="楷体" pitchFamily="49" charset="-122"/>
              </a:rPr>
              <a:t>替换，则方程</a:t>
            </a:r>
            <a:endParaRPr lang="en-US" altLang="zh-CN" sz="2400" b="1" dirty="0" smtClean="0">
              <a:solidFill>
                <a:srgbClr val="000000"/>
              </a:solidFill>
              <a:latin typeface="Times New Roman" pitchFamily="18" charset="0"/>
              <a:ea typeface="楷体" pitchFamily="49" charset="-122"/>
            </a:endParaRPr>
          </a:p>
          <a:p>
            <a:endParaRPr lang="en-US" altLang="zh-CN" sz="2400" b="1" dirty="0" smtClean="0">
              <a:solidFill>
                <a:srgbClr val="000000"/>
              </a:solidFill>
              <a:latin typeface="Times New Roman" pitchFamily="18" charset="0"/>
              <a:ea typeface="楷体" pitchFamily="49" charset="-122"/>
            </a:endParaRPr>
          </a:p>
          <a:p>
            <a:endParaRPr lang="en-US" altLang="zh-CN" sz="2400" b="1" dirty="0" smtClean="0">
              <a:solidFill>
                <a:srgbClr val="000000"/>
              </a:solidFill>
              <a:latin typeface="Times New Roman" pitchFamily="18" charset="0"/>
              <a:ea typeface="楷体" pitchFamily="49" charset="-122"/>
            </a:endParaRPr>
          </a:p>
          <a:p>
            <a:endParaRPr lang="en-US" altLang="zh-CN" sz="2400" b="1" dirty="0" smtClean="0">
              <a:solidFill>
                <a:srgbClr val="000000"/>
              </a:solidFill>
              <a:latin typeface="Times New Roman" pitchFamily="18" charset="0"/>
              <a:ea typeface="楷体" pitchFamily="49" charset="-122"/>
            </a:endParaRPr>
          </a:p>
          <a:p>
            <a:endParaRPr lang="en-US" altLang="zh-CN" sz="2400" b="1" dirty="0" smtClean="0">
              <a:solidFill>
                <a:srgbClr val="000000"/>
              </a:solidFill>
              <a:latin typeface="Times New Roman" pitchFamily="18" charset="0"/>
              <a:ea typeface="楷体" pitchFamily="49" charset="-122"/>
            </a:endParaRPr>
          </a:p>
          <a:p>
            <a:r>
              <a:rPr lang="zh-CN" altLang="en-US" sz="2400" b="1" dirty="0" smtClean="0">
                <a:solidFill>
                  <a:srgbClr val="000000"/>
                </a:solidFill>
                <a:latin typeface="Times New Roman" pitchFamily="18" charset="0"/>
                <a:ea typeface="楷体" pitchFamily="49" charset="-122"/>
              </a:rPr>
              <a:t>对下角标</a:t>
            </a:r>
            <a:r>
              <a:rPr lang="en-US" altLang="zh-CN" sz="2400" b="1" i="1" dirty="0" smtClean="0">
                <a:solidFill>
                  <a:srgbClr val="000000"/>
                </a:solidFill>
                <a:latin typeface="Times New Roman" pitchFamily="18" charset="0"/>
                <a:ea typeface="楷体" pitchFamily="49" charset="-122"/>
              </a:rPr>
              <a:t>j</a:t>
            </a:r>
            <a:r>
              <a:rPr lang="zh-CN" altLang="en-US" sz="2400" b="1" dirty="0" smtClean="0">
                <a:solidFill>
                  <a:srgbClr val="000000"/>
                </a:solidFill>
                <a:latin typeface="Times New Roman" pitchFamily="18" charset="0"/>
                <a:ea typeface="楷体" pitchFamily="49" charset="-122"/>
              </a:rPr>
              <a:t>求和，利用转移概率的归一化，得</a:t>
            </a:r>
            <a:endParaRPr lang="en-US" altLang="zh-CN" sz="2400" b="1" dirty="0" smtClean="0">
              <a:solidFill>
                <a:srgbClr val="000000"/>
              </a:solidFill>
              <a:latin typeface="Times New Roman" pitchFamily="18" charset="0"/>
              <a:ea typeface="楷体" pitchFamily="49" charset="-122"/>
            </a:endParaRPr>
          </a:p>
        </p:txBody>
      </p:sp>
      <p:graphicFrame>
        <p:nvGraphicFramePr>
          <p:cNvPr id="286722" name="Object 2"/>
          <p:cNvGraphicFramePr>
            <a:graphicFrameLocks noChangeAspect="1"/>
          </p:cNvGraphicFramePr>
          <p:nvPr/>
        </p:nvGraphicFramePr>
        <p:xfrm>
          <a:off x="990600" y="2133600"/>
          <a:ext cx="7134578" cy="1219200"/>
        </p:xfrm>
        <a:graphic>
          <a:graphicData uri="http://schemas.openxmlformats.org/presentationml/2006/ole">
            <p:oleObj spid="_x0000_s286722" name="Equation" r:id="rId3" imgW="2006280" imgH="342720" progId="Equation.DSMT4">
              <p:embed/>
            </p:oleObj>
          </a:graphicData>
        </a:graphic>
      </p:graphicFrame>
      <p:graphicFrame>
        <p:nvGraphicFramePr>
          <p:cNvPr id="286723" name="Object 3"/>
          <p:cNvGraphicFramePr>
            <a:graphicFrameLocks noChangeAspect="1"/>
          </p:cNvGraphicFramePr>
          <p:nvPr/>
        </p:nvGraphicFramePr>
        <p:xfrm>
          <a:off x="762000" y="4419600"/>
          <a:ext cx="7264400" cy="990600"/>
        </p:xfrm>
        <a:graphic>
          <a:graphicData uri="http://schemas.openxmlformats.org/presentationml/2006/ole">
            <p:oleObj spid="_x0000_s286723" name="Equation" r:id="rId4" imgW="1955520" imgH="266400" progId="Equation.DSMT4">
              <p:embed/>
            </p:oleObj>
          </a:graphicData>
        </a:graphic>
      </p:graphicFrame>
      <p:sp>
        <p:nvSpPr>
          <p:cNvPr id="9" name="矩形 8"/>
          <p:cNvSpPr/>
          <p:nvPr/>
        </p:nvSpPr>
        <p:spPr>
          <a:xfrm>
            <a:off x="3902657" y="300335"/>
            <a:ext cx="2040943" cy="461665"/>
          </a:xfrm>
          <a:prstGeom prst="rect">
            <a:avLst/>
          </a:prstGeom>
        </p:spPr>
        <p:txBody>
          <a:bodyPr wrap="none">
            <a:spAutoFit/>
          </a:bodyPr>
          <a:lstStyle/>
          <a:p>
            <a:r>
              <a:rPr lang="zh-CN" altLang="en-US" sz="2400" b="1" dirty="0" smtClean="0">
                <a:solidFill>
                  <a:srgbClr val="FF0000"/>
                </a:solidFill>
                <a:latin typeface="Times New Roman" pitchFamily="18" charset="0"/>
                <a:ea typeface="楷体" pitchFamily="49" charset="-122"/>
              </a:rPr>
              <a:t>经典体系应用</a:t>
            </a:r>
            <a:endParaRPr lang="zh-CN" altLang="en-US" sz="2400" dirty="0"/>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2EB97F26-A8B8-44D5-B438-A24E3BDCB5E3}" type="slidenum">
              <a:rPr lang="zh-CN" altLang="zh-CN" smtClean="0"/>
              <a:pPr>
                <a:defRPr/>
              </a:pPr>
              <a:t>83</a:t>
            </a:fld>
            <a:endParaRPr lang="zh-CN" altLang="zh-CN" dirty="0"/>
          </a:p>
        </p:txBody>
      </p:sp>
      <p:sp>
        <p:nvSpPr>
          <p:cNvPr id="5" name="矩形 9"/>
          <p:cNvSpPr>
            <a:spLocks noChangeArrowheads="1"/>
          </p:cNvSpPr>
          <p:nvPr/>
        </p:nvSpPr>
        <p:spPr bwMode="auto">
          <a:xfrm>
            <a:off x="228600" y="228600"/>
            <a:ext cx="3608680" cy="523220"/>
          </a:xfrm>
          <a:prstGeom prst="rect">
            <a:avLst/>
          </a:prstGeom>
          <a:noFill/>
          <a:ln w="9525">
            <a:noFill/>
            <a:miter lim="800000"/>
            <a:headEnd/>
            <a:tailEnd/>
          </a:ln>
        </p:spPr>
        <p:txBody>
          <a:bodyPr wrap="none">
            <a:spAutoFit/>
          </a:bodyPr>
          <a:lstStyle/>
          <a:p>
            <a:r>
              <a:rPr lang="en-US" altLang="zh-CN" sz="2800" b="1" dirty="0" smtClean="0">
                <a:solidFill>
                  <a:srgbClr val="333300"/>
                </a:solidFill>
                <a:latin typeface="Times New Roman" pitchFamily="18" charset="0"/>
                <a:ea typeface="楷体" pitchFamily="49" charset="-122"/>
              </a:rPr>
              <a:t>2.4 </a:t>
            </a:r>
            <a:r>
              <a:rPr lang="zh-CN" altLang="en-US" sz="2800" b="1" dirty="0" smtClean="0">
                <a:solidFill>
                  <a:srgbClr val="333300"/>
                </a:solidFill>
                <a:latin typeface="Times New Roman" pitchFamily="18" charset="0"/>
                <a:ea typeface="楷体" pitchFamily="49" charset="-122"/>
              </a:rPr>
              <a:t>蒙特卡洛方法应用</a:t>
            </a:r>
            <a:endParaRPr lang="zh-CN" altLang="en-US" sz="2800" dirty="0"/>
          </a:p>
        </p:txBody>
      </p:sp>
      <p:sp>
        <p:nvSpPr>
          <p:cNvPr id="6" name="Line 5"/>
          <p:cNvSpPr>
            <a:spLocks noChangeShapeType="1"/>
          </p:cNvSpPr>
          <p:nvPr/>
        </p:nvSpPr>
        <p:spPr bwMode="auto">
          <a:xfrm>
            <a:off x="0" y="762000"/>
            <a:ext cx="7916863" cy="0"/>
          </a:xfrm>
          <a:prstGeom prst="line">
            <a:avLst/>
          </a:prstGeom>
          <a:noFill/>
          <a:ln w="12700">
            <a:solidFill>
              <a:srgbClr val="FF9900"/>
            </a:solidFill>
            <a:miter lim="800000"/>
            <a:headEnd/>
            <a:tailEnd/>
          </a:ln>
          <a:effectLst>
            <a:prstShdw prst="shdw17" dist="17961" dir="2700000">
              <a:srgbClr val="995C00"/>
            </a:prstShdw>
          </a:effectLst>
        </p:spPr>
        <p:txBody>
          <a:bodyPr lIns="90000" tIns="46800" rIns="90000" bIns="46800"/>
          <a:lstStyle/>
          <a:p>
            <a:endParaRPr lang="zh-CN" altLang="en-US"/>
          </a:p>
        </p:txBody>
      </p:sp>
      <p:sp>
        <p:nvSpPr>
          <p:cNvPr id="7" name="Rectangle 4"/>
          <p:cNvSpPr>
            <a:spLocks noChangeArrowheads="1"/>
          </p:cNvSpPr>
          <p:nvPr/>
        </p:nvSpPr>
        <p:spPr bwMode="auto">
          <a:xfrm>
            <a:off x="107950" y="838200"/>
            <a:ext cx="9036050" cy="461665"/>
          </a:xfrm>
          <a:prstGeom prst="rect">
            <a:avLst/>
          </a:prstGeom>
          <a:noFill/>
          <a:ln w="9525">
            <a:noFill/>
            <a:miter lim="800000"/>
            <a:headEnd/>
            <a:tailEnd/>
          </a:ln>
        </p:spPr>
        <p:txBody>
          <a:bodyPr>
            <a:spAutoFit/>
          </a:bodyPr>
          <a:lstStyle/>
          <a:p>
            <a:r>
              <a:rPr lang="en-US" altLang="zh-CN" sz="2400" b="1" dirty="0" smtClean="0">
                <a:solidFill>
                  <a:srgbClr val="0000FF"/>
                </a:solidFill>
                <a:latin typeface="Times New Roman" pitchFamily="18" charset="0"/>
                <a:ea typeface="楷体" pitchFamily="49" charset="-122"/>
              </a:rPr>
              <a:t>Metropolis</a:t>
            </a:r>
            <a:r>
              <a:rPr lang="zh-CN" altLang="en-US" sz="2400" b="1" dirty="0" smtClean="0">
                <a:solidFill>
                  <a:srgbClr val="0000FF"/>
                </a:solidFill>
                <a:latin typeface="Times New Roman" pitchFamily="18" charset="0"/>
                <a:ea typeface="楷体" pitchFamily="49" charset="-122"/>
              </a:rPr>
              <a:t>重要抽样基本步骤：</a:t>
            </a:r>
            <a:endParaRPr lang="en-US" altLang="zh-CN" sz="2400" b="1" dirty="0" smtClean="0">
              <a:solidFill>
                <a:srgbClr val="0000FF"/>
              </a:solidFill>
              <a:latin typeface="Times New Roman" pitchFamily="18" charset="0"/>
              <a:ea typeface="楷体" pitchFamily="49" charset="-122"/>
            </a:endParaRPr>
          </a:p>
        </p:txBody>
      </p:sp>
      <p:sp>
        <p:nvSpPr>
          <p:cNvPr id="9" name="TextBox 8"/>
          <p:cNvSpPr txBox="1"/>
          <p:nvPr/>
        </p:nvSpPr>
        <p:spPr>
          <a:xfrm>
            <a:off x="1152000" y="1280159"/>
            <a:ext cx="2520000" cy="430887"/>
          </a:xfrm>
          <a:prstGeom prst="rect">
            <a:avLst/>
          </a:prstGeom>
          <a:noFill/>
          <a:ln w="25400">
            <a:solidFill>
              <a:schemeClr val="accent6">
                <a:lumMod val="50000"/>
              </a:schemeClr>
            </a:solidFill>
          </a:ln>
        </p:spPr>
        <p:txBody>
          <a:bodyPr wrap="none" rtlCol="0">
            <a:spAutoFit/>
          </a:bodyPr>
          <a:lstStyle/>
          <a:p>
            <a:pPr algn="just"/>
            <a:r>
              <a:rPr lang="zh-CN" altLang="en-US" sz="2200" b="1" dirty="0" smtClean="0">
                <a:solidFill>
                  <a:srgbClr val="000000"/>
                </a:solidFill>
                <a:latin typeface="Times New Roman" pitchFamily="18" charset="0"/>
                <a:ea typeface="楷体" pitchFamily="49" charset="-122"/>
                <a:sym typeface="Symbol"/>
              </a:rPr>
              <a:t>选择初始构型</a:t>
            </a:r>
            <a:r>
              <a:rPr lang="en-US" altLang="zh-CN" sz="2200" b="1" dirty="0" smtClean="0">
                <a:solidFill>
                  <a:srgbClr val="000000"/>
                </a:solidFill>
                <a:latin typeface="Times New Roman" pitchFamily="18" charset="0"/>
                <a:ea typeface="楷体" pitchFamily="49" charset="-122"/>
                <a:sym typeface="Symbol"/>
              </a:rPr>
              <a:t>C</a:t>
            </a:r>
            <a:r>
              <a:rPr lang="en-US" altLang="zh-CN" sz="2200" b="1" baseline="-25000" dirty="0" smtClean="0">
                <a:solidFill>
                  <a:srgbClr val="000000"/>
                </a:solidFill>
                <a:latin typeface="Times New Roman" pitchFamily="18" charset="0"/>
                <a:ea typeface="楷体" pitchFamily="49" charset="-122"/>
                <a:sym typeface="Symbol"/>
              </a:rPr>
              <a:t>old</a:t>
            </a:r>
            <a:endParaRPr lang="zh-CN" altLang="en-US" sz="2200" b="1" baseline="-25000" dirty="0" smtClean="0">
              <a:solidFill>
                <a:srgbClr val="000000"/>
              </a:solidFill>
              <a:latin typeface="Times New Roman" pitchFamily="18" charset="0"/>
              <a:ea typeface="楷体" pitchFamily="49" charset="-122"/>
              <a:sym typeface="Symbol"/>
            </a:endParaRPr>
          </a:p>
        </p:txBody>
      </p:sp>
      <p:sp>
        <p:nvSpPr>
          <p:cNvPr id="10" name="TextBox 9"/>
          <p:cNvSpPr txBox="1"/>
          <p:nvPr/>
        </p:nvSpPr>
        <p:spPr>
          <a:xfrm>
            <a:off x="1152000" y="2196000"/>
            <a:ext cx="2520000" cy="769441"/>
          </a:xfrm>
          <a:prstGeom prst="rect">
            <a:avLst/>
          </a:prstGeom>
          <a:noFill/>
          <a:ln w="25400">
            <a:solidFill>
              <a:schemeClr val="accent6">
                <a:lumMod val="50000"/>
              </a:schemeClr>
            </a:solidFill>
          </a:ln>
        </p:spPr>
        <p:txBody>
          <a:bodyPr wrap="square" rtlCol="0">
            <a:spAutoFit/>
          </a:bodyPr>
          <a:lstStyle/>
          <a:p>
            <a:pPr algn="just"/>
            <a:r>
              <a:rPr lang="zh-CN" altLang="en-US" sz="2200" b="1" dirty="0" smtClean="0">
                <a:solidFill>
                  <a:srgbClr val="000000"/>
                </a:solidFill>
                <a:latin typeface="Times New Roman" pitchFamily="18" charset="0"/>
                <a:ea typeface="楷体" pitchFamily="49" charset="-122"/>
                <a:sym typeface="Symbol"/>
              </a:rPr>
              <a:t>随机进行运动，产生新构型</a:t>
            </a:r>
            <a:r>
              <a:rPr lang="en-US" altLang="zh-CN" sz="2200" b="1" dirty="0" smtClean="0">
                <a:solidFill>
                  <a:srgbClr val="000000"/>
                </a:solidFill>
                <a:latin typeface="Times New Roman" pitchFamily="18" charset="0"/>
                <a:ea typeface="楷体" pitchFamily="49" charset="-122"/>
                <a:sym typeface="Symbol"/>
              </a:rPr>
              <a:t>C</a:t>
            </a:r>
            <a:r>
              <a:rPr lang="en-US" altLang="zh-CN" sz="2200" b="1" baseline="-25000" dirty="0" smtClean="0">
                <a:solidFill>
                  <a:srgbClr val="000000"/>
                </a:solidFill>
                <a:latin typeface="Times New Roman" pitchFamily="18" charset="0"/>
                <a:ea typeface="楷体" pitchFamily="49" charset="-122"/>
                <a:sym typeface="Symbol"/>
              </a:rPr>
              <a:t>new</a:t>
            </a:r>
            <a:endParaRPr lang="zh-CN" altLang="en-US" sz="2200" b="1" baseline="-25000" dirty="0" smtClean="0">
              <a:solidFill>
                <a:srgbClr val="000000"/>
              </a:solidFill>
              <a:latin typeface="Times New Roman" pitchFamily="18" charset="0"/>
              <a:ea typeface="楷体" pitchFamily="49" charset="-122"/>
              <a:sym typeface="Symbol"/>
            </a:endParaRPr>
          </a:p>
        </p:txBody>
      </p:sp>
      <p:sp>
        <p:nvSpPr>
          <p:cNvPr id="11" name="TextBox 10"/>
          <p:cNvSpPr txBox="1"/>
          <p:nvPr/>
        </p:nvSpPr>
        <p:spPr>
          <a:xfrm>
            <a:off x="1152000" y="3456000"/>
            <a:ext cx="2520000" cy="769441"/>
          </a:xfrm>
          <a:prstGeom prst="rect">
            <a:avLst/>
          </a:prstGeom>
          <a:noFill/>
          <a:ln w="25400">
            <a:solidFill>
              <a:schemeClr val="accent6">
                <a:lumMod val="50000"/>
              </a:schemeClr>
            </a:solidFill>
          </a:ln>
        </p:spPr>
        <p:txBody>
          <a:bodyPr wrap="square" rtlCol="0">
            <a:spAutoFit/>
          </a:bodyPr>
          <a:lstStyle/>
          <a:p>
            <a:pPr algn="just"/>
            <a:r>
              <a:rPr lang="zh-CN" altLang="en-US" sz="2200" b="1" dirty="0" smtClean="0">
                <a:solidFill>
                  <a:srgbClr val="000000"/>
                </a:solidFill>
                <a:latin typeface="Times New Roman" pitchFamily="18" charset="0"/>
                <a:ea typeface="楷体" pitchFamily="49" charset="-122"/>
                <a:sym typeface="Symbol"/>
              </a:rPr>
              <a:t>由新旧构型计算接受概率</a:t>
            </a:r>
            <a:r>
              <a:rPr lang="en-US" altLang="zh-CN" sz="2200" b="1" dirty="0" smtClean="0">
                <a:solidFill>
                  <a:srgbClr val="000000"/>
                </a:solidFill>
                <a:latin typeface="Times New Roman" pitchFamily="18" charset="0"/>
                <a:ea typeface="楷体" pitchFamily="49" charset="-122"/>
                <a:sym typeface="Symbol"/>
              </a:rPr>
              <a:t>W</a:t>
            </a:r>
            <a:endParaRPr lang="zh-CN" altLang="en-US" sz="2200" b="1" baseline="-25000" dirty="0" smtClean="0">
              <a:solidFill>
                <a:srgbClr val="000000"/>
              </a:solidFill>
              <a:latin typeface="Times New Roman" pitchFamily="18" charset="0"/>
              <a:ea typeface="楷体" pitchFamily="49" charset="-122"/>
              <a:sym typeface="Symbol"/>
            </a:endParaRPr>
          </a:p>
        </p:txBody>
      </p:sp>
      <p:sp>
        <p:nvSpPr>
          <p:cNvPr id="12" name="TextBox 11"/>
          <p:cNvSpPr txBox="1"/>
          <p:nvPr/>
        </p:nvSpPr>
        <p:spPr>
          <a:xfrm>
            <a:off x="1152000" y="4716000"/>
            <a:ext cx="2520000" cy="769441"/>
          </a:xfrm>
          <a:prstGeom prst="rect">
            <a:avLst/>
          </a:prstGeom>
          <a:noFill/>
          <a:ln w="25400">
            <a:solidFill>
              <a:schemeClr val="accent6">
                <a:lumMod val="50000"/>
              </a:schemeClr>
            </a:solidFill>
          </a:ln>
        </p:spPr>
        <p:txBody>
          <a:bodyPr wrap="square" rtlCol="0">
            <a:spAutoFit/>
          </a:bodyPr>
          <a:lstStyle/>
          <a:p>
            <a:pPr algn="just"/>
            <a:r>
              <a:rPr lang="zh-CN" altLang="en-US" sz="2200" b="1" dirty="0" smtClean="0">
                <a:solidFill>
                  <a:srgbClr val="000000"/>
                </a:solidFill>
                <a:latin typeface="Times New Roman" pitchFamily="18" charset="0"/>
                <a:ea typeface="楷体" pitchFamily="49" charset="-122"/>
                <a:sym typeface="Symbol"/>
              </a:rPr>
              <a:t>产生随机数</a:t>
            </a:r>
            <a:r>
              <a:rPr lang="en-US" altLang="zh-CN" sz="2200" b="1" dirty="0" smtClean="0">
                <a:solidFill>
                  <a:srgbClr val="000000"/>
                </a:solidFill>
                <a:latin typeface="Times New Roman" pitchFamily="18" charset="0"/>
                <a:ea typeface="楷体" pitchFamily="49" charset="-122"/>
                <a:sym typeface="Symbol"/>
              </a:rPr>
              <a:t>R</a:t>
            </a:r>
            <a:r>
              <a:rPr lang="zh-CN" altLang="en-US" sz="2200" b="1" dirty="0" smtClean="0">
                <a:solidFill>
                  <a:srgbClr val="000000"/>
                </a:solidFill>
                <a:latin typeface="Times New Roman" pitchFamily="18" charset="0"/>
                <a:ea typeface="楷体" pitchFamily="49" charset="-122"/>
                <a:sym typeface="Symbol"/>
              </a:rPr>
              <a:t>，判断</a:t>
            </a:r>
            <a:r>
              <a:rPr lang="en-US" altLang="zh-CN" sz="2200" b="1" dirty="0" smtClean="0">
                <a:solidFill>
                  <a:srgbClr val="000000"/>
                </a:solidFill>
                <a:latin typeface="Times New Roman" pitchFamily="18" charset="0"/>
                <a:ea typeface="楷体" pitchFamily="49" charset="-122"/>
                <a:sym typeface="Symbol"/>
              </a:rPr>
              <a:t>R</a:t>
            </a:r>
            <a:r>
              <a:rPr lang="zh-CN" altLang="en-US" sz="2200" b="1" dirty="0" smtClean="0">
                <a:solidFill>
                  <a:srgbClr val="000000"/>
                </a:solidFill>
                <a:latin typeface="Times New Roman" pitchFamily="18" charset="0"/>
                <a:ea typeface="楷体" pitchFamily="49" charset="-122"/>
                <a:sym typeface="Symbol"/>
              </a:rPr>
              <a:t>与</a:t>
            </a:r>
            <a:r>
              <a:rPr lang="en-US" altLang="zh-CN" sz="2200" b="1" dirty="0" smtClean="0">
                <a:solidFill>
                  <a:srgbClr val="000000"/>
                </a:solidFill>
                <a:latin typeface="Times New Roman" pitchFamily="18" charset="0"/>
                <a:ea typeface="楷体" pitchFamily="49" charset="-122"/>
                <a:sym typeface="Symbol"/>
              </a:rPr>
              <a:t>W</a:t>
            </a:r>
            <a:r>
              <a:rPr lang="zh-CN" altLang="en-US" sz="2200" b="1" dirty="0" smtClean="0">
                <a:solidFill>
                  <a:srgbClr val="000000"/>
                </a:solidFill>
                <a:latin typeface="Times New Roman" pitchFamily="18" charset="0"/>
                <a:ea typeface="楷体" pitchFamily="49" charset="-122"/>
                <a:sym typeface="Symbol"/>
              </a:rPr>
              <a:t>关系</a:t>
            </a:r>
          </a:p>
        </p:txBody>
      </p:sp>
      <p:sp>
        <p:nvSpPr>
          <p:cNvPr id="13" name="TextBox 12"/>
          <p:cNvSpPr txBox="1"/>
          <p:nvPr/>
        </p:nvSpPr>
        <p:spPr>
          <a:xfrm>
            <a:off x="1151999" y="5976000"/>
            <a:ext cx="2520000" cy="769441"/>
          </a:xfrm>
          <a:prstGeom prst="rect">
            <a:avLst/>
          </a:prstGeom>
          <a:solidFill>
            <a:schemeClr val="bg1"/>
          </a:solidFill>
          <a:ln w="25400">
            <a:solidFill>
              <a:schemeClr val="accent6">
                <a:lumMod val="50000"/>
              </a:schemeClr>
            </a:solidFill>
          </a:ln>
        </p:spPr>
        <p:txBody>
          <a:bodyPr wrap="square" rtlCol="0">
            <a:spAutoFit/>
          </a:bodyPr>
          <a:lstStyle/>
          <a:p>
            <a:pPr algn="just"/>
            <a:r>
              <a:rPr lang="zh-CN" altLang="en-US" sz="2200" b="1" dirty="0" smtClean="0">
                <a:solidFill>
                  <a:srgbClr val="000000"/>
                </a:solidFill>
                <a:latin typeface="Times New Roman" pitchFamily="18" charset="0"/>
                <a:ea typeface="楷体" pitchFamily="49" charset="-122"/>
                <a:sym typeface="Symbol"/>
              </a:rPr>
              <a:t>对所求物理量进行统计平均</a:t>
            </a:r>
          </a:p>
        </p:txBody>
      </p:sp>
      <p:sp>
        <p:nvSpPr>
          <p:cNvPr id="14" name="TextBox 13"/>
          <p:cNvSpPr txBox="1"/>
          <p:nvPr/>
        </p:nvSpPr>
        <p:spPr>
          <a:xfrm>
            <a:off x="4423117" y="1287959"/>
            <a:ext cx="1901483" cy="461665"/>
          </a:xfrm>
          <a:prstGeom prst="rect">
            <a:avLst/>
          </a:prstGeom>
          <a:noFill/>
        </p:spPr>
        <p:txBody>
          <a:bodyPr wrap="none" rtlCol="0">
            <a:spAutoFit/>
          </a:bodyPr>
          <a:lstStyle/>
          <a:p>
            <a:r>
              <a:rPr lang="zh-CN" altLang="en-US" sz="2400" b="1" dirty="0" smtClean="0">
                <a:solidFill>
                  <a:srgbClr val="000000"/>
                </a:solidFill>
                <a:latin typeface="Times New Roman" pitchFamily="18" charset="0"/>
                <a:ea typeface="楷体" pitchFamily="49" charset="-122"/>
                <a:sym typeface="Symbol"/>
              </a:rPr>
              <a:t>计算总能</a:t>
            </a:r>
            <a:r>
              <a:rPr lang="en-US" altLang="zh-CN" sz="2400" b="1" dirty="0" smtClean="0">
                <a:solidFill>
                  <a:srgbClr val="000000"/>
                </a:solidFill>
                <a:latin typeface="Times New Roman" pitchFamily="18" charset="0"/>
                <a:ea typeface="楷体" pitchFamily="49" charset="-122"/>
                <a:sym typeface="Symbol"/>
              </a:rPr>
              <a:t>E</a:t>
            </a:r>
            <a:r>
              <a:rPr lang="en-US" altLang="zh-CN" sz="2400" b="1" baseline="-25000" dirty="0" smtClean="0">
                <a:solidFill>
                  <a:srgbClr val="000000"/>
                </a:solidFill>
                <a:latin typeface="Times New Roman" pitchFamily="18" charset="0"/>
                <a:ea typeface="楷体" pitchFamily="49" charset="-122"/>
                <a:sym typeface="Symbol"/>
              </a:rPr>
              <a:t>old</a:t>
            </a:r>
            <a:endParaRPr lang="zh-CN" altLang="en-US" sz="2400" b="1" baseline="-25000" dirty="0" smtClean="0">
              <a:solidFill>
                <a:srgbClr val="000000"/>
              </a:solidFill>
              <a:latin typeface="Times New Roman" pitchFamily="18" charset="0"/>
              <a:ea typeface="楷体" pitchFamily="49" charset="-122"/>
              <a:sym typeface="Symbol"/>
            </a:endParaRPr>
          </a:p>
        </p:txBody>
      </p:sp>
      <p:sp>
        <p:nvSpPr>
          <p:cNvPr id="15" name="TextBox 14"/>
          <p:cNvSpPr txBox="1"/>
          <p:nvPr/>
        </p:nvSpPr>
        <p:spPr>
          <a:xfrm>
            <a:off x="4420771" y="2357735"/>
            <a:ext cx="1980029" cy="461665"/>
          </a:xfrm>
          <a:prstGeom prst="rect">
            <a:avLst/>
          </a:prstGeom>
          <a:noFill/>
        </p:spPr>
        <p:txBody>
          <a:bodyPr wrap="none" rtlCol="0">
            <a:spAutoFit/>
          </a:bodyPr>
          <a:lstStyle/>
          <a:p>
            <a:r>
              <a:rPr lang="zh-CN" altLang="en-US" sz="2400" b="1" dirty="0" smtClean="0">
                <a:solidFill>
                  <a:srgbClr val="000000"/>
                </a:solidFill>
                <a:latin typeface="Times New Roman" pitchFamily="18" charset="0"/>
                <a:ea typeface="楷体" pitchFamily="49" charset="-122"/>
                <a:sym typeface="Symbol"/>
              </a:rPr>
              <a:t>计算总能</a:t>
            </a:r>
            <a:r>
              <a:rPr lang="en-US" altLang="zh-CN" sz="2400" b="1" dirty="0" smtClean="0">
                <a:solidFill>
                  <a:srgbClr val="000000"/>
                </a:solidFill>
                <a:latin typeface="Times New Roman" pitchFamily="18" charset="0"/>
                <a:ea typeface="楷体" pitchFamily="49" charset="-122"/>
                <a:sym typeface="Symbol"/>
              </a:rPr>
              <a:t>E</a:t>
            </a:r>
            <a:r>
              <a:rPr lang="en-US" altLang="zh-CN" sz="2400" b="1" baseline="-25000" dirty="0" smtClean="0">
                <a:solidFill>
                  <a:srgbClr val="000000"/>
                </a:solidFill>
                <a:latin typeface="Times New Roman" pitchFamily="18" charset="0"/>
                <a:ea typeface="楷体" pitchFamily="49" charset="-122"/>
                <a:sym typeface="Symbol"/>
              </a:rPr>
              <a:t>new</a:t>
            </a:r>
            <a:endParaRPr lang="zh-CN" altLang="en-US" sz="2400" b="1" baseline="-25000" dirty="0" smtClean="0">
              <a:solidFill>
                <a:srgbClr val="000000"/>
              </a:solidFill>
              <a:latin typeface="Times New Roman" pitchFamily="18" charset="0"/>
              <a:ea typeface="楷体" pitchFamily="49" charset="-122"/>
              <a:sym typeface="Symbol"/>
            </a:endParaRPr>
          </a:p>
        </p:txBody>
      </p:sp>
      <p:graphicFrame>
        <p:nvGraphicFramePr>
          <p:cNvPr id="287746" name="Object 2"/>
          <p:cNvGraphicFramePr>
            <a:graphicFrameLocks noChangeAspect="1"/>
          </p:cNvGraphicFramePr>
          <p:nvPr/>
        </p:nvGraphicFramePr>
        <p:xfrm>
          <a:off x="5181600" y="3429000"/>
          <a:ext cx="3886200" cy="821473"/>
        </p:xfrm>
        <a:graphic>
          <a:graphicData uri="http://schemas.openxmlformats.org/presentationml/2006/ole">
            <p:oleObj spid="_x0000_s287746" name="Equation" r:id="rId3" imgW="1562040" imgH="330120" progId="Equation.DSMT4">
              <p:embed/>
            </p:oleObj>
          </a:graphicData>
        </a:graphic>
      </p:graphicFrame>
      <p:sp>
        <p:nvSpPr>
          <p:cNvPr id="17" name="TextBox 16"/>
          <p:cNvSpPr txBox="1"/>
          <p:nvPr/>
        </p:nvSpPr>
        <p:spPr>
          <a:xfrm>
            <a:off x="4478194" y="4572000"/>
            <a:ext cx="2608406" cy="1200329"/>
          </a:xfrm>
          <a:prstGeom prst="rect">
            <a:avLst/>
          </a:prstGeom>
          <a:noFill/>
        </p:spPr>
        <p:txBody>
          <a:bodyPr wrap="none" rtlCol="0">
            <a:spAutoFit/>
          </a:bodyPr>
          <a:lstStyle/>
          <a:p>
            <a:r>
              <a:rPr lang="en-US" altLang="zh-CN" sz="2400" b="1" dirty="0" smtClean="0">
                <a:solidFill>
                  <a:srgbClr val="000000"/>
                </a:solidFill>
                <a:latin typeface="Times New Roman" pitchFamily="18" charset="0"/>
                <a:ea typeface="楷体" pitchFamily="49" charset="-122"/>
                <a:sym typeface="Symbol"/>
              </a:rPr>
              <a:t>W&gt;1,</a:t>
            </a:r>
            <a:r>
              <a:rPr lang="zh-CN" altLang="en-US" sz="2400" b="1" dirty="0" smtClean="0">
                <a:solidFill>
                  <a:srgbClr val="000000"/>
                </a:solidFill>
                <a:latin typeface="Times New Roman" pitchFamily="18" charset="0"/>
                <a:ea typeface="楷体" pitchFamily="49" charset="-122"/>
                <a:sym typeface="Symbol"/>
              </a:rPr>
              <a:t>接受；</a:t>
            </a:r>
            <a:endParaRPr lang="en-US" altLang="zh-CN" sz="2400" b="1" dirty="0" smtClean="0">
              <a:solidFill>
                <a:srgbClr val="000000"/>
              </a:solidFill>
              <a:latin typeface="Times New Roman" pitchFamily="18" charset="0"/>
              <a:ea typeface="楷体" pitchFamily="49" charset="-122"/>
              <a:sym typeface="Symbol"/>
            </a:endParaRPr>
          </a:p>
          <a:p>
            <a:r>
              <a:rPr lang="en-US" altLang="zh-CN" sz="2400" b="1" dirty="0" smtClean="0">
                <a:solidFill>
                  <a:srgbClr val="000000"/>
                </a:solidFill>
                <a:latin typeface="Times New Roman" pitchFamily="18" charset="0"/>
                <a:ea typeface="楷体" pitchFamily="49" charset="-122"/>
                <a:sym typeface="Symbol"/>
              </a:rPr>
              <a:t>W&lt;1,W&gt;R,</a:t>
            </a:r>
            <a:r>
              <a:rPr lang="zh-CN" altLang="en-US" sz="2400" b="1" dirty="0" smtClean="0">
                <a:solidFill>
                  <a:srgbClr val="000000"/>
                </a:solidFill>
                <a:latin typeface="Times New Roman" pitchFamily="18" charset="0"/>
                <a:ea typeface="楷体" pitchFamily="49" charset="-122"/>
                <a:sym typeface="Symbol"/>
              </a:rPr>
              <a:t>接受；</a:t>
            </a:r>
            <a:endParaRPr lang="en-US" altLang="zh-CN" sz="2400" b="1" dirty="0" smtClean="0">
              <a:solidFill>
                <a:srgbClr val="000000"/>
              </a:solidFill>
              <a:latin typeface="Times New Roman" pitchFamily="18" charset="0"/>
              <a:ea typeface="楷体" pitchFamily="49" charset="-122"/>
              <a:sym typeface="Symbol"/>
            </a:endParaRPr>
          </a:p>
          <a:p>
            <a:r>
              <a:rPr lang="en-US" altLang="zh-CN" sz="2400" b="1" dirty="0" smtClean="0">
                <a:solidFill>
                  <a:srgbClr val="000000"/>
                </a:solidFill>
                <a:latin typeface="Times New Roman" pitchFamily="18" charset="0"/>
                <a:ea typeface="楷体" pitchFamily="49" charset="-122"/>
                <a:sym typeface="Symbol"/>
              </a:rPr>
              <a:t>W&lt;1,W&lt;R,</a:t>
            </a:r>
            <a:r>
              <a:rPr lang="zh-CN" altLang="en-US" sz="2400" b="1" dirty="0" smtClean="0">
                <a:solidFill>
                  <a:srgbClr val="000000"/>
                </a:solidFill>
                <a:latin typeface="Times New Roman" pitchFamily="18" charset="0"/>
                <a:ea typeface="楷体" pitchFamily="49" charset="-122"/>
                <a:sym typeface="Symbol"/>
              </a:rPr>
              <a:t>放弃</a:t>
            </a:r>
          </a:p>
        </p:txBody>
      </p:sp>
      <p:sp>
        <p:nvSpPr>
          <p:cNvPr id="18" name="TextBox 17"/>
          <p:cNvSpPr txBox="1"/>
          <p:nvPr/>
        </p:nvSpPr>
        <p:spPr>
          <a:xfrm>
            <a:off x="4495800" y="5867400"/>
            <a:ext cx="4419599" cy="830997"/>
          </a:xfrm>
          <a:prstGeom prst="rect">
            <a:avLst/>
          </a:prstGeom>
          <a:noFill/>
        </p:spPr>
        <p:txBody>
          <a:bodyPr wrap="square" rtlCol="0">
            <a:spAutoFit/>
          </a:bodyPr>
          <a:lstStyle/>
          <a:p>
            <a:pPr algn="just"/>
            <a:r>
              <a:rPr lang="zh-CN" altLang="en-US" sz="2400" b="1" dirty="0" smtClean="0">
                <a:solidFill>
                  <a:srgbClr val="000000"/>
                </a:solidFill>
                <a:latin typeface="Times New Roman" pitchFamily="18" charset="0"/>
                <a:ea typeface="楷体" pitchFamily="49" charset="-122"/>
                <a:sym typeface="Symbol"/>
              </a:rPr>
              <a:t>一般放弃初始热化过程，而只对平衡过程进行物理量统计</a:t>
            </a:r>
            <a:r>
              <a:rPr lang="en-US" altLang="zh-CN" sz="2400" b="1" dirty="0" smtClean="0">
                <a:solidFill>
                  <a:srgbClr val="000000"/>
                </a:solidFill>
                <a:latin typeface="Times New Roman" pitchFamily="18" charset="0"/>
                <a:ea typeface="楷体" pitchFamily="49" charset="-122"/>
                <a:sym typeface="Symbol"/>
              </a:rPr>
              <a:t>.</a:t>
            </a:r>
            <a:endParaRPr lang="zh-CN" altLang="en-US" sz="2400" b="1" dirty="0" smtClean="0">
              <a:solidFill>
                <a:srgbClr val="000000"/>
              </a:solidFill>
              <a:latin typeface="Times New Roman" pitchFamily="18" charset="0"/>
              <a:ea typeface="楷体" pitchFamily="49" charset="-122"/>
              <a:sym typeface="Symbol"/>
            </a:endParaRPr>
          </a:p>
        </p:txBody>
      </p:sp>
      <p:sp>
        <p:nvSpPr>
          <p:cNvPr id="19" name="矩形 18"/>
          <p:cNvSpPr/>
          <p:nvPr/>
        </p:nvSpPr>
        <p:spPr>
          <a:xfrm>
            <a:off x="3902657" y="300335"/>
            <a:ext cx="2040943" cy="461665"/>
          </a:xfrm>
          <a:prstGeom prst="rect">
            <a:avLst/>
          </a:prstGeom>
        </p:spPr>
        <p:txBody>
          <a:bodyPr wrap="none">
            <a:spAutoFit/>
          </a:bodyPr>
          <a:lstStyle/>
          <a:p>
            <a:r>
              <a:rPr lang="zh-CN" altLang="en-US" sz="2400" b="1" dirty="0" smtClean="0">
                <a:solidFill>
                  <a:srgbClr val="FF0000"/>
                </a:solidFill>
                <a:latin typeface="Times New Roman" pitchFamily="18" charset="0"/>
                <a:ea typeface="楷体" pitchFamily="49" charset="-122"/>
              </a:rPr>
              <a:t>经典体系应用</a:t>
            </a:r>
            <a:endParaRPr lang="zh-CN" altLang="en-US" sz="2400" dirty="0"/>
          </a:p>
        </p:txBody>
      </p:sp>
      <p:cxnSp>
        <p:nvCxnSpPr>
          <p:cNvPr id="21" name="直接箭头连接符 20"/>
          <p:cNvCxnSpPr/>
          <p:nvPr/>
        </p:nvCxnSpPr>
        <p:spPr>
          <a:xfrm>
            <a:off x="3780348" y="1518792"/>
            <a:ext cx="639252" cy="1588"/>
          </a:xfrm>
          <a:prstGeom prst="straightConnector1">
            <a:avLst/>
          </a:prstGeom>
          <a:ln w="25400">
            <a:solidFill>
              <a:schemeClr val="accent6">
                <a:lumMod val="50000"/>
              </a:schemeClr>
            </a:solidFill>
            <a:tailEnd type="stealth" w="lg" len="lg"/>
          </a:ln>
        </p:spPr>
        <p:style>
          <a:lnRef idx="1">
            <a:schemeClr val="accent1"/>
          </a:lnRef>
          <a:fillRef idx="0">
            <a:schemeClr val="accent1"/>
          </a:fillRef>
          <a:effectRef idx="0">
            <a:schemeClr val="accent1"/>
          </a:effectRef>
          <a:fontRef idx="minor">
            <a:schemeClr val="tx1"/>
          </a:fontRef>
        </p:style>
      </p:cxnSp>
      <p:sp>
        <p:nvSpPr>
          <p:cNvPr id="22" name="椭圆 21"/>
          <p:cNvSpPr/>
          <p:nvPr/>
        </p:nvSpPr>
        <p:spPr>
          <a:xfrm>
            <a:off x="6324600" y="1066800"/>
            <a:ext cx="2819400" cy="2057400"/>
          </a:xfrm>
          <a:prstGeom prst="ellipse">
            <a:avLst/>
          </a:prstGeom>
          <a:noFill/>
          <a:ln w="25400">
            <a:solidFill>
              <a:srgbClr val="0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23" name="TextBox 22"/>
          <p:cNvSpPr txBox="1"/>
          <p:nvPr/>
        </p:nvSpPr>
        <p:spPr>
          <a:xfrm>
            <a:off x="6705600" y="1295400"/>
            <a:ext cx="2057400" cy="1569660"/>
          </a:xfrm>
          <a:prstGeom prst="rect">
            <a:avLst/>
          </a:prstGeom>
          <a:noFill/>
        </p:spPr>
        <p:txBody>
          <a:bodyPr wrap="square" rtlCol="0">
            <a:spAutoFit/>
          </a:bodyPr>
          <a:lstStyle/>
          <a:p>
            <a:pPr algn="ctr"/>
            <a:r>
              <a:rPr lang="zh-CN" altLang="en-US" sz="2400" b="1" dirty="0" smtClean="0">
                <a:solidFill>
                  <a:srgbClr val="000000"/>
                </a:solidFill>
                <a:latin typeface="Times New Roman" pitchFamily="18" charset="0"/>
                <a:ea typeface="楷体" pitchFamily="49" charset="-122"/>
                <a:sym typeface="Symbol"/>
              </a:rPr>
              <a:t>总能中一般动能可积分，因此只需考虑相互作用势能</a:t>
            </a:r>
          </a:p>
        </p:txBody>
      </p:sp>
      <p:cxnSp>
        <p:nvCxnSpPr>
          <p:cNvPr id="24" name="直接箭头连接符 23"/>
          <p:cNvCxnSpPr/>
          <p:nvPr/>
        </p:nvCxnSpPr>
        <p:spPr>
          <a:xfrm>
            <a:off x="6325395" y="1600201"/>
            <a:ext cx="380205" cy="228599"/>
          </a:xfrm>
          <a:prstGeom prst="straightConnector1">
            <a:avLst/>
          </a:prstGeom>
          <a:ln w="25400">
            <a:solidFill>
              <a:schemeClr val="accent6">
                <a:lumMod val="50000"/>
              </a:schemeClr>
            </a:solidFill>
            <a:tailEnd type="stealth" w="lg" len="lg"/>
          </a:ln>
        </p:spPr>
        <p:style>
          <a:lnRef idx="1">
            <a:schemeClr val="accent1"/>
          </a:lnRef>
          <a:fillRef idx="0">
            <a:schemeClr val="accent1"/>
          </a:fillRef>
          <a:effectRef idx="0">
            <a:schemeClr val="accent1"/>
          </a:effectRef>
          <a:fontRef idx="minor">
            <a:schemeClr val="tx1"/>
          </a:fontRef>
        </p:style>
      </p:cxnSp>
      <p:sp>
        <p:nvSpPr>
          <p:cNvPr id="26" name="下箭头 25"/>
          <p:cNvSpPr/>
          <p:nvPr/>
        </p:nvSpPr>
        <p:spPr>
          <a:xfrm>
            <a:off x="2016000" y="1764000"/>
            <a:ext cx="533400" cy="360000"/>
          </a:xfrm>
          <a:prstGeom prst="downArrow">
            <a:avLst/>
          </a:prstGeom>
          <a:noFill/>
          <a:ln w="25400">
            <a:solidFill>
              <a:schemeClr val="accent6">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27" name="下箭头 26"/>
          <p:cNvSpPr/>
          <p:nvPr/>
        </p:nvSpPr>
        <p:spPr>
          <a:xfrm>
            <a:off x="2016000" y="3024000"/>
            <a:ext cx="533400" cy="360000"/>
          </a:xfrm>
          <a:prstGeom prst="downArrow">
            <a:avLst/>
          </a:prstGeom>
          <a:noFill/>
          <a:ln w="25400">
            <a:solidFill>
              <a:schemeClr val="accent6">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cxnSp>
        <p:nvCxnSpPr>
          <p:cNvPr id="28" name="直接箭头连接符 27"/>
          <p:cNvCxnSpPr/>
          <p:nvPr/>
        </p:nvCxnSpPr>
        <p:spPr>
          <a:xfrm>
            <a:off x="3810000" y="2589212"/>
            <a:ext cx="639252" cy="1588"/>
          </a:xfrm>
          <a:prstGeom prst="straightConnector1">
            <a:avLst/>
          </a:prstGeom>
          <a:ln w="25400">
            <a:solidFill>
              <a:schemeClr val="accent6">
                <a:lumMod val="50000"/>
              </a:schemeClr>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9" name="直接箭头连接符 28"/>
          <p:cNvCxnSpPr/>
          <p:nvPr/>
        </p:nvCxnSpPr>
        <p:spPr>
          <a:xfrm rot="-3600000">
            <a:off x="6245259" y="2317284"/>
            <a:ext cx="380205" cy="228599"/>
          </a:xfrm>
          <a:prstGeom prst="straightConnector1">
            <a:avLst/>
          </a:prstGeom>
          <a:ln w="25400">
            <a:solidFill>
              <a:schemeClr val="accent6">
                <a:lumMod val="50000"/>
              </a:schemeClr>
            </a:solidFill>
            <a:tailEnd type="stealth" w="lg" len="lg"/>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4420771" y="3576935"/>
            <a:ext cx="803425" cy="461665"/>
          </a:xfrm>
          <a:prstGeom prst="rect">
            <a:avLst/>
          </a:prstGeom>
          <a:noFill/>
        </p:spPr>
        <p:txBody>
          <a:bodyPr wrap="none" rtlCol="0">
            <a:spAutoFit/>
          </a:bodyPr>
          <a:lstStyle/>
          <a:p>
            <a:r>
              <a:rPr lang="zh-CN" altLang="en-US" sz="2400" b="1" dirty="0" smtClean="0">
                <a:solidFill>
                  <a:srgbClr val="000000"/>
                </a:solidFill>
                <a:latin typeface="Times New Roman" pitchFamily="18" charset="0"/>
                <a:ea typeface="楷体" pitchFamily="49" charset="-122"/>
                <a:sym typeface="Symbol"/>
              </a:rPr>
              <a:t>计算</a:t>
            </a:r>
            <a:endParaRPr lang="zh-CN" altLang="en-US" sz="2400" b="1" baseline="-25000" dirty="0" smtClean="0">
              <a:solidFill>
                <a:srgbClr val="000000"/>
              </a:solidFill>
              <a:latin typeface="Times New Roman" pitchFamily="18" charset="0"/>
              <a:ea typeface="楷体" pitchFamily="49" charset="-122"/>
              <a:sym typeface="Symbol"/>
            </a:endParaRPr>
          </a:p>
        </p:txBody>
      </p:sp>
      <p:cxnSp>
        <p:nvCxnSpPr>
          <p:cNvPr id="31" name="直接箭头连接符 30"/>
          <p:cNvCxnSpPr/>
          <p:nvPr/>
        </p:nvCxnSpPr>
        <p:spPr>
          <a:xfrm>
            <a:off x="3810000" y="3808412"/>
            <a:ext cx="639252" cy="1588"/>
          </a:xfrm>
          <a:prstGeom prst="straightConnector1">
            <a:avLst/>
          </a:prstGeom>
          <a:ln w="25400">
            <a:solidFill>
              <a:schemeClr val="accent6">
                <a:lumMod val="50000"/>
              </a:schemeClr>
            </a:solidFill>
            <a:tailEnd type="stealth" w="lg" len="lg"/>
          </a:ln>
        </p:spPr>
        <p:style>
          <a:lnRef idx="1">
            <a:schemeClr val="accent1"/>
          </a:lnRef>
          <a:fillRef idx="0">
            <a:schemeClr val="accent1"/>
          </a:fillRef>
          <a:effectRef idx="0">
            <a:schemeClr val="accent1"/>
          </a:effectRef>
          <a:fontRef idx="minor">
            <a:schemeClr val="tx1"/>
          </a:fontRef>
        </p:style>
      </p:cxnSp>
      <p:sp>
        <p:nvSpPr>
          <p:cNvPr id="32" name="下箭头 31"/>
          <p:cNvSpPr/>
          <p:nvPr/>
        </p:nvSpPr>
        <p:spPr>
          <a:xfrm>
            <a:off x="2016000" y="4284000"/>
            <a:ext cx="533400" cy="360000"/>
          </a:xfrm>
          <a:prstGeom prst="downArrow">
            <a:avLst/>
          </a:prstGeom>
          <a:noFill/>
          <a:ln w="25400">
            <a:solidFill>
              <a:schemeClr val="accent6">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33" name="下箭头 32"/>
          <p:cNvSpPr/>
          <p:nvPr/>
        </p:nvSpPr>
        <p:spPr>
          <a:xfrm>
            <a:off x="2016000" y="5544000"/>
            <a:ext cx="533400" cy="360000"/>
          </a:xfrm>
          <a:prstGeom prst="downArrow">
            <a:avLst/>
          </a:prstGeom>
          <a:noFill/>
          <a:ln w="25400">
            <a:solidFill>
              <a:schemeClr val="accent6">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cxnSp>
        <p:nvCxnSpPr>
          <p:cNvPr id="39" name="直接连接符 38"/>
          <p:cNvCxnSpPr/>
          <p:nvPr/>
        </p:nvCxnSpPr>
        <p:spPr>
          <a:xfrm>
            <a:off x="457200" y="6400800"/>
            <a:ext cx="685800" cy="1588"/>
          </a:xfrm>
          <a:prstGeom prst="line">
            <a:avLst/>
          </a:prstGeom>
          <a:ln w="2540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41" name="直接箭头连接符 40"/>
          <p:cNvCxnSpPr/>
          <p:nvPr/>
        </p:nvCxnSpPr>
        <p:spPr>
          <a:xfrm rot="5400000" flipH="1" flipV="1">
            <a:off x="-1485900" y="4457700"/>
            <a:ext cx="3886200" cy="1588"/>
          </a:xfrm>
          <a:prstGeom prst="straightConnector1">
            <a:avLst/>
          </a:prstGeom>
          <a:ln w="25400">
            <a:solidFill>
              <a:schemeClr val="accent6">
                <a:lumMod val="50000"/>
              </a:schemeClr>
            </a:solidFill>
            <a:tailEnd type="none" w="sm" len="sm"/>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a:off x="457200" y="2513012"/>
            <a:ext cx="685800" cy="1588"/>
          </a:xfrm>
          <a:prstGeom prst="line">
            <a:avLst/>
          </a:prstGeom>
          <a:ln w="25400">
            <a:solidFill>
              <a:schemeClr val="accent6">
                <a:lumMod val="50000"/>
              </a:schemeClr>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43" name="直接箭头连接符 42"/>
          <p:cNvCxnSpPr/>
          <p:nvPr/>
        </p:nvCxnSpPr>
        <p:spPr>
          <a:xfrm>
            <a:off x="3810000" y="5103812"/>
            <a:ext cx="639252" cy="1588"/>
          </a:xfrm>
          <a:prstGeom prst="straightConnector1">
            <a:avLst/>
          </a:prstGeom>
          <a:ln w="25400">
            <a:solidFill>
              <a:schemeClr val="accent6">
                <a:lumMod val="50000"/>
              </a:schemeClr>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44" name="直接箭头连接符 43"/>
          <p:cNvCxnSpPr/>
          <p:nvPr/>
        </p:nvCxnSpPr>
        <p:spPr>
          <a:xfrm>
            <a:off x="3810000" y="6323012"/>
            <a:ext cx="639252" cy="1588"/>
          </a:xfrm>
          <a:prstGeom prst="straightConnector1">
            <a:avLst/>
          </a:prstGeom>
          <a:ln w="25400">
            <a:solidFill>
              <a:schemeClr val="accent6">
                <a:lumMod val="50000"/>
              </a:schemeClr>
            </a:solidFill>
            <a:tailEnd type="stealth" w="lg" len="lg"/>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9"/>
          <p:cNvSpPr>
            <a:spLocks noChangeArrowheads="1"/>
          </p:cNvSpPr>
          <p:nvPr/>
        </p:nvSpPr>
        <p:spPr bwMode="auto">
          <a:xfrm>
            <a:off x="228600" y="228600"/>
            <a:ext cx="3608680" cy="523220"/>
          </a:xfrm>
          <a:prstGeom prst="rect">
            <a:avLst/>
          </a:prstGeom>
          <a:noFill/>
          <a:ln w="9525">
            <a:noFill/>
            <a:miter lim="800000"/>
            <a:headEnd/>
            <a:tailEnd/>
          </a:ln>
        </p:spPr>
        <p:txBody>
          <a:bodyPr wrap="none">
            <a:spAutoFit/>
          </a:bodyPr>
          <a:lstStyle/>
          <a:p>
            <a:r>
              <a:rPr lang="en-US" altLang="zh-CN" sz="2800" b="1" dirty="0" smtClean="0">
                <a:solidFill>
                  <a:srgbClr val="333300"/>
                </a:solidFill>
                <a:latin typeface="Times New Roman" pitchFamily="18" charset="0"/>
                <a:ea typeface="楷体" pitchFamily="49" charset="-122"/>
              </a:rPr>
              <a:t>2.4 </a:t>
            </a:r>
            <a:r>
              <a:rPr lang="zh-CN" altLang="en-US" sz="2800" b="1" dirty="0" smtClean="0">
                <a:solidFill>
                  <a:srgbClr val="333300"/>
                </a:solidFill>
                <a:latin typeface="Times New Roman" pitchFamily="18" charset="0"/>
                <a:ea typeface="楷体" pitchFamily="49" charset="-122"/>
              </a:rPr>
              <a:t>蒙特卡洛方法应用</a:t>
            </a:r>
            <a:endParaRPr lang="zh-CN" altLang="en-US" sz="2800" dirty="0"/>
          </a:p>
        </p:txBody>
      </p:sp>
      <p:sp>
        <p:nvSpPr>
          <p:cNvPr id="6" name="Line 5"/>
          <p:cNvSpPr>
            <a:spLocks noChangeShapeType="1"/>
          </p:cNvSpPr>
          <p:nvPr/>
        </p:nvSpPr>
        <p:spPr bwMode="auto">
          <a:xfrm>
            <a:off x="0" y="762000"/>
            <a:ext cx="7916863" cy="0"/>
          </a:xfrm>
          <a:prstGeom prst="line">
            <a:avLst/>
          </a:prstGeom>
          <a:noFill/>
          <a:ln w="12700">
            <a:solidFill>
              <a:srgbClr val="FF9900"/>
            </a:solidFill>
            <a:miter lim="800000"/>
            <a:headEnd/>
            <a:tailEnd/>
          </a:ln>
          <a:effectLst>
            <a:prstShdw prst="shdw17" dist="17961" dir="2700000">
              <a:srgbClr val="995C00"/>
            </a:prstShdw>
          </a:effectLst>
        </p:spPr>
        <p:txBody>
          <a:bodyPr lIns="90000" tIns="46800" rIns="90000" bIns="46800"/>
          <a:lstStyle/>
          <a:p>
            <a:endParaRPr lang="zh-CN" altLang="en-US"/>
          </a:p>
        </p:txBody>
      </p:sp>
      <p:sp>
        <p:nvSpPr>
          <p:cNvPr id="7" name="Rectangle 4"/>
          <p:cNvSpPr>
            <a:spLocks noChangeArrowheads="1"/>
          </p:cNvSpPr>
          <p:nvPr/>
        </p:nvSpPr>
        <p:spPr bwMode="auto">
          <a:xfrm>
            <a:off x="107950" y="838200"/>
            <a:ext cx="9036050" cy="461665"/>
          </a:xfrm>
          <a:prstGeom prst="rect">
            <a:avLst/>
          </a:prstGeom>
          <a:noFill/>
          <a:ln w="9525">
            <a:noFill/>
            <a:miter lim="800000"/>
            <a:headEnd/>
            <a:tailEnd/>
          </a:ln>
        </p:spPr>
        <p:txBody>
          <a:bodyPr>
            <a:spAutoFit/>
          </a:bodyPr>
          <a:lstStyle/>
          <a:p>
            <a:r>
              <a:rPr lang="zh-CN" altLang="en-US" sz="2400" b="1" dirty="0" smtClean="0">
                <a:solidFill>
                  <a:srgbClr val="0000FF"/>
                </a:solidFill>
                <a:latin typeface="Times New Roman" pitchFamily="18" charset="0"/>
                <a:ea typeface="楷体" pitchFamily="49" charset="-122"/>
              </a:rPr>
              <a:t>磁性体系</a:t>
            </a:r>
            <a:endParaRPr lang="en-US" altLang="zh-CN" sz="2400" b="1" dirty="0" smtClean="0">
              <a:solidFill>
                <a:srgbClr val="0000FF"/>
              </a:solidFill>
              <a:latin typeface="Times New Roman" pitchFamily="18" charset="0"/>
              <a:ea typeface="楷体" pitchFamily="49" charset="-122"/>
            </a:endParaRPr>
          </a:p>
        </p:txBody>
      </p:sp>
      <p:sp>
        <p:nvSpPr>
          <p:cNvPr id="19" name="矩形 18"/>
          <p:cNvSpPr/>
          <p:nvPr/>
        </p:nvSpPr>
        <p:spPr>
          <a:xfrm>
            <a:off x="3902657" y="300335"/>
            <a:ext cx="2040943" cy="461665"/>
          </a:xfrm>
          <a:prstGeom prst="rect">
            <a:avLst/>
          </a:prstGeom>
        </p:spPr>
        <p:txBody>
          <a:bodyPr wrap="none">
            <a:spAutoFit/>
          </a:bodyPr>
          <a:lstStyle/>
          <a:p>
            <a:r>
              <a:rPr lang="zh-CN" altLang="en-US" sz="2400" b="1" dirty="0" smtClean="0">
                <a:solidFill>
                  <a:srgbClr val="FF0000"/>
                </a:solidFill>
                <a:latin typeface="Times New Roman" pitchFamily="18" charset="0"/>
                <a:ea typeface="楷体" pitchFamily="49" charset="-122"/>
              </a:rPr>
              <a:t>经典体系应用</a:t>
            </a:r>
            <a:endParaRPr lang="zh-CN" altLang="en-US" sz="2400" dirty="0"/>
          </a:p>
        </p:txBody>
      </p:sp>
      <p:pic>
        <p:nvPicPr>
          <p:cNvPr id="34" name="Picture 11" descr="Types of magnetism"/>
          <p:cNvPicPr>
            <a:picLocks noChangeAspect="1" noChangeArrowheads="1"/>
          </p:cNvPicPr>
          <p:nvPr/>
        </p:nvPicPr>
        <p:blipFill>
          <a:blip r:embed="rId2" cstate="print"/>
          <a:srcRect/>
          <a:stretch>
            <a:fillRect/>
          </a:stretch>
        </p:blipFill>
        <p:spPr bwMode="auto">
          <a:xfrm>
            <a:off x="228600" y="1676400"/>
            <a:ext cx="3209563" cy="4095750"/>
          </a:xfrm>
          <a:prstGeom prst="rect">
            <a:avLst/>
          </a:prstGeom>
          <a:noFill/>
          <a:ln w="9525">
            <a:noFill/>
            <a:miter lim="800000"/>
            <a:headEnd/>
            <a:tailEnd/>
          </a:ln>
        </p:spPr>
      </p:pic>
      <p:pic>
        <p:nvPicPr>
          <p:cNvPr id="35" name="Picture 2" descr="cp2521"/>
          <p:cNvPicPr>
            <a:picLocks noChangeAspect="1" noChangeArrowheads="1"/>
          </p:cNvPicPr>
          <p:nvPr/>
        </p:nvPicPr>
        <p:blipFill>
          <a:blip r:embed="rId3" cstate="print"/>
          <a:srcRect/>
          <a:stretch>
            <a:fillRect/>
          </a:stretch>
        </p:blipFill>
        <p:spPr bwMode="auto">
          <a:xfrm>
            <a:off x="3505200" y="1295400"/>
            <a:ext cx="5307013" cy="2873704"/>
          </a:xfrm>
          <a:prstGeom prst="rect">
            <a:avLst/>
          </a:prstGeom>
          <a:noFill/>
        </p:spPr>
      </p:pic>
      <p:pic>
        <p:nvPicPr>
          <p:cNvPr id="304131" name="Picture 3" descr="C:\Users\User\Desktop\20124119054153.jpg"/>
          <p:cNvPicPr>
            <a:picLocks noChangeAspect="1" noChangeArrowheads="1"/>
          </p:cNvPicPr>
          <p:nvPr/>
        </p:nvPicPr>
        <p:blipFill>
          <a:blip r:embed="rId4" cstate="print"/>
          <a:srcRect/>
          <a:stretch>
            <a:fillRect/>
          </a:stretch>
        </p:blipFill>
        <p:spPr bwMode="auto">
          <a:xfrm>
            <a:off x="4343400" y="4495800"/>
            <a:ext cx="4000500" cy="1647825"/>
          </a:xfrm>
          <a:prstGeom prst="rect">
            <a:avLst/>
          </a:prstGeom>
          <a:noFill/>
        </p:spPr>
      </p:pic>
      <p:sp>
        <p:nvSpPr>
          <p:cNvPr id="37" name="TextBox 36"/>
          <p:cNvSpPr txBox="1"/>
          <p:nvPr/>
        </p:nvSpPr>
        <p:spPr>
          <a:xfrm>
            <a:off x="4800600" y="4114800"/>
            <a:ext cx="2899127" cy="461665"/>
          </a:xfrm>
          <a:prstGeom prst="rect">
            <a:avLst/>
          </a:prstGeom>
          <a:noFill/>
        </p:spPr>
        <p:txBody>
          <a:bodyPr wrap="none" rtlCol="0">
            <a:spAutoFit/>
          </a:bodyPr>
          <a:lstStyle/>
          <a:p>
            <a:r>
              <a:rPr lang="en-US" altLang="zh-CN" sz="2400" b="1" dirty="0" smtClean="0">
                <a:solidFill>
                  <a:srgbClr val="000000"/>
                </a:solidFill>
                <a:latin typeface="Times New Roman" pitchFamily="18" charset="0"/>
                <a:ea typeface="楷体" pitchFamily="49" charset="-122"/>
                <a:sym typeface="Symbol"/>
              </a:rPr>
              <a:t>F. Bloch:</a:t>
            </a:r>
            <a:r>
              <a:rPr lang="zh-CN" altLang="en-US" sz="2400" b="1" dirty="0" smtClean="0">
                <a:solidFill>
                  <a:srgbClr val="000000"/>
                </a:solidFill>
                <a:latin typeface="Times New Roman" pitchFamily="18" charset="0"/>
                <a:ea typeface="楷体" pitchFamily="49" charset="-122"/>
                <a:sym typeface="Symbol"/>
              </a:rPr>
              <a:t>自旋波理论</a:t>
            </a:r>
          </a:p>
        </p:txBody>
      </p:sp>
      <p:sp>
        <p:nvSpPr>
          <p:cNvPr id="38" name="TextBox 37"/>
          <p:cNvSpPr txBox="1"/>
          <p:nvPr/>
        </p:nvSpPr>
        <p:spPr>
          <a:xfrm>
            <a:off x="4267200" y="6096000"/>
            <a:ext cx="4485523" cy="461665"/>
          </a:xfrm>
          <a:prstGeom prst="rect">
            <a:avLst/>
          </a:prstGeom>
          <a:noFill/>
        </p:spPr>
        <p:txBody>
          <a:bodyPr wrap="none" rtlCol="0">
            <a:spAutoFit/>
          </a:bodyPr>
          <a:lstStyle/>
          <a:p>
            <a:r>
              <a:rPr lang="en-US" altLang="zh-CN" sz="2400" b="1" dirty="0" smtClean="0">
                <a:solidFill>
                  <a:srgbClr val="000000"/>
                </a:solidFill>
                <a:latin typeface="Times New Roman" pitchFamily="18" charset="0"/>
                <a:ea typeface="楷体" pitchFamily="49" charset="-122"/>
                <a:sym typeface="Symbol"/>
              </a:rPr>
              <a:t>L. Landau</a:t>
            </a:r>
            <a:r>
              <a:rPr lang="zh-CN" altLang="en-US" sz="2400" b="1" dirty="0" smtClean="0">
                <a:solidFill>
                  <a:srgbClr val="000000"/>
                </a:solidFill>
                <a:latin typeface="Times New Roman" pitchFamily="18" charset="0"/>
                <a:ea typeface="楷体" pitchFamily="49" charset="-122"/>
                <a:sym typeface="Symbol"/>
              </a:rPr>
              <a:t>和</a:t>
            </a:r>
            <a:r>
              <a:rPr lang="en-US" altLang="zh-CN" sz="2400" b="1" dirty="0" smtClean="0">
                <a:solidFill>
                  <a:srgbClr val="000000"/>
                </a:solidFill>
                <a:latin typeface="Times New Roman" pitchFamily="18" charset="0"/>
                <a:ea typeface="楷体" pitchFamily="49" charset="-122"/>
                <a:sym typeface="Symbol"/>
              </a:rPr>
              <a:t>E. </a:t>
            </a:r>
            <a:r>
              <a:rPr lang="en-US" altLang="zh-CN" sz="2400" b="1" dirty="0" err="1" smtClean="0">
                <a:solidFill>
                  <a:srgbClr val="000000"/>
                </a:solidFill>
                <a:latin typeface="Times New Roman" pitchFamily="18" charset="0"/>
                <a:ea typeface="楷体" pitchFamily="49" charset="-122"/>
                <a:sym typeface="Symbol"/>
              </a:rPr>
              <a:t>Lifshiz</a:t>
            </a:r>
            <a:r>
              <a:rPr lang="en-US" altLang="zh-CN" sz="2400" b="1" dirty="0" smtClean="0">
                <a:solidFill>
                  <a:srgbClr val="000000"/>
                </a:solidFill>
                <a:latin typeface="Times New Roman" pitchFamily="18" charset="0"/>
                <a:ea typeface="楷体" pitchFamily="49" charset="-122"/>
                <a:sym typeface="Symbol"/>
              </a:rPr>
              <a:t>:</a:t>
            </a:r>
            <a:r>
              <a:rPr lang="zh-CN" altLang="en-US" sz="2400" b="1" dirty="0" smtClean="0">
                <a:solidFill>
                  <a:srgbClr val="000000"/>
                </a:solidFill>
                <a:latin typeface="Times New Roman" pitchFamily="18" charset="0"/>
                <a:ea typeface="楷体" pitchFamily="49" charset="-122"/>
                <a:sym typeface="Symbol"/>
              </a:rPr>
              <a:t>磁畴假说</a:t>
            </a:r>
          </a:p>
        </p:txBody>
      </p:sp>
      <p:sp>
        <p:nvSpPr>
          <p:cNvPr id="11" name="灯片编号占位符 3"/>
          <p:cNvSpPr>
            <a:spLocks noGrp="1"/>
          </p:cNvSpPr>
          <p:nvPr>
            <p:ph type="sldNum" sz="quarter" idx="12"/>
          </p:nvPr>
        </p:nvSpPr>
        <p:spPr>
          <a:xfrm>
            <a:off x="84138" y="6242050"/>
            <a:ext cx="982662" cy="488950"/>
          </a:xfrm>
        </p:spPr>
        <p:txBody>
          <a:bodyPr/>
          <a:lstStyle/>
          <a:p>
            <a:pPr>
              <a:defRPr/>
            </a:pPr>
            <a:fld id="{F4888A3A-80DA-4FBC-88DF-83FA6B7B708A}" type="slidenum">
              <a:rPr lang="zh-CN" altLang="zh-CN" smtClean="0"/>
              <a:pPr>
                <a:defRPr/>
              </a:pPr>
              <a:t>84</a:t>
            </a:fld>
            <a:endParaRPr lang="zh-CN" altLang="zh-CN" dirty="0"/>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9"/>
          <p:cNvSpPr>
            <a:spLocks noChangeArrowheads="1"/>
          </p:cNvSpPr>
          <p:nvPr/>
        </p:nvSpPr>
        <p:spPr bwMode="auto">
          <a:xfrm>
            <a:off x="228600" y="228600"/>
            <a:ext cx="3608680" cy="523220"/>
          </a:xfrm>
          <a:prstGeom prst="rect">
            <a:avLst/>
          </a:prstGeom>
          <a:noFill/>
          <a:ln w="9525">
            <a:noFill/>
            <a:miter lim="800000"/>
            <a:headEnd/>
            <a:tailEnd/>
          </a:ln>
        </p:spPr>
        <p:txBody>
          <a:bodyPr wrap="none">
            <a:spAutoFit/>
          </a:bodyPr>
          <a:lstStyle/>
          <a:p>
            <a:r>
              <a:rPr lang="en-US" altLang="zh-CN" sz="2800" b="1" dirty="0" smtClean="0">
                <a:solidFill>
                  <a:srgbClr val="333300"/>
                </a:solidFill>
                <a:latin typeface="Times New Roman" pitchFamily="18" charset="0"/>
                <a:ea typeface="楷体" pitchFamily="49" charset="-122"/>
              </a:rPr>
              <a:t>2.4 </a:t>
            </a:r>
            <a:r>
              <a:rPr lang="zh-CN" altLang="en-US" sz="2800" b="1" dirty="0" smtClean="0">
                <a:solidFill>
                  <a:srgbClr val="333300"/>
                </a:solidFill>
                <a:latin typeface="Times New Roman" pitchFamily="18" charset="0"/>
                <a:ea typeface="楷体" pitchFamily="49" charset="-122"/>
              </a:rPr>
              <a:t>蒙特卡洛方法应用</a:t>
            </a:r>
            <a:endParaRPr lang="zh-CN" altLang="en-US" sz="2800" dirty="0"/>
          </a:p>
        </p:txBody>
      </p:sp>
      <p:sp>
        <p:nvSpPr>
          <p:cNvPr id="6" name="Line 5"/>
          <p:cNvSpPr>
            <a:spLocks noChangeShapeType="1"/>
          </p:cNvSpPr>
          <p:nvPr/>
        </p:nvSpPr>
        <p:spPr bwMode="auto">
          <a:xfrm>
            <a:off x="0" y="762000"/>
            <a:ext cx="7916863" cy="0"/>
          </a:xfrm>
          <a:prstGeom prst="line">
            <a:avLst/>
          </a:prstGeom>
          <a:noFill/>
          <a:ln w="12700">
            <a:solidFill>
              <a:srgbClr val="FF9900"/>
            </a:solidFill>
            <a:miter lim="800000"/>
            <a:headEnd/>
            <a:tailEnd/>
          </a:ln>
          <a:effectLst>
            <a:prstShdw prst="shdw17" dist="17961" dir="2700000">
              <a:srgbClr val="995C00"/>
            </a:prstShdw>
          </a:effectLst>
        </p:spPr>
        <p:txBody>
          <a:bodyPr lIns="90000" tIns="46800" rIns="90000" bIns="46800"/>
          <a:lstStyle/>
          <a:p>
            <a:endParaRPr lang="zh-CN" altLang="en-US"/>
          </a:p>
        </p:txBody>
      </p:sp>
      <p:sp>
        <p:nvSpPr>
          <p:cNvPr id="7" name="Rectangle 4"/>
          <p:cNvSpPr>
            <a:spLocks noChangeArrowheads="1"/>
          </p:cNvSpPr>
          <p:nvPr/>
        </p:nvSpPr>
        <p:spPr bwMode="auto">
          <a:xfrm>
            <a:off x="107950" y="838200"/>
            <a:ext cx="9036050" cy="461665"/>
          </a:xfrm>
          <a:prstGeom prst="rect">
            <a:avLst/>
          </a:prstGeom>
          <a:noFill/>
          <a:ln w="9525">
            <a:noFill/>
            <a:miter lim="800000"/>
            <a:headEnd/>
            <a:tailEnd/>
          </a:ln>
        </p:spPr>
        <p:txBody>
          <a:bodyPr>
            <a:spAutoFit/>
          </a:bodyPr>
          <a:lstStyle/>
          <a:p>
            <a:r>
              <a:rPr lang="zh-CN" altLang="en-US" sz="2400" b="1" dirty="0" smtClean="0">
                <a:solidFill>
                  <a:srgbClr val="0000FF"/>
                </a:solidFill>
                <a:latin typeface="Times New Roman" pitchFamily="18" charset="0"/>
                <a:ea typeface="楷体" pitchFamily="49" charset="-122"/>
              </a:rPr>
              <a:t>不同磁性物质的磁化率随温度的变化关系</a:t>
            </a:r>
            <a:endParaRPr lang="en-US" altLang="zh-CN" sz="2400" b="1" dirty="0" smtClean="0">
              <a:solidFill>
                <a:srgbClr val="0000FF"/>
              </a:solidFill>
              <a:latin typeface="Times New Roman" pitchFamily="18" charset="0"/>
              <a:ea typeface="楷体" pitchFamily="49" charset="-122"/>
            </a:endParaRPr>
          </a:p>
        </p:txBody>
      </p:sp>
      <p:sp>
        <p:nvSpPr>
          <p:cNvPr id="19" name="矩形 18"/>
          <p:cNvSpPr/>
          <p:nvPr/>
        </p:nvSpPr>
        <p:spPr>
          <a:xfrm>
            <a:off x="3902657" y="300335"/>
            <a:ext cx="2040943" cy="461665"/>
          </a:xfrm>
          <a:prstGeom prst="rect">
            <a:avLst/>
          </a:prstGeom>
        </p:spPr>
        <p:txBody>
          <a:bodyPr wrap="none">
            <a:spAutoFit/>
          </a:bodyPr>
          <a:lstStyle/>
          <a:p>
            <a:r>
              <a:rPr lang="zh-CN" altLang="en-US" sz="2400" b="1" dirty="0" smtClean="0">
                <a:solidFill>
                  <a:srgbClr val="FF0000"/>
                </a:solidFill>
                <a:latin typeface="Times New Roman" pitchFamily="18" charset="0"/>
                <a:ea typeface="楷体" pitchFamily="49" charset="-122"/>
              </a:rPr>
              <a:t>经典体系应用</a:t>
            </a:r>
            <a:endParaRPr lang="zh-CN" altLang="en-US" sz="2400" dirty="0"/>
          </a:p>
        </p:txBody>
      </p:sp>
      <p:graphicFrame>
        <p:nvGraphicFramePr>
          <p:cNvPr id="305157" name="Object 5"/>
          <p:cNvGraphicFramePr>
            <a:graphicFrameLocks noChangeAspect="1"/>
          </p:cNvGraphicFramePr>
          <p:nvPr/>
        </p:nvGraphicFramePr>
        <p:xfrm>
          <a:off x="3148013" y="5562600"/>
          <a:ext cx="2263775" cy="787400"/>
        </p:xfrm>
        <a:graphic>
          <a:graphicData uri="http://schemas.openxmlformats.org/presentationml/2006/ole">
            <p:oleObj spid="_x0000_s305157" name="Equation" r:id="rId3" imgW="583920" imgH="203040" progId="Equation.DSMT4">
              <p:embed/>
            </p:oleObj>
          </a:graphicData>
        </a:graphic>
      </p:graphicFrame>
      <p:pic>
        <p:nvPicPr>
          <p:cNvPr id="305158" name="Picture 6" descr="G:\Research_Work\ClassTeaching\计算物理\计算物理学_1\QQ截图20161020153222.png"/>
          <p:cNvPicPr>
            <a:picLocks noChangeAspect="1" noChangeArrowheads="1"/>
          </p:cNvPicPr>
          <p:nvPr/>
        </p:nvPicPr>
        <p:blipFill>
          <a:blip r:embed="rId4" cstate="print"/>
          <a:srcRect/>
          <a:stretch>
            <a:fillRect/>
          </a:stretch>
        </p:blipFill>
        <p:spPr bwMode="auto">
          <a:xfrm>
            <a:off x="96214" y="1447800"/>
            <a:ext cx="8895386" cy="4134096"/>
          </a:xfrm>
          <a:prstGeom prst="rect">
            <a:avLst/>
          </a:prstGeom>
          <a:noFill/>
        </p:spPr>
      </p:pic>
      <p:sp>
        <p:nvSpPr>
          <p:cNvPr id="8" name="灯片编号占位符 3"/>
          <p:cNvSpPr>
            <a:spLocks noGrp="1"/>
          </p:cNvSpPr>
          <p:nvPr>
            <p:ph type="sldNum" sz="quarter" idx="12"/>
          </p:nvPr>
        </p:nvSpPr>
        <p:spPr>
          <a:xfrm>
            <a:off x="84138" y="6242050"/>
            <a:ext cx="982662" cy="488950"/>
          </a:xfrm>
        </p:spPr>
        <p:txBody>
          <a:bodyPr/>
          <a:lstStyle/>
          <a:p>
            <a:pPr>
              <a:defRPr/>
            </a:pPr>
            <a:fld id="{F4888A3A-80DA-4FBC-88DF-83FA6B7B708A}" type="slidenum">
              <a:rPr lang="zh-CN" altLang="zh-CN" smtClean="0"/>
              <a:pPr>
                <a:defRPr/>
              </a:pPr>
              <a:t>85</a:t>
            </a:fld>
            <a:endParaRPr lang="zh-CN" altLang="zh-CN" dirty="0"/>
          </a:p>
        </p:txBody>
      </p:sp>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6179" name="Picture 3" descr="G:\Research_Work\ClassTeaching\计算物理\u=3848713568,283760092&amp;fm=21&amp;gp=0.jpg"/>
          <p:cNvPicPr>
            <a:picLocks noChangeAspect="1" noChangeArrowheads="1"/>
          </p:cNvPicPr>
          <p:nvPr/>
        </p:nvPicPr>
        <p:blipFill>
          <a:blip r:embed="rId3" cstate="print"/>
          <a:srcRect/>
          <a:stretch>
            <a:fillRect/>
          </a:stretch>
        </p:blipFill>
        <p:spPr bwMode="auto">
          <a:xfrm>
            <a:off x="4953000" y="2498271"/>
            <a:ext cx="4191000" cy="3292929"/>
          </a:xfrm>
          <a:prstGeom prst="rect">
            <a:avLst/>
          </a:prstGeom>
          <a:noFill/>
        </p:spPr>
      </p:pic>
      <p:sp>
        <p:nvSpPr>
          <p:cNvPr id="5" name="矩形 9"/>
          <p:cNvSpPr>
            <a:spLocks noChangeArrowheads="1"/>
          </p:cNvSpPr>
          <p:nvPr/>
        </p:nvSpPr>
        <p:spPr bwMode="auto">
          <a:xfrm>
            <a:off x="228600" y="228600"/>
            <a:ext cx="3608680" cy="523220"/>
          </a:xfrm>
          <a:prstGeom prst="rect">
            <a:avLst/>
          </a:prstGeom>
          <a:noFill/>
          <a:ln w="9525">
            <a:noFill/>
            <a:miter lim="800000"/>
            <a:headEnd/>
            <a:tailEnd/>
          </a:ln>
        </p:spPr>
        <p:txBody>
          <a:bodyPr wrap="none">
            <a:spAutoFit/>
          </a:bodyPr>
          <a:lstStyle/>
          <a:p>
            <a:r>
              <a:rPr lang="en-US" altLang="zh-CN" sz="2800" b="1" dirty="0" smtClean="0">
                <a:solidFill>
                  <a:srgbClr val="333300"/>
                </a:solidFill>
                <a:latin typeface="Times New Roman" pitchFamily="18" charset="0"/>
                <a:ea typeface="楷体" pitchFamily="49" charset="-122"/>
              </a:rPr>
              <a:t>2.4 </a:t>
            </a:r>
            <a:r>
              <a:rPr lang="zh-CN" altLang="en-US" sz="2800" b="1" dirty="0" smtClean="0">
                <a:solidFill>
                  <a:srgbClr val="333300"/>
                </a:solidFill>
                <a:latin typeface="Times New Roman" pitchFamily="18" charset="0"/>
                <a:ea typeface="楷体" pitchFamily="49" charset="-122"/>
              </a:rPr>
              <a:t>蒙特卡洛方法应用</a:t>
            </a:r>
            <a:endParaRPr lang="zh-CN" altLang="en-US" sz="2800" dirty="0"/>
          </a:p>
        </p:txBody>
      </p:sp>
      <p:sp>
        <p:nvSpPr>
          <p:cNvPr id="6" name="Line 5"/>
          <p:cNvSpPr>
            <a:spLocks noChangeShapeType="1"/>
          </p:cNvSpPr>
          <p:nvPr/>
        </p:nvSpPr>
        <p:spPr bwMode="auto">
          <a:xfrm>
            <a:off x="0" y="762000"/>
            <a:ext cx="7916863" cy="0"/>
          </a:xfrm>
          <a:prstGeom prst="line">
            <a:avLst/>
          </a:prstGeom>
          <a:noFill/>
          <a:ln w="12700">
            <a:solidFill>
              <a:srgbClr val="FF9900"/>
            </a:solidFill>
            <a:miter lim="800000"/>
            <a:headEnd/>
            <a:tailEnd/>
          </a:ln>
          <a:effectLst>
            <a:prstShdw prst="shdw17" dist="17961" dir="2700000">
              <a:srgbClr val="995C00"/>
            </a:prstShdw>
          </a:effectLst>
        </p:spPr>
        <p:txBody>
          <a:bodyPr lIns="90000" tIns="46800" rIns="90000" bIns="46800"/>
          <a:lstStyle/>
          <a:p>
            <a:endParaRPr lang="zh-CN" altLang="en-US"/>
          </a:p>
        </p:txBody>
      </p:sp>
      <p:sp>
        <p:nvSpPr>
          <p:cNvPr id="7" name="Rectangle 4"/>
          <p:cNvSpPr>
            <a:spLocks noChangeArrowheads="1"/>
          </p:cNvSpPr>
          <p:nvPr/>
        </p:nvSpPr>
        <p:spPr bwMode="auto">
          <a:xfrm>
            <a:off x="107950" y="838200"/>
            <a:ext cx="8655050" cy="5632311"/>
          </a:xfrm>
          <a:prstGeom prst="rect">
            <a:avLst/>
          </a:prstGeom>
          <a:noFill/>
          <a:ln w="9525">
            <a:noFill/>
            <a:miter lim="800000"/>
            <a:headEnd/>
            <a:tailEnd/>
          </a:ln>
        </p:spPr>
        <p:txBody>
          <a:bodyPr wrap="square">
            <a:spAutoFit/>
          </a:bodyPr>
          <a:lstStyle/>
          <a:p>
            <a:r>
              <a:rPr lang="en-US" altLang="zh-CN" sz="2400" b="1" dirty="0" err="1" smtClean="0">
                <a:solidFill>
                  <a:srgbClr val="0000FF"/>
                </a:solidFill>
                <a:latin typeface="Times New Roman" pitchFamily="18" charset="0"/>
                <a:ea typeface="楷体" pitchFamily="49" charset="-122"/>
              </a:rPr>
              <a:t>Ising</a:t>
            </a:r>
            <a:r>
              <a:rPr lang="en-US" altLang="zh-CN" sz="2400" b="1" dirty="0" smtClean="0">
                <a:solidFill>
                  <a:srgbClr val="0000FF"/>
                </a:solidFill>
                <a:latin typeface="Times New Roman" pitchFamily="18" charset="0"/>
                <a:ea typeface="楷体" pitchFamily="49" charset="-122"/>
              </a:rPr>
              <a:t> </a:t>
            </a:r>
            <a:r>
              <a:rPr lang="zh-CN" altLang="en-US" sz="2400" b="1" dirty="0" smtClean="0">
                <a:solidFill>
                  <a:srgbClr val="0000FF"/>
                </a:solidFill>
                <a:latin typeface="Times New Roman" pitchFamily="18" charset="0"/>
                <a:ea typeface="楷体" pitchFamily="49" charset="-122"/>
              </a:rPr>
              <a:t>模型</a:t>
            </a:r>
            <a:endParaRPr lang="en-US" altLang="zh-CN" sz="2400" b="1" dirty="0" smtClean="0">
              <a:solidFill>
                <a:srgbClr val="0000FF"/>
              </a:solidFill>
              <a:latin typeface="Times New Roman" pitchFamily="18" charset="0"/>
              <a:ea typeface="楷体" pitchFamily="49" charset="-122"/>
            </a:endParaRPr>
          </a:p>
          <a:p>
            <a:r>
              <a:rPr lang="en-US" altLang="zh-CN" sz="2400" b="1" dirty="0" smtClean="0">
                <a:solidFill>
                  <a:srgbClr val="000000"/>
                </a:solidFill>
                <a:latin typeface="Times New Roman" pitchFamily="18" charset="0"/>
                <a:ea typeface="楷体" pitchFamily="49" charset="-122"/>
              </a:rPr>
              <a:t>Ising</a:t>
            </a:r>
            <a:r>
              <a:rPr lang="zh-CN" altLang="en-US" sz="2400" b="1" dirty="0" smtClean="0">
                <a:solidFill>
                  <a:srgbClr val="000000"/>
                </a:solidFill>
                <a:latin typeface="Times New Roman" pitchFamily="18" charset="0"/>
                <a:ea typeface="楷体" pitchFamily="49" charset="-122"/>
              </a:rPr>
              <a:t>模型是</a:t>
            </a:r>
            <a:r>
              <a:rPr lang="en-US" altLang="zh-CN" sz="2400" b="1" dirty="0" smtClean="0">
                <a:solidFill>
                  <a:srgbClr val="000000"/>
                </a:solidFill>
                <a:latin typeface="Times New Roman" pitchFamily="18" charset="0"/>
                <a:ea typeface="楷体" pitchFamily="49" charset="-122"/>
              </a:rPr>
              <a:t>1920</a:t>
            </a:r>
            <a:r>
              <a:rPr lang="zh-CN" altLang="en-US" sz="2400" b="1" dirty="0" smtClean="0">
                <a:solidFill>
                  <a:srgbClr val="000000"/>
                </a:solidFill>
                <a:latin typeface="Times New Roman" pitchFamily="18" charset="0"/>
                <a:ea typeface="楷体" pitchFamily="49" charset="-122"/>
              </a:rPr>
              <a:t>年有</a:t>
            </a:r>
            <a:r>
              <a:rPr lang="en-US" altLang="zh-CN" sz="2400" b="1" dirty="0" smtClean="0">
                <a:solidFill>
                  <a:srgbClr val="000000"/>
                </a:solidFill>
                <a:latin typeface="Times New Roman" pitchFamily="18" charset="0"/>
                <a:ea typeface="楷体" pitchFamily="49" charset="-122"/>
              </a:rPr>
              <a:t>W. Lenz</a:t>
            </a:r>
            <a:r>
              <a:rPr lang="zh-CN" altLang="en-US" sz="2400" b="1" dirty="0" smtClean="0">
                <a:solidFill>
                  <a:srgbClr val="000000"/>
                </a:solidFill>
                <a:latin typeface="Times New Roman" pitchFamily="18" charset="0"/>
                <a:ea typeface="楷体" pitchFamily="49" charset="-122"/>
              </a:rPr>
              <a:t>首先提出来用作为铁磁性的一个模型，后来作为他的研究生</a:t>
            </a:r>
            <a:r>
              <a:rPr lang="en-US" altLang="zh-CN" sz="2400" b="1" dirty="0" smtClean="0">
                <a:solidFill>
                  <a:srgbClr val="000000"/>
                </a:solidFill>
                <a:latin typeface="Times New Roman" pitchFamily="18" charset="0"/>
                <a:ea typeface="楷体" pitchFamily="49" charset="-122"/>
              </a:rPr>
              <a:t>Ising</a:t>
            </a:r>
            <a:r>
              <a:rPr lang="zh-CN" altLang="en-US" sz="2400" b="1" dirty="0" smtClean="0">
                <a:solidFill>
                  <a:srgbClr val="000000"/>
                </a:solidFill>
                <a:latin typeface="Times New Roman" pitchFamily="18" charset="0"/>
                <a:ea typeface="楷体" pitchFamily="49" charset="-122"/>
              </a:rPr>
              <a:t>的博士论文题目。</a:t>
            </a:r>
            <a:endParaRPr lang="en-US" altLang="zh-CN" sz="2400" b="1" dirty="0" smtClean="0">
              <a:solidFill>
                <a:srgbClr val="000000"/>
              </a:solidFill>
              <a:latin typeface="Times New Roman" pitchFamily="18" charset="0"/>
              <a:ea typeface="楷体" pitchFamily="49" charset="-122"/>
            </a:endParaRPr>
          </a:p>
          <a:p>
            <a:r>
              <a:rPr lang="zh-CN" altLang="en-US" sz="2400" b="1" dirty="0" smtClean="0">
                <a:solidFill>
                  <a:schemeClr val="accent6">
                    <a:lumMod val="50000"/>
                  </a:schemeClr>
                </a:solidFill>
                <a:latin typeface="Times New Roman" pitchFamily="18" charset="0"/>
                <a:ea typeface="楷体" pitchFamily="49" charset="-122"/>
              </a:rPr>
              <a:t>一维：</a:t>
            </a:r>
            <a:endParaRPr lang="en-US" altLang="zh-CN" sz="2400" b="1" dirty="0" smtClean="0">
              <a:solidFill>
                <a:schemeClr val="accent6">
                  <a:lumMod val="50000"/>
                </a:schemeClr>
              </a:solidFill>
              <a:latin typeface="Times New Roman" pitchFamily="18" charset="0"/>
              <a:ea typeface="楷体" pitchFamily="49" charset="-122"/>
            </a:endParaRPr>
          </a:p>
          <a:p>
            <a:r>
              <a:rPr lang="en-US" altLang="zh-CN" sz="2400" b="1" dirty="0" smtClean="0">
                <a:solidFill>
                  <a:srgbClr val="000000"/>
                </a:solidFill>
                <a:latin typeface="Times New Roman" pitchFamily="18" charset="0"/>
                <a:ea typeface="楷体" pitchFamily="49" charset="-122"/>
              </a:rPr>
              <a:t>1925</a:t>
            </a:r>
            <a:r>
              <a:rPr lang="zh-CN" altLang="en-US" sz="2400" b="1" dirty="0" smtClean="0">
                <a:solidFill>
                  <a:srgbClr val="000000"/>
                </a:solidFill>
                <a:latin typeface="Times New Roman" pitchFamily="18" charset="0"/>
                <a:ea typeface="楷体" pitchFamily="49" charset="-122"/>
              </a:rPr>
              <a:t>年，</a:t>
            </a:r>
            <a:r>
              <a:rPr lang="en-US" altLang="zh-CN" sz="2400" b="1" dirty="0" smtClean="0">
                <a:solidFill>
                  <a:srgbClr val="000000"/>
                </a:solidFill>
                <a:latin typeface="Times New Roman" pitchFamily="18" charset="0"/>
                <a:ea typeface="楷体" pitchFamily="49" charset="-122"/>
              </a:rPr>
              <a:t>Ising</a:t>
            </a:r>
            <a:r>
              <a:rPr lang="zh-CN" altLang="en-US" sz="2400" b="1" dirty="0" smtClean="0">
                <a:solidFill>
                  <a:srgbClr val="000000"/>
                </a:solidFill>
                <a:latin typeface="Times New Roman" pitchFamily="18" charset="0"/>
                <a:ea typeface="楷体" pitchFamily="49" charset="-122"/>
              </a:rPr>
              <a:t>给出 一维情况下的精确解</a:t>
            </a:r>
            <a:r>
              <a:rPr lang="en-US" altLang="zh-CN" sz="2400" b="1" dirty="0" smtClean="0">
                <a:solidFill>
                  <a:srgbClr val="000000"/>
                </a:solidFill>
                <a:latin typeface="Times New Roman" pitchFamily="18" charset="0"/>
                <a:ea typeface="楷体" pitchFamily="49" charset="-122"/>
              </a:rPr>
              <a:t>----</a:t>
            </a:r>
            <a:r>
              <a:rPr lang="zh-CN" altLang="en-US" sz="2400" b="1" dirty="0" smtClean="0">
                <a:solidFill>
                  <a:srgbClr val="000000"/>
                </a:solidFill>
                <a:latin typeface="Times New Roman" pitchFamily="18" charset="0"/>
                <a:ea typeface="楷体" pitchFamily="49" charset="-122"/>
              </a:rPr>
              <a:t>没有相变。</a:t>
            </a:r>
            <a:endParaRPr lang="en-US" altLang="zh-CN" sz="2400" b="1" dirty="0" smtClean="0">
              <a:solidFill>
                <a:srgbClr val="000000"/>
              </a:solidFill>
              <a:latin typeface="Times New Roman" pitchFamily="18" charset="0"/>
              <a:ea typeface="楷体" pitchFamily="49" charset="-122"/>
            </a:endParaRPr>
          </a:p>
          <a:p>
            <a:r>
              <a:rPr lang="zh-CN" altLang="en-US" sz="2400" b="1" dirty="0" smtClean="0">
                <a:solidFill>
                  <a:srgbClr val="000000"/>
                </a:solidFill>
                <a:latin typeface="Times New Roman" pitchFamily="18" charset="0"/>
                <a:ea typeface="楷体" pitchFamily="49" charset="-122"/>
              </a:rPr>
              <a:t>自由能</a:t>
            </a:r>
            <a:endParaRPr lang="en-US" altLang="zh-CN" sz="2400" b="1" dirty="0" smtClean="0">
              <a:solidFill>
                <a:srgbClr val="000000"/>
              </a:solidFill>
              <a:latin typeface="Times New Roman" pitchFamily="18" charset="0"/>
              <a:ea typeface="楷体" pitchFamily="49" charset="-122"/>
            </a:endParaRPr>
          </a:p>
          <a:p>
            <a:endParaRPr lang="en-US" altLang="zh-CN" sz="2400" b="1" dirty="0" smtClean="0">
              <a:solidFill>
                <a:srgbClr val="000000"/>
              </a:solidFill>
              <a:latin typeface="Times New Roman" pitchFamily="18" charset="0"/>
              <a:ea typeface="楷体" pitchFamily="49" charset="-122"/>
            </a:endParaRPr>
          </a:p>
          <a:p>
            <a:endParaRPr lang="en-US" altLang="zh-CN" sz="2400" b="1" dirty="0" smtClean="0">
              <a:solidFill>
                <a:srgbClr val="000000"/>
              </a:solidFill>
              <a:latin typeface="Times New Roman" pitchFamily="18" charset="0"/>
              <a:ea typeface="楷体" pitchFamily="49" charset="-122"/>
            </a:endParaRPr>
          </a:p>
          <a:p>
            <a:endParaRPr lang="en-US" altLang="zh-CN" sz="2400" b="1" dirty="0" smtClean="0">
              <a:solidFill>
                <a:srgbClr val="000000"/>
              </a:solidFill>
              <a:latin typeface="Times New Roman" pitchFamily="18" charset="0"/>
              <a:ea typeface="楷体" pitchFamily="49" charset="-122"/>
            </a:endParaRPr>
          </a:p>
          <a:p>
            <a:endParaRPr lang="en-US" altLang="zh-CN" sz="2400" b="1" dirty="0" smtClean="0">
              <a:solidFill>
                <a:srgbClr val="000000"/>
              </a:solidFill>
              <a:latin typeface="Times New Roman" pitchFamily="18" charset="0"/>
              <a:ea typeface="楷体" pitchFamily="49" charset="-122"/>
            </a:endParaRPr>
          </a:p>
          <a:p>
            <a:endParaRPr lang="en-US" altLang="zh-CN" sz="2400" b="1" dirty="0" smtClean="0">
              <a:solidFill>
                <a:srgbClr val="000000"/>
              </a:solidFill>
              <a:latin typeface="Times New Roman" pitchFamily="18" charset="0"/>
              <a:ea typeface="楷体" pitchFamily="49" charset="-122"/>
            </a:endParaRPr>
          </a:p>
          <a:p>
            <a:endParaRPr lang="en-US" altLang="zh-CN" sz="2400" b="1" dirty="0" smtClean="0">
              <a:solidFill>
                <a:srgbClr val="000000"/>
              </a:solidFill>
              <a:latin typeface="Times New Roman" pitchFamily="18" charset="0"/>
              <a:ea typeface="楷体" pitchFamily="49" charset="-122"/>
            </a:endParaRPr>
          </a:p>
          <a:p>
            <a:endParaRPr lang="en-US" altLang="zh-CN" sz="2400" b="1" dirty="0" smtClean="0">
              <a:solidFill>
                <a:srgbClr val="000000"/>
              </a:solidFill>
              <a:latin typeface="Times New Roman" pitchFamily="18" charset="0"/>
              <a:ea typeface="楷体" pitchFamily="49" charset="-122"/>
            </a:endParaRPr>
          </a:p>
          <a:p>
            <a:r>
              <a:rPr lang="zh-CN" altLang="en-US" sz="2400" b="1" dirty="0" smtClean="0">
                <a:solidFill>
                  <a:srgbClr val="000000"/>
                </a:solidFill>
                <a:latin typeface="Times New Roman" pitchFamily="18" charset="0"/>
                <a:ea typeface="楷体" pitchFamily="49" charset="-122"/>
              </a:rPr>
              <a:t>除了</a:t>
            </a:r>
            <a:r>
              <a:rPr lang="en-US" altLang="zh-CN" sz="2400" b="1" dirty="0" smtClean="0">
                <a:solidFill>
                  <a:srgbClr val="000000"/>
                </a:solidFill>
                <a:latin typeface="Times New Roman" pitchFamily="18" charset="0"/>
                <a:ea typeface="楷体" pitchFamily="49" charset="-122"/>
              </a:rPr>
              <a:t>T=0</a:t>
            </a:r>
            <a:r>
              <a:rPr lang="zh-CN" altLang="en-US" sz="2400" b="1" dirty="0" smtClean="0">
                <a:solidFill>
                  <a:srgbClr val="000000"/>
                </a:solidFill>
                <a:latin typeface="Times New Roman" pitchFamily="18" charset="0"/>
                <a:ea typeface="楷体" pitchFamily="49" charset="-122"/>
              </a:rPr>
              <a:t>或者</a:t>
            </a:r>
            <a:r>
              <a:rPr lang="zh-CN" altLang="en-US" sz="2400" b="1" dirty="0" smtClean="0">
                <a:solidFill>
                  <a:srgbClr val="000000"/>
                </a:solidFill>
                <a:latin typeface="Times New Roman" pitchFamily="18" charset="0"/>
                <a:ea typeface="楷体" pitchFamily="49" charset="-122"/>
                <a:sym typeface="Symbol"/>
              </a:rPr>
              <a:t>外，</a:t>
            </a:r>
            <a:r>
              <a:rPr lang="en-US" altLang="zh-CN" sz="2400" b="1" dirty="0" smtClean="0">
                <a:solidFill>
                  <a:srgbClr val="000000"/>
                </a:solidFill>
                <a:latin typeface="Times New Roman" pitchFamily="18" charset="0"/>
                <a:ea typeface="楷体" pitchFamily="49" charset="-122"/>
                <a:sym typeface="Symbol"/>
              </a:rPr>
              <a:t>F</a:t>
            </a:r>
            <a:r>
              <a:rPr lang="zh-CN" altLang="en-US" sz="2400" b="1" dirty="0" smtClean="0">
                <a:solidFill>
                  <a:srgbClr val="000000"/>
                </a:solidFill>
                <a:latin typeface="Times New Roman" pitchFamily="18" charset="0"/>
                <a:ea typeface="楷体" pitchFamily="49" charset="-122"/>
                <a:sym typeface="Symbol"/>
              </a:rPr>
              <a:t>及其温度的高阶导数没有其他奇点，因此不存在相变。</a:t>
            </a:r>
            <a:endParaRPr lang="en-US" altLang="zh-CN" sz="2400" b="1" dirty="0" smtClean="0">
              <a:solidFill>
                <a:srgbClr val="000000"/>
              </a:solidFill>
              <a:latin typeface="Times New Roman" pitchFamily="18" charset="0"/>
              <a:ea typeface="楷体" pitchFamily="49" charset="-122"/>
            </a:endParaRPr>
          </a:p>
        </p:txBody>
      </p:sp>
      <p:sp>
        <p:nvSpPr>
          <p:cNvPr id="19" name="矩形 18"/>
          <p:cNvSpPr/>
          <p:nvPr/>
        </p:nvSpPr>
        <p:spPr>
          <a:xfrm>
            <a:off x="3902657" y="300335"/>
            <a:ext cx="2040943" cy="461665"/>
          </a:xfrm>
          <a:prstGeom prst="rect">
            <a:avLst/>
          </a:prstGeom>
        </p:spPr>
        <p:txBody>
          <a:bodyPr wrap="none">
            <a:spAutoFit/>
          </a:bodyPr>
          <a:lstStyle/>
          <a:p>
            <a:r>
              <a:rPr lang="zh-CN" altLang="en-US" sz="2400" b="1" dirty="0" smtClean="0">
                <a:solidFill>
                  <a:srgbClr val="FF0000"/>
                </a:solidFill>
                <a:latin typeface="Times New Roman" pitchFamily="18" charset="0"/>
                <a:ea typeface="楷体" pitchFamily="49" charset="-122"/>
              </a:rPr>
              <a:t>经典体系应用</a:t>
            </a:r>
            <a:endParaRPr lang="zh-CN" altLang="en-US" sz="2400" dirty="0"/>
          </a:p>
        </p:txBody>
      </p:sp>
      <p:graphicFrame>
        <p:nvGraphicFramePr>
          <p:cNvPr id="306178" name="Object 2"/>
          <p:cNvGraphicFramePr>
            <a:graphicFrameLocks noChangeAspect="1"/>
          </p:cNvGraphicFramePr>
          <p:nvPr/>
        </p:nvGraphicFramePr>
        <p:xfrm>
          <a:off x="244475" y="3200400"/>
          <a:ext cx="4424363" cy="723900"/>
        </p:xfrm>
        <a:graphic>
          <a:graphicData uri="http://schemas.openxmlformats.org/presentationml/2006/ole">
            <p:oleObj spid="_x0000_s306178" name="Equation" r:id="rId4" imgW="1396800" imgH="228600" progId="Equation.DSMT4">
              <p:embed/>
            </p:oleObj>
          </a:graphicData>
        </a:graphic>
      </p:graphicFrame>
      <p:graphicFrame>
        <p:nvGraphicFramePr>
          <p:cNvPr id="306180" name="Object 4"/>
          <p:cNvGraphicFramePr>
            <a:graphicFrameLocks noChangeAspect="1"/>
          </p:cNvGraphicFramePr>
          <p:nvPr/>
        </p:nvGraphicFramePr>
        <p:xfrm>
          <a:off x="242888" y="3989388"/>
          <a:ext cx="4137025" cy="1420812"/>
        </p:xfrm>
        <a:graphic>
          <a:graphicData uri="http://schemas.openxmlformats.org/presentationml/2006/ole">
            <p:oleObj spid="_x0000_s306180" name="Equation" r:id="rId5" imgW="1257120" imgH="431640" progId="Equation.DSMT4">
              <p:embed/>
            </p:oleObj>
          </a:graphicData>
        </a:graphic>
      </p:graphicFrame>
      <p:sp>
        <p:nvSpPr>
          <p:cNvPr id="9" name="灯片编号占位符 3"/>
          <p:cNvSpPr>
            <a:spLocks noGrp="1"/>
          </p:cNvSpPr>
          <p:nvPr>
            <p:ph type="sldNum" sz="quarter" idx="12"/>
          </p:nvPr>
        </p:nvSpPr>
        <p:spPr>
          <a:xfrm>
            <a:off x="84138" y="6242050"/>
            <a:ext cx="982662" cy="488950"/>
          </a:xfrm>
        </p:spPr>
        <p:txBody>
          <a:bodyPr/>
          <a:lstStyle/>
          <a:p>
            <a:pPr>
              <a:defRPr/>
            </a:pPr>
            <a:fld id="{F4888A3A-80DA-4FBC-88DF-83FA6B7B708A}" type="slidenum">
              <a:rPr lang="zh-CN" altLang="zh-CN" smtClean="0"/>
              <a:pPr>
                <a:defRPr/>
              </a:pPr>
              <a:t>86</a:t>
            </a:fld>
            <a:endParaRPr lang="zh-CN" altLang="zh-CN" dirty="0"/>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6"/>
          <p:cNvPicPr>
            <a:picLocks noChangeAspect="1" noChangeArrowheads="1"/>
          </p:cNvPicPr>
          <p:nvPr/>
        </p:nvPicPr>
        <p:blipFill>
          <a:blip r:embed="rId2" cstate="print"/>
          <a:srcRect t="8005"/>
          <a:stretch>
            <a:fillRect/>
          </a:stretch>
        </p:blipFill>
        <p:spPr bwMode="auto">
          <a:xfrm>
            <a:off x="4976051" y="1295400"/>
            <a:ext cx="4091749" cy="2590800"/>
          </a:xfrm>
          <a:prstGeom prst="rect">
            <a:avLst/>
          </a:prstGeom>
          <a:noFill/>
          <a:ln w="9525">
            <a:noFill/>
            <a:miter lim="800000"/>
            <a:headEnd/>
            <a:tailEnd/>
          </a:ln>
        </p:spPr>
      </p:pic>
      <p:sp>
        <p:nvSpPr>
          <p:cNvPr id="5" name="矩形 9"/>
          <p:cNvSpPr>
            <a:spLocks noChangeArrowheads="1"/>
          </p:cNvSpPr>
          <p:nvPr/>
        </p:nvSpPr>
        <p:spPr bwMode="auto">
          <a:xfrm>
            <a:off x="228600" y="228600"/>
            <a:ext cx="3608680" cy="523220"/>
          </a:xfrm>
          <a:prstGeom prst="rect">
            <a:avLst/>
          </a:prstGeom>
          <a:noFill/>
          <a:ln w="9525">
            <a:noFill/>
            <a:miter lim="800000"/>
            <a:headEnd/>
            <a:tailEnd/>
          </a:ln>
        </p:spPr>
        <p:txBody>
          <a:bodyPr wrap="none">
            <a:spAutoFit/>
          </a:bodyPr>
          <a:lstStyle/>
          <a:p>
            <a:r>
              <a:rPr lang="en-US" altLang="zh-CN" sz="2800" b="1" dirty="0" smtClean="0">
                <a:solidFill>
                  <a:srgbClr val="333300"/>
                </a:solidFill>
                <a:latin typeface="Times New Roman" pitchFamily="18" charset="0"/>
                <a:ea typeface="楷体" pitchFamily="49" charset="-122"/>
              </a:rPr>
              <a:t>2.4 </a:t>
            </a:r>
            <a:r>
              <a:rPr lang="zh-CN" altLang="en-US" sz="2800" b="1" dirty="0" smtClean="0">
                <a:solidFill>
                  <a:srgbClr val="333300"/>
                </a:solidFill>
                <a:latin typeface="Times New Roman" pitchFamily="18" charset="0"/>
                <a:ea typeface="楷体" pitchFamily="49" charset="-122"/>
              </a:rPr>
              <a:t>蒙特卡洛方法应用</a:t>
            </a:r>
            <a:endParaRPr lang="zh-CN" altLang="en-US" sz="2800" dirty="0"/>
          </a:p>
        </p:txBody>
      </p:sp>
      <p:sp>
        <p:nvSpPr>
          <p:cNvPr id="6" name="Line 5"/>
          <p:cNvSpPr>
            <a:spLocks noChangeShapeType="1"/>
          </p:cNvSpPr>
          <p:nvPr/>
        </p:nvSpPr>
        <p:spPr bwMode="auto">
          <a:xfrm>
            <a:off x="0" y="762000"/>
            <a:ext cx="7916863" cy="0"/>
          </a:xfrm>
          <a:prstGeom prst="line">
            <a:avLst/>
          </a:prstGeom>
          <a:noFill/>
          <a:ln w="12700">
            <a:solidFill>
              <a:srgbClr val="FF9900"/>
            </a:solidFill>
            <a:miter lim="800000"/>
            <a:headEnd/>
            <a:tailEnd/>
          </a:ln>
          <a:effectLst>
            <a:prstShdw prst="shdw17" dist="17961" dir="2700000">
              <a:srgbClr val="995C00"/>
            </a:prstShdw>
          </a:effectLst>
        </p:spPr>
        <p:txBody>
          <a:bodyPr lIns="90000" tIns="46800" rIns="90000" bIns="46800"/>
          <a:lstStyle/>
          <a:p>
            <a:endParaRPr lang="zh-CN" altLang="en-US"/>
          </a:p>
        </p:txBody>
      </p:sp>
      <p:sp>
        <p:nvSpPr>
          <p:cNvPr id="7" name="Rectangle 4"/>
          <p:cNvSpPr>
            <a:spLocks noChangeArrowheads="1"/>
          </p:cNvSpPr>
          <p:nvPr/>
        </p:nvSpPr>
        <p:spPr bwMode="auto">
          <a:xfrm>
            <a:off x="107950" y="838200"/>
            <a:ext cx="4464050" cy="2677656"/>
          </a:xfrm>
          <a:prstGeom prst="rect">
            <a:avLst/>
          </a:prstGeom>
          <a:noFill/>
          <a:ln w="9525">
            <a:noFill/>
            <a:miter lim="800000"/>
            <a:headEnd/>
            <a:tailEnd/>
          </a:ln>
        </p:spPr>
        <p:txBody>
          <a:bodyPr wrap="square">
            <a:spAutoFit/>
          </a:bodyPr>
          <a:lstStyle/>
          <a:p>
            <a:r>
              <a:rPr lang="en-US" altLang="zh-CN" sz="2400" b="1" dirty="0" err="1" smtClean="0">
                <a:solidFill>
                  <a:srgbClr val="0000FF"/>
                </a:solidFill>
                <a:latin typeface="Times New Roman" pitchFamily="18" charset="0"/>
                <a:ea typeface="楷体" pitchFamily="49" charset="-122"/>
              </a:rPr>
              <a:t>Ising</a:t>
            </a:r>
            <a:r>
              <a:rPr lang="en-US" altLang="zh-CN" sz="2400" b="1" dirty="0" smtClean="0">
                <a:solidFill>
                  <a:srgbClr val="0000FF"/>
                </a:solidFill>
                <a:latin typeface="Times New Roman" pitchFamily="18" charset="0"/>
                <a:ea typeface="楷体" pitchFamily="49" charset="-122"/>
              </a:rPr>
              <a:t> </a:t>
            </a:r>
            <a:r>
              <a:rPr lang="zh-CN" altLang="en-US" sz="2400" b="1" dirty="0" smtClean="0">
                <a:solidFill>
                  <a:srgbClr val="0000FF"/>
                </a:solidFill>
                <a:latin typeface="Times New Roman" pitchFamily="18" charset="0"/>
                <a:ea typeface="楷体" pitchFamily="49" charset="-122"/>
              </a:rPr>
              <a:t>模型</a:t>
            </a:r>
            <a:endParaRPr lang="en-US" altLang="zh-CN" sz="2400" b="1" dirty="0" smtClean="0">
              <a:solidFill>
                <a:srgbClr val="0000FF"/>
              </a:solidFill>
              <a:latin typeface="Times New Roman" pitchFamily="18" charset="0"/>
              <a:ea typeface="楷体" pitchFamily="49" charset="-122"/>
            </a:endParaRPr>
          </a:p>
          <a:p>
            <a:r>
              <a:rPr lang="zh-CN" altLang="en-US" sz="2400" b="1" dirty="0" smtClean="0">
                <a:solidFill>
                  <a:schemeClr val="accent6">
                    <a:lumMod val="50000"/>
                  </a:schemeClr>
                </a:solidFill>
                <a:latin typeface="Times New Roman" pitchFamily="18" charset="0"/>
                <a:ea typeface="楷体" pitchFamily="49" charset="-122"/>
              </a:rPr>
              <a:t>二维：</a:t>
            </a:r>
            <a:r>
              <a:rPr lang="en-US" altLang="zh-CN" sz="2400" dirty="0" smtClean="0">
                <a:solidFill>
                  <a:srgbClr val="000000"/>
                </a:solidFill>
                <a:latin typeface="Times New Roman" pitchFamily="18" charset="0"/>
                <a:ea typeface="楷体" pitchFamily="49" charset="-122"/>
              </a:rPr>
              <a:t>1944</a:t>
            </a:r>
            <a:r>
              <a:rPr lang="zh-CN" altLang="en-US" sz="2400" dirty="0" smtClean="0">
                <a:solidFill>
                  <a:srgbClr val="000000"/>
                </a:solidFill>
                <a:latin typeface="Times New Roman" pitchFamily="18" charset="0"/>
                <a:ea typeface="楷体" pitchFamily="49" charset="-122"/>
              </a:rPr>
              <a:t>年，</a:t>
            </a:r>
            <a:r>
              <a:rPr lang="en-US" altLang="zh-CN" sz="2400" dirty="0" smtClean="0">
                <a:solidFill>
                  <a:srgbClr val="000000"/>
                </a:solidFill>
                <a:latin typeface="Times New Roman" pitchFamily="18" charset="0"/>
                <a:ea typeface="楷体" pitchFamily="49" charset="-122"/>
              </a:rPr>
              <a:t>Onsager</a:t>
            </a:r>
            <a:r>
              <a:rPr lang="zh-CN" altLang="en-US" sz="2400" dirty="0" smtClean="0">
                <a:solidFill>
                  <a:srgbClr val="000000"/>
                </a:solidFill>
                <a:latin typeface="Times New Roman" pitchFamily="18" charset="0"/>
                <a:ea typeface="楷体" pitchFamily="49" charset="-122"/>
              </a:rPr>
              <a:t>得到</a:t>
            </a:r>
            <a:r>
              <a:rPr lang="en-US" altLang="zh-CN" sz="2400" dirty="0" smtClean="0">
                <a:solidFill>
                  <a:srgbClr val="000000"/>
                </a:solidFill>
                <a:latin typeface="Times New Roman" pitchFamily="18" charset="0"/>
                <a:ea typeface="楷体" pitchFamily="49" charset="-122"/>
              </a:rPr>
              <a:t>2D </a:t>
            </a:r>
            <a:r>
              <a:rPr lang="en-US" altLang="zh-CN" sz="2400" dirty="0" err="1" smtClean="0">
                <a:solidFill>
                  <a:srgbClr val="000000"/>
                </a:solidFill>
                <a:latin typeface="Times New Roman" pitchFamily="18" charset="0"/>
                <a:ea typeface="楷体" pitchFamily="49" charset="-122"/>
              </a:rPr>
              <a:t>Ising</a:t>
            </a:r>
            <a:r>
              <a:rPr lang="zh-CN" altLang="en-US" sz="2400" dirty="0" smtClean="0">
                <a:solidFill>
                  <a:srgbClr val="000000"/>
                </a:solidFill>
                <a:latin typeface="Times New Roman" pitchFamily="18" charset="0"/>
                <a:ea typeface="楷体" pitchFamily="49" charset="-122"/>
              </a:rPr>
              <a:t>模型的准确解</a:t>
            </a:r>
            <a:r>
              <a:rPr lang="en-US" altLang="zh-CN" sz="2400" dirty="0" smtClean="0">
                <a:solidFill>
                  <a:srgbClr val="000000"/>
                </a:solidFill>
                <a:latin typeface="Times New Roman" pitchFamily="18" charset="0"/>
                <a:ea typeface="楷体" pitchFamily="49" charset="-122"/>
              </a:rPr>
              <a:t>----</a:t>
            </a:r>
            <a:r>
              <a:rPr lang="zh-CN" altLang="en-US" sz="2400" dirty="0" smtClean="0">
                <a:solidFill>
                  <a:srgbClr val="FF0000"/>
                </a:solidFill>
                <a:latin typeface="Times New Roman" pitchFamily="18" charset="0"/>
                <a:ea typeface="楷体" pitchFamily="49" charset="-122"/>
              </a:rPr>
              <a:t>有相变</a:t>
            </a:r>
            <a:r>
              <a:rPr lang="zh-CN" altLang="en-US" sz="2400" dirty="0" smtClean="0">
                <a:solidFill>
                  <a:srgbClr val="000000"/>
                </a:solidFill>
                <a:latin typeface="Times New Roman" pitchFamily="18" charset="0"/>
                <a:ea typeface="楷体" pitchFamily="49" charset="-122"/>
              </a:rPr>
              <a:t>。</a:t>
            </a:r>
            <a:endParaRPr lang="en-US" altLang="zh-CN" sz="2400" dirty="0" smtClean="0">
              <a:solidFill>
                <a:srgbClr val="000000"/>
              </a:solidFill>
              <a:latin typeface="Times New Roman" pitchFamily="18" charset="0"/>
              <a:ea typeface="楷体" pitchFamily="49" charset="-122"/>
            </a:endParaRPr>
          </a:p>
          <a:p>
            <a:endParaRPr lang="en-US" altLang="zh-CN" sz="2400" dirty="0" smtClean="0">
              <a:solidFill>
                <a:srgbClr val="000000"/>
              </a:solidFill>
              <a:latin typeface="Times New Roman" pitchFamily="18" charset="0"/>
              <a:ea typeface="楷体" pitchFamily="49" charset="-122"/>
            </a:endParaRPr>
          </a:p>
          <a:p>
            <a:r>
              <a:rPr lang="zh-CN" altLang="en-US" sz="2400" dirty="0" smtClean="0">
                <a:solidFill>
                  <a:srgbClr val="000000"/>
                </a:solidFill>
                <a:latin typeface="Times New Roman" pitchFamily="18" charset="0"/>
                <a:ea typeface="楷体" pitchFamily="49" charset="-122"/>
              </a:rPr>
              <a:t>图中显示临界点处的比热变化。</a:t>
            </a:r>
            <a:r>
              <a:rPr lang="en-US" altLang="zh-CN" sz="2400" dirty="0" smtClean="0">
                <a:solidFill>
                  <a:srgbClr val="000000"/>
                </a:solidFill>
                <a:latin typeface="Times New Roman" pitchFamily="18" charset="0"/>
                <a:ea typeface="楷体" pitchFamily="49" charset="-122"/>
              </a:rPr>
              <a:t>C~ </a:t>
            </a:r>
            <a:r>
              <a:rPr lang="en-US" altLang="zh-CN" sz="2400" dirty="0" err="1" smtClean="0">
                <a:solidFill>
                  <a:srgbClr val="000000"/>
                </a:solidFill>
                <a:latin typeface="Times New Roman" pitchFamily="18" charset="0"/>
                <a:ea typeface="楷体" pitchFamily="49" charset="-122"/>
              </a:rPr>
              <a:t>ln</a:t>
            </a:r>
            <a:r>
              <a:rPr lang="en-US" altLang="zh-CN" sz="2400" dirty="0" smtClean="0">
                <a:solidFill>
                  <a:srgbClr val="000000"/>
                </a:solidFill>
                <a:latin typeface="Times New Roman" pitchFamily="18" charset="0"/>
                <a:ea typeface="楷体" pitchFamily="49" charset="-122"/>
              </a:rPr>
              <a:t> |T−</a:t>
            </a:r>
            <a:r>
              <a:rPr lang="en-US" altLang="zh-CN" sz="2400" dirty="0" err="1" smtClean="0">
                <a:solidFill>
                  <a:srgbClr val="000000"/>
                </a:solidFill>
                <a:latin typeface="Times New Roman" pitchFamily="18" charset="0"/>
                <a:ea typeface="楷体" pitchFamily="49" charset="-122"/>
              </a:rPr>
              <a:t>T</a:t>
            </a:r>
            <a:r>
              <a:rPr lang="en-US" altLang="zh-CN" sz="2400" baseline="-25000" dirty="0" err="1" smtClean="0">
                <a:solidFill>
                  <a:srgbClr val="000000"/>
                </a:solidFill>
                <a:latin typeface="Times New Roman" pitchFamily="18" charset="0"/>
                <a:ea typeface="楷体" pitchFamily="49" charset="-122"/>
              </a:rPr>
              <a:t>c</a:t>
            </a:r>
            <a:r>
              <a:rPr lang="en-US" altLang="zh-CN" sz="2400" dirty="0" smtClean="0">
                <a:solidFill>
                  <a:srgbClr val="000000"/>
                </a:solidFill>
                <a:latin typeface="Times New Roman" pitchFamily="18" charset="0"/>
                <a:ea typeface="楷体" pitchFamily="49" charset="-122"/>
              </a:rPr>
              <a:t> |</a:t>
            </a:r>
            <a:r>
              <a:rPr lang="zh-CN" altLang="en-US" sz="2400" dirty="0" smtClean="0">
                <a:solidFill>
                  <a:srgbClr val="000000"/>
                </a:solidFill>
                <a:latin typeface="Times New Roman" pitchFamily="18" charset="0"/>
                <a:ea typeface="楷体" pitchFamily="49" charset="-122"/>
              </a:rPr>
              <a:t>相变点在</a:t>
            </a:r>
            <a:r>
              <a:rPr lang="en-US" altLang="zh-CN" sz="2400" dirty="0" smtClean="0">
                <a:solidFill>
                  <a:srgbClr val="000000"/>
                </a:solidFill>
                <a:latin typeface="Times New Roman" pitchFamily="18" charset="0"/>
                <a:ea typeface="楷体" pitchFamily="49" charset="-122"/>
              </a:rPr>
              <a:t>k</a:t>
            </a:r>
            <a:r>
              <a:rPr lang="en-US" altLang="zh-CN" sz="2400" baseline="-25000" dirty="0" smtClean="0">
                <a:solidFill>
                  <a:srgbClr val="000000"/>
                </a:solidFill>
                <a:latin typeface="Times New Roman" pitchFamily="18" charset="0"/>
                <a:ea typeface="楷体" pitchFamily="49" charset="-122"/>
              </a:rPr>
              <a:t>c</a:t>
            </a:r>
            <a:r>
              <a:rPr lang="en-US" altLang="zh-CN" sz="2400" dirty="0" smtClean="0">
                <a:solidFill>
                  <a:srgbClr val="000000"/>
                </a:solidFill>
                <a:latin typeface="Times New Roman" pitchFamily="18" charset="0"/>
                <a:ea typeface="楷体" pitchFamily="49" charset="-122"/>
              </a:rPr>
              <a:t>=1/2.269=0.4407.</a:t>
            </a:r>
          </a:p>
        </p:txBody>
      </p:sp>
      <p:sp>
        <p:nvSpPr>
          <p:cNvPr id="19" name="矩形 18"/>
          <p:cNvSpPr/>
          <p:nvPr/>
        </p:nvSpPr>
        <p:spPr>
          <a:xfrm>
            <a:off x="3902657" y="300335"/>
            <a:ext cx="2040943" cy="461665"/>
          </a:xfrm>
          <a:prstGeom prst="rect">
            <a:avLst/>
          </a:prstGeom>
        </p:spPr>
        <p:txBody>
          <a:bodyPr wrap="none">
            <a:spAutoFit/>
          </a:bodyPr>
          <a:lstStyle/>
          <a:p>
            <a:r>
              <a:rPr lang="zh-CN" altLang="en-US" sz="2400" b="1" dirty="0" smtClean="0">
                <a:solidFill>
                  <a:srgbClr val="FF0000"/>
                </a:solidFill>
                <a:latin typeface="Times New Roman" pitchFamily="18" charset="0"/>
                <a:ea typeface="楷体" pitchFamily="49" charset="-122"/>
              </a:rPr>
              <a:t>经典体系应用</a:t>
            </a:r>
            <a:endParaRPr lang="zh-CN" altLang="en-US" sz="2400" dirty="0"/>
          </a:p>
        </p:txBody>
      </p:sp>
      <p:sp>
        <p:nvSpPr>
          <p:cNvPr id="15" name="Rectangle 4"/>
          <p:cNvSpPr>
            <a:spLocks noChangeArrowheads="1"/>
          </p:cNvSpPr>
          <p:nvPr/>
        </p:nvSpPr>
        <p:spPr bwMode="auto">
          <a:xfrm>
            <a:off x="4191000" y="3810000"/>
            <a:ext cx="4952999" cy="3046988"/>
          </a:xfrm>
          <a:prstGeom prst="rect">
            <a:avLst/>
          </a:prstGeom>
          <a:noFill/>
          <a:ln w="9525">
            <a:noFill/>
            <a:miter lim="800000"/>
            <a:headEnd/>
            <a:tailEnd/>
          </a:ln>
        </p:spPr>
        <p:txBody>
          <a:bodyPr wrap="square">
            <a:spAutoFit/>
          </a:bodyPr>
          <a:lstStyle/>
          <a:p>
            <a:pPr algn="just"/>
            <a:r>
              <a:rPr lang="zh-CN" altLang="en-US" sz="2400" dirty="0" smtClean="0">
                <a:solidFill>
                  <a:srgbClr val="000000"/>
                </a:solidFill>
                <a:latin typeface="Times New Roman" pitchFamily="18" charset="0"/>
                <a:ea typeface="楷体" pitchFamily="49" charset="-122"/>
              </a:rPr>
              <a:t>二维</a:t>
            </a:r>
            <a:r>
              <a:rPr lang="en-US" altLang="zh-CN" sz="2400" dirty="0" err="1" smtClean="0">
                <a:solidFill>
                  <a:srgbClr val="000000"/>
                </a:solidFill>
                <a:latin typeface="Times New Roman" pitchFamily="18" charset="0"/>
                <a:ea typeface="楷体" pitchFamily="49" charset="-122"/>
              </a:rPr>
              <a:t>Ising</a:t>
            </a:r>
            <a:r>
              <a:rPr lang="zh-CN" altLang="en-US" sz="2400" dirty="0" smtClean="0">
                <a:solidFill>
                  <a:srgbClr val="000000"/>
                </a:solidFill>
                <a:latin typeface="Times New Roman" pitchFamily="18" charset="0"/>
                <a:ea typeface="楷体" pitchFamily="49" charset="-122"/>
              </a:rPr>
              <a:t>型反铁磁材料</a:t>
            </a:r>
            <a:r>
              <a:rPr lang="en-US" altLang="zh-CN" sz="2400" dirty="0" smtClean="0">
                <a:solidFill>
                  <a:srgbClr val="000000"/>
                </a:solidFill>
                <a:latin typeface="Times New Roman" pitchFamily="18" charset="0"/>
                <a:ea typeface="楷体" pitchFamily="49" charset="-122"/>
              </a:rPr>
              <a:t>Rb</a:t>
            </a:r>
            <a:r>
              <a:rPr lang="en-US" altLang="zh-CN" sz="2400" baseline="-25000" dirty="0" smtClean="0">
                <a:solidFill>
                  <a:srgbClr val="000000"/>
                </a:solidFill>
                <a:latin typeface="Times New Roman" pitchFamily="18" charset="0"/>
                <a:ea typeface="楷体" pitchFamily="49" charset="-122"/>
              </a:rPr>
              <a:t>2</a:t>
            </a:r>
            <a:r>
              <a:rPr lang="en-US" altLang="zh-CN" sz="2400" dirty="0" smtClean="0">
                <a:solidFill>
                  <a:srgbClr val="000000"/>
                </a:solidFill>
                <a:latin typeface="Times New Roman" pitchFamily="18" charset="0"/>
                <a:ea typeface="楷体" pitchFamily="49" charset="-122"/>
              </a:rPr>
              <a:t>CoF</a:t>
            </a:r>
            <a:r>
              <a:rPr lang="en-US" altLang="zh-CN" sz="2400" baseline="-25000" dirty="0" smtClean="0">
                <a:solidFill>
                  <a:srgbClr val="000000"/>
                </a:solidFill>
                <a:latin typeface="Times New Roman" pitchFamily="18" charset="0"/>
                <a:ea typeface="楷体" pitchFamily="49" charset="-122"/>
              </a:rPr>
              <a:t>4</a:t>
            </a:r>
            <a:r>
              <a:rPr lang="zh-CN" altLang="en-US" sz="2400" dirty="0" smtClean="0">
                <a:solidFill>
                  <a:srgbClr val="000000"/>
                </a:solidFill>
                <a:latin typeface="Times New Roman" pitchFamily="18" charset="0"/>
                <a:ea typeface="楷体" pitchFamily="49" charset="-122"/>
              </a:rPr>
              <a:t>的实验测量结果，由于</a:t>
            </a:r>
            <a:r>
              <a:rPr lang="en-US" altLang="zh-CN" sz="2400" dirty="0" smtClean="0">
                <a:solidFill>
                  <a:srgbClr val="000000"/>
                </a:solidFill>
                <a:latin typeface="Times New Roman" pitchFamily="18" charset="0"/>
                <a:ea typeface="楷体" pitchFamily="49" charset="-122"/>
              </a:rPr>
              <a:t>CoF</a:t>
            </a:r>
            <a:r>
              <a:rPr lang="en-US" altLang="zh-CN" sz="2400" baseline="-25000" dirty="0" smtClean="0">
                <a:solidFill>
                  <a:srgbClr val="000000"/>
                </a:solidFill>
                <a:latin typeface="Times New Roman" pitchFamily="18" charset="0"/>
                <a:ea typeface="楷体" pitchFamily="49" charset="-122"/>
              </a:rPr>
              <a:t>4</a:t>
            </a:r>
            <a:r>
              <a:rPr lang="zh-CN" altLang="en-US" sz="2400" dirty="0" smtClean="0">
                <a:solidFill>
                  <a:srgbClr val="000000"/>
                </a:solidFill>
                <a:latin typeface="Times New Roman" pitchFamily="18" charset="0"/>
                <a:ea typeface="楷体" pitchFamily="49" charset="-122"/>
              </a:rPr>
              <a:t>形成强耦合的反铁磁面，这些面被其它弱耦合的原子面相隔离，因此这种材料可以看作二维的。</a:t>
            </a:r>
            <a:endParaRPr lang="en-US" altLang="zh-CN" sz="2400" dirty="0" smtClean="0">
              <a:solidFill>
                <a:srgbClr val="000000"/>
              </a:solidFill>
              <a:latin typeface="Times New Roman" pitchFamily="18" charset="0"/>
              <a:ea typeface="楷体" pitchFamily="49" charset="-122"/>
            </a:endParaRPr>
          </a:p>
          <a:p>
            <a:pPr algn="just"/>
            <a:endParaRPr lang="en-US" altLang="zh-CN" sz="2400" dirty="0" smtClean="0">
              <a:solidFill>
                <a:srgbClr val="000000"/>
              </a:solidFill>
              <a:latin typeface="Times New Roman" pitchFamily="18" charset="0"/>
              <a:ea typeface="楷体" pitchFamily="49" charset="-122"/>
            </a:endParaRPr>
          </a:p>
          <a:p>
            <a:pPr algn="just"/>
            <a:r>
              <a:rPr lang="zh-CN" altLang="en-US" sz="2400" b="1" dirty="0" smtClean="0">
                <a:solidFill>
                  <a:schemeClr val="accent6">
                    <a:lumMod val="50000"/>
                  </a:schemeClr>
                </a:solidFill>
                <a:latin typeface="Times New Roman" pitchFamily="18" charset="0"/>
                <a:ea typeface="楷体" pitchFamily="49" charset="-122"/>
              </a:rPr>
              <a:t>三维</a:t>
            </a:r>
            <a:r>
              <a:rPr lang="zh-CN" altLang="en-US" sz="2400" dirty="0" smtClean="0">
                <a:solidFill>
                  <a:srgbClr val="000000"/>
                </a:solidFill>
                <a:latin typeface="Times New Roman" pitchFamily="18" charset="0"/>
                <a:ea typeface="楷体" pitchFamily="49" charset="-122"/>
              </a:rPr>
              <a:t>：至今没有严格解，必须靠数值计算。</a:t>
            </a:r>
          </a:p>
        </p:txBody>
      </p:sp>
      <p:pic>
        <p:nvPicPr>
          <p:cNvPr id="17" name="Picture 7"/>
          <p:cNvPicPr>
            <a:picLocks noChangeAspect="1" noChangeArrowheads="1"/>
          </p:cNvPicPr>
          <p:nvPr/>
        </p:nvPicPr>
        <p:blipFill>
          <a:blip r:embed="rId3" cstate="print"/>
          <a:srcRect/>
          <a:stretch>
            <a:fillRect/>
          </a:stretch>
        </p:blipFill>
        <p:spPr bwMode="auto">
          <a:xfrm>
            <a:off x="685800" y="3587698"/>
            <a:ext cx="2997200" cy="3270302"/>
          </a:xfrm>
          <a:prstGeom prst="rect">
            <a:avLst/>
          </a:prstGeom>
          <a:noFill/>
          <a:ln w="9525">
            <a:noFill/>
            <a:miter lim="800000"/>
            <a:headEnd/>
            <a:tailEnd/>
          </a:ln>
        </p:spPr>
      </p:pic>
      <p:sp>
        <p:nvSpPr>
          <p:cNvPr id="18" name="Rectangle 8"/>
          <p:cNvSpPr>
            <a:spLocks noChangeArrowheads="1"/>
          </p:cNvSpPr>
          <p:nvPr/>
        </p:nvSpPr>
        <p:spPr bwMode="auto">
          <a:xfrm>
            <a:off x="1908175" y="4262735"/>
            <a:ext cx="1978025" cy="461665"/>
          </a:xfrm>
          <a:prstGeom prst="rect">
            <a:avLst/>
          </a:prstGeom>
          <a:noFill/>
          <a:ln w="9525">
            <a:noFill/>
            <a:miter lim="800000"/>
            <a:headEnd/>
            <a:tailEnd/>
          </a:ln>
        </p:spPr>
        <p:txBody>
          <a:bodyPr wrap="square">
            <a:spAutoFit/>
          </a:bodyPr>
          <a:lstStyle/>
          <a:p>
            <a:r>
              <a:rPr lang="zh-CN" altLang="en-US" sz="2400" dirty="0" smtClean="0">
                <a:solidFill>
                  <a:srgbClr val="000000"/>
                </a:solidFill>
                <a:latin typeface="Times New Roman" pitchFamily="18" charset="0"/>
                <a:ea typeface="楷体" pitchFamily="49" charset="-122"/>
              </a:rPr>
              <a:t>实验测量值</a:t>
            </a:r>
          </a:p>
        </p:txBody>
      </p:sp>
      <p:sp>
        <p:nvSpPr>
          <p:cNvPr id="21" name="AutoShape 13"/>
          <p:cNvSpPr>
            <a:spLocks noChangeArrowheads="1"/>
          </p:cNvSpPr>
          <p:nvPr/>
        </p:nvSpPr>
        <p:spPr bwMode="auto">
          <a:xfrm>
            <a:off x="3276600" y="4953000"/>
            <a:ext cx="719137" cy="576263"/>
          </a:xfrm>
          <a:prstGeom prst="rightArrow">
            <a:avLst>
              <a:gd name="adj1" fmla="val 50000"/>
              <a:gd name="adj2" fmla="val 31198"/>
            </a:avLst>
          </a:prstGeom>
          <a:solidFill>
            <a:srgbClr val="CCFFCC"/>
          </a:solidFill>
          <a:ln w="50800">
            <a:solidFill>
              <a:srgbClr val="008000"/>
            </a:solidFill>
            <a:miter lim="800000"/>
            <a:headEnd/>
            <a:tailEnd/>
          </a:ln>
        </p:spPr>
        <p:txBody>
          <a:bodyPr wrap="none" anchor="ctr"/>
          <a:lstStyle/>
          <a:p>
            <a:endParaRPr lang="zh-CN" altLang="en-US"/>
          </a:p>
        </p:txBody>
      </p:sp>
      <p:sp>
        <p:nvSpPr>
          <p:cNvPr id="22" name="AutoShape 14"/>
          <p:cNvSpPr>
            <a:spLocks noChangeArrowheads="1"/>
          </p:cNvSpPr>
          <p:nvPr/>
        </p:nvSpPr>
        <p:spPr bwMode="auto">
          <a:xfrm>
            <a:off x="4318000" y="2362200"/>
            <a:ext cx="863600" cy="360362"/>
          </a:xfrm>
          <a:prstGeom prst="leftArrow">
            <a:avLst>
              <a:gd name="adj1" fmla="val 50000"/>
              <a:gd name="adj2" fmla="val 59912"/>
            </a:avLst>
          </a:prstGeom>
          <a:solidFill>
            <a:srgbClr val="CCFFCC"/>
          </a:solidFill>
          <a:ln w="50800">
            <a:solidFill>
              <a:srgbClr val="008000"/>
            </a:solidFill>
            <a:miter lim="800000"/>
            <a:headEnd/>
            <a:tailEnd/>
          </a:ln>
        </p:spPr>
        <p:txBody>
          <a:bodyPr wrap="none" anchor="ctr"/>
          <a:lstStyle/>
          <a:p>
            <a:endParaRPr lang="zh-CN" altLang="en-US"/>
          </a:p>
        </p:txBody>
      </p:sp>
      <p:sp>
        <p:nvSpPr>
          <p:cNvPr id="23" name="Rectangle 15"/>
          <p:cNvSpPr>
            <a:spLocks noChangeArrowheads="1"/>
          </p:cNvSpPr>
          <p:nvPr/>
        </p:nvSpPr>
        <p:spPr bwMode="auto">
          <a:xfrm>
            <a:off x="7164388" y="1412875"/>
            <a:ext cx="1107996" cy="461665"/>
          </a:xfrm>
          <a:prstGeom prst="rect">
            <a:avLst/>
          </a:prstGeom>
          <a:noFill/>
          <a:ln w="50800">
            <a:noFill/>
            <a:miter lim="800000"/>
            <a:headEnd/>
            <a:tailEnd/>
          </a:ln>
        </p:spPr>
        <p:txBody>
          <a:bodyPr wrap="none">
            <a:spAutoFit/>
          </a:bodyPr>
          <a:lstStyle/>
          <a:p>
            <a:r>
              <a:rPr lang="zh-CN" altLang="en-US" sz="2400" dirty="0" smtClean="0">
                <a:solidFill>
                  <a:srgbClr val="000000"/>
                </a:solidFill>
                <a:latin typeface="Times New Roman" pitchFamily="18" charset="0"/>
                <a:ea typeface="楷体" pitchFamily="49" charset="-122"/>
              </a:rPr>
              <a:t>严格解</a:t>
            </a:r>
          </a:p>
        </p:txBody>
      </p:sp>
      <p:sp>
        <p:nvSpPr>
          <p:cNvPr id="13" name="灯片编号占位符 3"/>
          <p:cNvSpPr>
            <a:spLocks noGrp="1"/>
          </p:cNvSpPr>
          <p:nvPr>
            <p:ph type="sldNum" sz="quarter" idx="12"/>
          </p:nvPr>
        </p:nvSpPr>
        <p:spPr>
          <a:xfrm>
            <a:off x="84138" y="6242050"/>
            <a:ext cx="982662" cy="488950"/>
          </a:xfrm>
        </p:spPr>
        <p:txBody>
          <a:bodyPr/>
          <a:lstStyle/>
          <a:p>
            <a:pPr>
              <a:defRPr/>
            </a:pPr>
            <a:fld id="{F4888A3A-80DA-4FBC-88DF-83FA6B7B708A}" type="slidenum">
              <a:rPr lang="zh-CN" altLang="zh-CN" smtClean="0"/>
              <a:pPr>
                <a:defRPr/>
              </a:pPr>
              <a:t>87</a:t>
            </a:fld>
            <a:endParaRPr lang="zh-CN" altLang="zh-C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ox(in)">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 calcmode="lin" valueType="num">
                                      <p:cBhvr additive="base">
                                        <p:cTn id="12" dur="500" fill="hold"/>
                                        <p:tgtEl>
                                          <p:spTgt spid="17"/>
                                        </p:tgtEl>
                                        <p:attrNameLst>
                                          <p:attrName>ppt_x</p:attrName>
                                        </p:attrNameLst>
                                      </p:cBhvr>
                                      <p:tavLst>
                                        <p:tav tm="0">
                                          <p:val>
                                            <p:strVal val="#ppt_x"/>
                                          </p:val>
                                        </p:tav>
                                        <p:tav tm="100000">
                                          <p:val>
                                            <p:strVal val="#ppt_x"/>
                                          </p:val>
                                        </p:tav>
                                      </p:tavLst>
                                    </p:anim>
                                    <p:anim calcmode="lin" valueType="num">
                                      <p:cBhvr additive="base">
                                        <p:cTn id="13" dur="500" fill="hold"/>
                                        <p:tgtEl>
                                          <p:spTgt spid="17"/>
                                        </p:tgtEl>
                                        <p:attrNameLst>
                                          <p:attrName>ppt_y</p:attrName>
                                        </p:attrNameLst>
                                      </p:cBhvr>
                                      <p:tavLst>
                                        <p:tav tm="0">
                                          <p:val>
                                            <p:strVal val="1+#ppt_h/2"/>
                                          </p:val>
                                        </p:tav>
                                        <p:tav tm="100000">
                                          <p:val>
                                            <p:strVal val="#ppt_y"/>
                                          </p:val>
                                        </p:tav>
                                      </p:tavLst>
                                    </p:anim>
                                  </p:childTnLst>
                                </p:cTn>
                              </p:par>
                              <p:par>
                                <p:cTn id="14" presetID="2" presetClass="entr" presetSubtype="4" fill="hold" grpId="0" nodeType="withEffect">
                                  <p:stCondLst>
                                    <p:cond delay="0"/>
                                  </p:stCondLst>
                                  <p:childTnLst>
                                    <p:set>
                                      <p:cBhvr>
                                        <p:cTn id="15" dur="1" fill="hold">
                                          <p:stCondLst>
                                            <p:cond delay="0"/>
                                          </p:stCondLst>
                                        </p:cTn>
                                        <p:tgtEl>
                                          <p:spTgt spid="15"/>
                                        </p:tgtEl>
                                        <p:attrNameLst>
                                          <p:attrName>style.visibility</p:attrName>
                                        </p:attrNameLst>
                                      </p:cBhvr>
                                      <p:to>
                                        <p:strVal val="visible"/>
                                      </p:to>
                                    </p:set>
                                    <p:anim calcmode="lin" valueType="num">
                                      <p:cBhvr additive="base">
                                        <p:cTn id="16" dur="500" fill="hold"/>
                                        <p:tgtEl>
                                          <p:spTgt spid="15"/>
                                        </p:tgtEl>
                                        <p:attrNameLst>
                                          <p:attrName>ppt_x</p:attrName>
                                        </p:attrNameLst>
                                      </p:cBhvr>
                                      <p:tavLst>
                                        <p:tav tm="0">
                                          <p:val>
                                            <p:strVal val="#ppt_x"/>
                                          </p:val>
                                        </p:tav>
                                        <p:tav tm="100000">
                                          <p:val>
                                            <p:strVal val="#ppt_x"/>
                                          </p:val>
                                        </p:tav>
                                      </p:tavLst>
                                    </p:anim>
                                    <p:anim calcmode="lin" valueType="num">
                                      <p:cBhvr additive="base">
                                        <p:cTn id="17"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5"/>
          <p:cNvPicPr>
            <a:picLocks noChangeAspect="1" noChangeArrowheads="1"/>
          </p:cNvPicPr>
          <p:nvPr/>
        </p:nvPicPr>
        <p:blipFill>
          <a:blip r:embed="rId3" cstate="print"/>
          <a:srcRect b="8763"/>
          <a:stretch>
            <a:fillRect/>
          </a:stretch>
        </p:blipFill>
        <p:spPr bwMode="auto">
          <a:xfrm>
            <a:off x="5483225" y="2209800"/>
            <a:ext cx="3660775" cy="3600450"/>
          </a:xfrm>
          <a:prstGeom prst="rect">
            <a:avLst/>
          </a:prstGeom>
          <a:noFill/>
          <a:ln w="9525">
            <a:noFill/>
            <a:miter lim="800000"/>
            <a:headEnd/>
            <a:tailEnd/>
          </a:ln>
        </p:spPr>
      </p:pic>
      <p:sp>
        <p:nvSpPr>
          <p:cNvPr id="5" name="矩形 9"/>
          <p:cNvSpPr>
            <a:spLocks noChangeArrowheads="1"/>
          </p:cNvSpPr>
          <p:nvPr/>
        </p:nvSpPr>
        <p:spPr bwMode="auto">
          <a:xfrm>
            <a:off x="228600" y="228600"/>
            <a:ext cx="3608680" cy="523220"/>
          </a:xfrm>
          <a:prstGeom prst="rect">
            <a:avLst/>
          </a:prstGeom>
          <a:noFill/>
          <a:ln w="9525">
            <a:noFill/>
            <a:miter lim="800000"/>
            <a:headEnd/>
            <a:tailEnd/>
          </a:ln>
        </p:spPr>
        <p:txBody>
          <a:bodyPr wrap="none">
            <a:spAutoFit/>
          </a:bodyPr>
          <a:lstStyle/>
          <a:p>
            <a:r>
              <a:rPr lang="en-US" altLang="zh-CN" sz="2800" b="1" dirty="0" smtClean="0">
                <a:solidFill>
                  <a:srgbClr val="333300"/>
                </a:solidFill>
                <a:latin typeface="Times New Roman" pitchFamily="18" charset="0"/>
                <a:ea typeface="楷体" pitchFamily="49" charset="-122"/>
              </a:rPr>
              <a:t>2.4 </a:t>
            </a:r>
            <a:r>
              <a:rPr lang="zh-CN" altLang="en-US" sz="2800" b="1" dirty="0" smtClean="0">
                <a:solidFill>
                  <a:srgbClr val="333300"/>
                </a:solidFill>
                <a:latin typeface="Times New Roman" pitchFamily="18" charset="0"/>
                <a:ea typeface="楷体" pitchFamily="49" charset="-122"/>
              </a:rPr>
              <a:t>蒙特卡洛方法应用</a:t>
            </a:r>
            <a:endParaRPr lang="zh-CN" altLang="en-US" sz="2800" dirty="0"/>
          </a:p>
        </p:txBody>
      </p:sp>
      <p:sp>
        <p:nvSpPr>
          <p:cNvPr id="6" name="Line 5"/>
          <p:cNvSpPr>
            <a:spLocks noChangeShapeType="1"/>
          </p:cNvSpPr>
          <p:nvPr/>
        </p:nvSpPr>
        <p:spPr bwMode="auto">
          <a:xfrm>
            <a:off x="0" y="762000"/>
            <a:ext cx="7916863" cy="0"/>
          </a:xfrm>
          <a:prstGeom prst="line">
            <a:avLst/>
          </a:prstGeom>
          <a:noFill/>
          <a:ln w="12700">
            <a:solidFill>
              <a:srgbClr val="FF9900"/>
            </a:solidFill>
            <a:miter lim="800000"/>
            <a:headEnd/>
            <a:tailEnd/>
          </a:ln>
          <a:effectLst>
            <a:prstShdw prst="shdw17" dist="17961" dir="2700000">
              <a:srgbClr val="995C00"/>
            </a:prstShdw>
          </a:effectLst>
        </p:spPr>
        <p:txBody>
          <a:bodyPr lIns="90000" tIns="46800" rIns="90000" bIns="46800"/>
          <a:lstStyle/>
          <a:p>
            <a:endParaRPr lang="zh-CN" altLang="en-US"/>
          </a:p>
        </p:txBody>
      </p:sp>
      <p:sp>
        <p:nvSpPr>
          <p:cNvPr id="7" name="Rectangle 4"/>
          <p:cNvSpPr>
            <a:spLocks noChangeArrowheads="1"/>
          </p:cNvSpPr>
          <p:nvPr/>
        </p:nvSpPr>
        <p:spPr bwMode="auto">
          <a:xfrm>
            <a:off x="107950" y="838200"/>
            <a:ext cx="9036050" cy="4154984"/>
          </a:xfrm>
          <a:prstGeom prst="rect">
            <a:avLst/>
          </a:prstGeom>
          <a:noFill/>
          <a:ln w="9525">
            <a:noFill/>
            <a:miter lim="800000"/>
            <a:headEnd/>
            <a:tailEnd/>
          </a:ln>
        </p:spPr>
        <p:txBody>
          <a:bodyPr>
            <a:spAutoFit/>
          </a:bodyPr>
          <a:lstStyle/>
          <a:p>
            <a:r>
              <a:rPr lang="en-US" altLang="zh-CN" sz="2400" b="1" dirty="0" err="1" smtClean="0">
                <a:solidFill>
                  <a:srgbClr val="0000FF"/>
                </a:solidFill>
                <a:latin typeface="Times New Roman" pitchFamily="18" charset="0"/>
                <a:ea typeface="楷体" pitchFamily="49" charset="-122"/>
              </a:rPr>
              <a:t>Ising</a:t>
            </a:r>
            <a:r>
              <a:rPr lang="en-US" altLang="zh-CN" sz="2400" b="1" dirty="0" smtClean="0">
                <a:solidFill>
                  <a:srgbClr val="0000FF"/>
                </a:solidFill>
                <a:latin typeface="Times New Roman" pitchFamily="18" charset="0"/>
                <a:ea typeface="楷体" pitchFamily="49" charset="-122"/>
              </a:rPr>
              <a:t> </a:t>
            </a:r>
            <a:r>
              <a:rPr lang="zh-CN" altLang="en-US" sz="2400" b="1" dirty="0" smtClean="0">
                <a:solidFill>
                  <a:srgbClr val="0000FF"/>
                </a:solidFill>
                <a:latin typeface="Times New Roman" pitchFamily="18" charset="0"/>
                <a:ea typeface="楷体" pitchFamily="49" charset="-122"/>
              </a:rPr>
              <a:t>点阵模型</a:t>
            </a:r>
            <a:endParaRPr lang="en-US" altLang="zh-CN" sz="2400" b="1" dirty="0" smtClean="0">
              <a:solidFill>
                <a:srgbClr val="0000FF"/>
              </a:solidFill>
              <a:latin typeface="Times New Roman" pitchFamily="18" charset="0"/>
              <a:ea typeface="楷体" pitchFamily="49" charset="-122"/>
            </a:endParaRPr>
          </a:p>
          <a:p>
            <a:r>
              <a:rPr lang="zh-CN" altLang="en-US" sz="2400" b="1" dirty="0" smtClean="0">
                <a:solidFill>
                  <a:srgbClr val="000000"/>
                </a:solidFill>
                <a:latin typeface="Times New Roman" pitchFamily="18" charset="0"/>
                <a:ea typeface="楷体" pitchFamily="49" charset="-122"/>
              </a:rPr>
              <a:t>每个自旋位于格点上，自旋取向上或者向下，自旋值只能取两个值，所以</a:t>
            </a:r>
            <a:r>
              <a:rPr lang="zh-CN" altLang="en-US" sz="2400" b="1" dirty="0" smtClean="0">
                <a:solidFill>
                  <a:srgbClr val="000000"/>
                </a:solidFill>
                <a:latin typeface="Times New Roman" pitchFamily="18" charset="0"/>
                <a:ea typeface="楷体" pitchFamily="49" charset="-122"/>
                <a:sym typeface="Symbol"/>
              </a:rPr>
              <a:t></a:t>
            </a:r>
            <a:r>
              <a:rPr lang="en-US" altLang="zh-CN" sz="2400" b="1" dirty="0" smtClean="0">
                <a:solidFill>
                  <a:srgbClr val="000000"/>
                </a:solidFill>
                <a:latin typeface="Times New Roman" pitchFamily="18" charset="0"/>
                <a:ea typeface="楷体" pitchFamily="49" charset="-122"/>
                <a:sym typeface="Symbol"/>
              </a:rPr>
              <a:t>1.</a:t>
            </a:r>
          </a:p>
          <a:p>
            <a:r>
              <a:rPr lang="en-US" altLang="zh-CN" sz="2400" b="1" dirty="0" err="1" smtClean="0">
                <a:solidFill>
                  <a:srgbClr val="000000"/>
                </a:solidFill>
                <a:latin typeface="Times New Roman" pitchFamily="18" charset="0"/>
                <a:ea typeface="楷体" pitchFamily="49" charset="-122"/>
                <a:sym typeface="Symbol"/>
              </a:rPr>
              <a:t>Ising</a:t>
            </a:r>
            <a:r>
              <a:rPr lang="zh-CN" altLang="en-US" sz="2400" b="1" dirty="0" smtClean="0">
                <a:solidFill>
                  <a:srgbClr val="000000"/>
                </a:solidFill>
                <a:latin typeface="Times New Roman" pitchFamily="18" charset="0"/>
                <a:ea typeface="楷体" pitchFamily="49" charset="-122"/>
                <a:sym typeface="Symbol"/>
              </a:rPr>
              <a:t>模型哈密顿量为</a:t>
            </a:r>
            <a:endParaRPr lang="en-US" altLang="zh-CN" sz="2400" b="1" dirty="0" smtClean="0">
              <a:solidFill>
                <a:srgbClr val="000000"/>
              </a:solidFill>
              <a:latin typeface="Times New Roman" pitchFamily="18" charset="0"/>
              <a:ea typeface="楷体" pitchFamily="49" charset="-122"/>
              <a:sym typeface="Symbol"/>
            </a:endParaRPr>
          </a:p>
          <a:p>
            <a:endParaRPr lang="en-US" altLang="zh-CN" sz="2400" b="1" dirty="0" smtClean="0">
              <a:solidFill>
                <a:srgbClr val="000000"/>
              </a:solidFill>
              <a:latin typeface="Times New Roman" pitchFamily="18" charset="0"/>
              <a:ea typeface="楷体" pitchFamily="49" charset="-122"/>
              <a:sym typeface="Symbol"/>
            </a:endParaRPr>
          </a:p>
          <a:p>
            <a:endParaRPr lang="en-US" altLang="zh-CN" sz="2400" b="1" dirty="0" smtClean="0">
              <a:solidFill>
                <a:srgbClr val="000000"/>
              </a:solidFill>
              <a:latin typeface="Times New Roman" pitchFamily="18" charset="0"/>
              <a:ea typeface="楷体" pitchFamily="49" charset="-122"/>
              <a:sym typeface="Symbol"/>
            </a:endParaRPr>
          </a:p>
          <a:p>
            <a:endParaRPr lang="en-US" altLang="zh-CN" sz="2400" b="1" dirty="0" smtClean="0">
              <a:solidFill>
                <a:srgbClr val="000000"/>
              </a:solidFill>
              <a:latin typeface="Times New Roman" pitchFamily="18" charset="0"/>
              <a:ea typeface="楷体" pitchFamily="49" charset="-122"/>
              <a:sym typeface="Symbol"/>
            </a:endParaRPr>
          </a:p>
          <a:p>
            <a:endParaRPr lang="en-US" altLang="zh-CN" sz="2400" b="1" dirty="0" smtClean="0">
              <a:solidFill>
                <a:srgbClr val="000000"/>
              </a:solidFill>
              <a:latin typeface="Times New Roman" pitchFamily="18" charset="0"/>
              <a:ea typeface="楷体" pitchFamily="49" charset="-122"/>
              <a:sym typeface="Symbol"/>
            </a:endParaRPr>
          </a:p>
          <a:p>
            <a:r>
              <a:rPr lang="zh-CN" altLang="en-US" sz="2400" b="1" dirty="0" smtClean="0">
                <a:solidFill>
                  <a:srgbClr val="000000"/>
                </a:solidFill>
                <a:latin typeface="Times New Roman" pitchFamily="18" charset="0"/>
                <a:ea typeface="楷体" pitchFamily="49" charset="-122"/>
                <a:sym typeface="Symbol"/>
              </a:rPr>
              <a:t>其中求和下标</a:t>
            </a:r>
            <a:r>
              <a:rPr lang="en-US" altLang="zh-CN" sz="2400" b="1" dirty="0" smtClean="0">
                <a:solidFill>
                  <a:srgbClr val="000000"/>
                </a:solidFill>
                <a:latin typeface="Times New Roman" pitchFamily="18" charset="0"/>
                <a:ea typeface="楷体" pitchFamily="49" charset="-122"/>
                <a:sym typeface="Symbol"/>
              </a:rPr>
              <a:t>&lt;</a:t>
            </a:r>
            <a:r>
              <a:rPr lang="en-US" altLang="zh-CN" sz="2400" b="1" dirty="0" err="1" smtClean="0">
                <a:solidFill>
                  <a:srgbClr val="000000"/>
                </a:solidFill>
                <a:latin typeface="Times New Roman" pitchFamily="18" charset="0"/>
                <a:ea typeface="楷体" pitchFamily="49" charset="-122"/>
                <a:sym typeface="Symbol"/>
              </a:rPr>
              <a:t>i,j</a:t>
            </a:r>
            <a:r>
              <a:rPr lang="en-US" altLang="zh-CN" sz="2400" b="1" dirty="0" smtClean="0">
                <a:solidFill>
                  <a:srgbClr val="000000"/>
                </a:solidFill>
                <a:latin typeface="Times New Roman" pitchFamily="18" charset="0"/>
                <a:ea typeface="楷体" pitchFamily="49" charset="-122"/>
                <a:sym typeface="Symbol"/>
              </a:rPr>
              <a:t>&gt;</a:t>
            </a:r>
            <a:r>
              <a:rPr lang="zh-CN" altLang="en-US" sz="2400" b="1" dirty="0" smtClean="0">
                <a:solidFill>
                  <a:srgbClr val="000000"/>
                </a:solidFill>
                <a:latin typeface="Times New Roman" pitchFamily="18" charset="0"/>
                <a:ea typeface="楷体" pitchFamily="49" charset="-122"/>
                <a:sym typeface="Symbol"/>
              </a:rPr>
              <a:t>表示近邻自旋对。</a:t>
            </a:r>
            <a:endParaRPr lang="en-US" altLang="zh-CN" sz="2400" b="1" dirty="0" smtClean="0">
              <a:solidFill>
                <a:srgbClr val="000000"/>
              </a:solidFill>
              <a:latin typeface="Times New Roman" pitchFamily="18" charset="0"/>
              <a:ea typeface="楷体" pitchFamily="49" charset="-122"/>
              <a:sym typeface="Symbol"/>
            </a:endParaRPr>
          </a:p>
          <a:p>
            <a:r>
              <a:rPr lang="en-US" altLang="zh-CN" sz="2400" b="1" dirty="0" err="1" smtClean="0">
                <a:solidFill>
                  <a:srgbClr val="000000"/>
                </a:solidFill>
                <a:latin typeface="Times New Roman" pitchFamily="18" charset="0"/>
                <a:ea typeface="楷体" pitchFamily="49" charset="-122"/>
                <a:sym typeface="Symbol"/>
              </a:rPr>
              <a:t>Ising</a:t>
            </a:r>
            <a:r>
              <a:rPr lang="zh-CN" altLang="en-US" sz="2400" b="1" dirty="0" smtClean="0">
                <a:solidFill>
                  <a:srgbClr val="000000"/>
                </a:solidFill>
                <a:latin typeface="Times New Roman" pitchFamily="18" charset="0"/>
                <a:ea typeface="楷体" pitchFamily="49" charset="-122"/>
                <a:sym typeface="Symbol"/>
              </a:rPr>
              <a:t>模型虽然形式简单，</a:t>
            </a:r>
            <a:endParaRPr lang="en-US" altLang="zh-CN" sz="2400" b="1" dirty="0" smtClean="0">
              <a:solidFill>
                <a:srgbClr val="000000"/>
              </a:solidFill>
              <a:latin typeface="Times New Roman" pitchFamily="18" charset="0"/>
              <a:ea typeface="楷体" pitchFamily="49" charset="-122"/>
              <a:sym typeface="Symbol"/>
            </a:endParaRPr>
          </a:p>
          <a:p>
            <a:r>
              <a:rPr lang="zh-CN" altLang="en-US" sz="2400" b="1" dirty="0" smtClean="0">
                <a:solidFill>
                  <a:srgbClr val="000000"/>
                </a:solidFill>
                <a:latin typeface="Times New Roman" pitchFamily="18" charset="0"/>
                <a:ea typeface="楷体" pitchFamily="49" charset="-122"/>
                <a:sym typeface="Symbol"/>
              </a:rPr>
              <a:t>但包含了重要相变内容。</a:t>
            </a:r>
            <a:endParaRPr lang="en-US" altLang="zh-CN" sz="2400" b="1" dirty="0" smtClean="0">
              <a:solidFill>
                <a:srgbClr val="000000"/>
              </a:solidFill>
              <a:latin typeface="Times New Roman" pitchFamily="18" charset="0"/>
              <a:ea typeface="楷体" pitchFamily="49" charset="-122"/>
            </a:endParaRPr>
          </a:p>
        </p:txBody>
      </p:sp>
      <p:sp>
        <p:nvSpPr>
          <p:cNvPr id="19" name="矩形 18"/>
          <p:cNvSpPr/>
          <p:nvPr/>
        </p:nvSpPr>
        <p:spPr>
          <a:xfrm>
            <a:off x="3902657" y="300335"/>
            <a:ext cx="2040943" cy="461665"/>
          </a:xfrm>
          <a:prstGeom prst="rect">
            <a:avLst/>
          </a:prstGeom>
        </p:spPr>
        <p:txBody>
          <a:bodyPr wrap="none">
            <a:spAutoFit/>
          </a:bodyPr>
          <a:lstStyle/>
          <a:p>
            <a:r>
              <a:rPr lang="zh-CN" altLang="en-US" sz="2400" b="1" dirty="0" smtClean="0">
                <a:solidFill>
                  <a:srgbClr val="FF0000"/>
                </a:solidFill>
                <a:latin typeface="Times New Roman" pitchFamily="18" charset="0"/>
                <a:ea typeface="楷体" pitchFamily="49" charset="-122"/>
              </a:rPr>
              <a:t>经典体系应用</a:t>
            </a:r>
            <a:endParaRPr lang="zh-CN" altLang="en-US" sz="2400" dirty="0"/>
          </a:p>
        </p:txBody>
      </p:sp>
      <p:graphicFrame>
        <p:nvGraphicFramePr>
          <p:cNvPr id="307202" name="Object 2"/>
          <p:cNvGraphicFramePr>
            <a:graphicFrameLocks noChangeAspect="1"/>
          </p:cNvGraphicFramePr>
          <p:nvPr/>
        </p:nvGraphicFramePr>
        <p:xfrm>
          <a:off x="76200" y="2667000"/>
          <a:ext cx="5533697" cy="990600"/>
        </p:xfrm>
        <a:graphic>
          <a:graphicData uri="http://schemas.openxmlformats.org/presentationml/2006/ole">
            <p:oleObj spid="_x0000_s307202" name="Equation" r:id="rId4" imgW="2057400" imgH="368280" progId="Equation.DSMT4">
              <p:embed/>
            </p:oleObj>
          </a:graphicData>
        </a:graphic>
      </p:graphicFrame>
      <p:sp>
        <p:nvSpPr>
          <p:cNvPr id="307204" name="AutoShape 4" descr="data:image/jpeg;base64,/9j/4AAQSkZJRgABAQAAAQABAAD/2wBDAAgGBgcGBQgHBwcJCQgKDBQNDAsLDBkSEw8UHRofHh0aHBwgJC4nICIsIxwcKDcpLDAxNDQ0Hyc5PTgyPC4zNDL/2wBDAQkJCQwLDBgNDRgyIRwhMjIyMjIyMjIyMjIyMjIyMjIyMjIyMjIyMjIyMjIyMjIyMjIyMjIyMjIyMjIyMjIyMjL/wAARCACAAc8DASIAAhEBAxEB/8QAHwAAAQUBAQEBAQEAAAAAAAAAAAECAwQFBgcICQoL/8QAtRAAAgEDAwIEAwUFBAQAAAF9AQIDAAQRBRIhMUEGE1FhByJxFDKBkaEII0KxwRVS0fAkM2JyggkKFhcYGRolJicoKSo0NTY3ODk6Q0RFRkdISUpTVFVWV1hZWmNkZWZnaGlqc3R1dnd4eXqDhIWGh4iJipKTlJWWl5iZmqKjpKWmp6ipqrKztLW2t7i5usLDxMXGx8jJytLT1NXW19jZ2uHi4+Tl5ufo6erx8vP09fb3+Pn6/8QAHwEAAwEBAQEBAQEBAQAAAAAAAAECAwQFBgcICQoL/8QAtREAAgECBAQDBAcFBAQAAQJ3AAECAxEEBSExBhJBUQdhcRMiMoEIFEKRobHBCSMzUvAVYnLRChYkNOEl8RcYGRomJygpKjU2Nzg5OkNERUZHSElKU1RVVldYWVpjZGVmZ2hpanN0dXZ3eHl6goOEhYaHiImKkpOUlZaXmJmaoqOkpaanqKmqsrO0tba3uLm6wsPExcbHyMnK0tPU1dbX2Nna4uPk5ebn6Onq8vP09fb3+Pn6/9oADAMBAAIRAxEAPwD3+iiigAooooAKKKKACiiigAooooAKKKKACiiigAooooAKKKKACiiigAooooAKKKKACiiigAooooAKKKKACiiigAooooAKKKKACiiigAooooAKKKKACiiigAooooAKKKKACiiigAooooAKKKKACiiigAooooAKKKKACiiigBO1Jn2pDya4u+8YajDrV7YWul2kqWkixmWa+MZYmNHztEbYGHAznrVRi5OyMa1aFGPPN2R2ufWjJ9K4YeMdbLEHQ7DpnnUn6f8AfmgeMtaIB/sPT8Hof7Rf/wCMfSr9hU2scizTC2vzo7rIozXDf8JnrX/QE0//AMGT/wDxmj/hM9b/AOgJp/4ak/8A8Yo9hU7C/tbCfzo7j6UZrhV8Z62xOND08kHB/wCJm+f/AERTh4x1s/8AMD07H/YSf/4xQqM+xX9p4VaOaO44pa4b/hMdbH/ME04D1/tJ/wD4xTf+Ey1rdgaHYdcc6jIM8Z4/cc96PYT6oI5nhW7KaO659aOfWuH/AOEz1v8A6Amn/wDgyf8A+MUf8Jnrf/QD07/wZP8A/GKPY1Owf2rhP50dxnHUijr9a4VvGWtgZ/sPTyOf+Yk/OP8AthQvjLWiRjRLADj/AJiT9xn/AJ4UvY1NrD/tPC2vzqx3IJxRxmuDtfHGs3OsnSo9EsPtJtzcAtqThSgYKcnyMg5YYGOeenGdT+2fEvX+xNIx/wBhaT/5Hrir4qjQlyVJJPzO2lJVY88NUdVRXK/2z4k3HGi6USOONVk/+R/el/tnxL/0BNJ/8G0n/wAj1i8ywq0c195ryS7HU5orlv7b8S9tE0g/9xaT/wCR6T+2/Eucf2Lo+fT+1pMn/wAl6Ucxw0tpr7w5JHV0ma5b+2fE3/QF0n/wayf/ACPSf214m/6Aukf+DaT/AOR6P7Uwv86+9BySOrork31zxIqFm0bSAo7nVpQP/SalOteJQSP7E0r/AMGsv/yPT/tHDWvzq3qHJI6rFLiuV/tvxN/0BNI/8G0n/wAj0f234m/6Amkf+DaT/wCR6P7Swv8Az8X3hySOqorlDrXiUEj+xdIznoNWk9v+nf3FL/bPiYf8wTST/wBxaT/5HoeY4ZOzmvvDkZ1OaK5X+2/E/wD0BdI/8G0n/wAj00a14kMm3+xdHL4zgatJn/0n9/1pLM8K9pr70Hs5HWYpa5T+2vE//QF0n/wbSf8AyPR/bXif/oC6T/4NpP8A5Ho/tTC/zr70HJI6qiuVbW/EoTd/Y2k4/wCwrL/W2pRrPiU/8wXSB6/8TSX/AORqP7Qw1r86t6hySOppa5bT9e1WfW4dN1HTLO3E1vLOslveNMRsaMFSDEmP9YOc9q6iuunUjUjzQd0S1YWiiitRBRRSHoaAAmjNMJwawdb16fS7q3ghtUm85HfLylNu0qP7p/vfpTjFydkZVa0KUXOb0R0HNH4Vx58WXuc/2dbf+BTf/G6G8XXnONNgyOoN0enr9z/P4Vr7Cp2OBZxg3f31odjmjNcd/wAJfff9AyD/AMCW/wDjdH/CX3v/AEDrbP8A19n/AOIp/VqnYX9tYL/n4jsPxo69ea44eLr0g7tNgHp/pR656fcpR4tvv+gbb/Q3Tf8Axuj6vU7A84waSbmrM7HORxSD8qwNC1yTVbm6glt0haFEcFJd+4MWHoMfcrezzisZRcXZnoUq0KsVOD0Y+iiikahRRRQAUUUUAFFFFADD0rze748T68BwBeR/+k0NelCvNbz/AJGnX/8Ar8j/APSaGurCfxEeDxDpgn6owPGGonTPC2oXK4Mnl7EGT1Y4z+FUfh5qb6j4Uh8zPmQSNExJySOWB/8AHsfhW/rCB9HvlIBX7PJwRn+E1R8KRonhmwVAANmcD6n/ABr0Wn7Y+OhUh/Zso8uvNubdAoorpa0PEh8Vzz3wr4gN3471eBmJjmLGPjpsPH/jua9CrnNFiVfFviVgqg7rbt0+Q10faufDppO57GdSi6seXT3UHWvPvHmvSabr2iwxjKRMJ2APD5bG0/gv616DXNeKLeKXUtAeRFYi+UZIzx1x9KeITcdCMmnCNf3lfR/kdL1/+tRQfx/Gito7HmVNZuxznjbUW07wneSKfnkAiXBGOep6+maPBGoNqPhOykckugMZzx0Jx+mK0dfRX8NaojruH2WUgEZ5CnBpNAjCeHNNVQMfZozwO+xf8/jXNZ+2+R7XPD+zNteYn0jn4kxn00iT/wBGpXcjjufzrhdEGPiSSe+kyn/yNHXdda/KuLm1mCP0Th//AHCBx3gx2bxF4tQsSq6h0J6fLXZVxfgtseIPF4P/AEEB/wCgV2favEzdfvl6L8j2YC1xviBmX4leC1BO1hfZH/bEV2VcZ4i/5Kb4K+l//wCiRVZNrWkv7svyYqmiudnRRzRXjyTuWcl8SnaL4eau6gBgkYz3GZFzXS2n/Hlbkf8APNf5Vy/xOx/wrnWB0+SMf+RVrqLM5sYP+ua/yr2Kl/7Opv8AvP8AQhfEWKUHBpKM15VJ/vFct7HIeAzuPihSRga/dAY9Plrr+9cd4A4/4SkeniC7/wDZa7DPFetnf+9tLy/Iinqrh3rjtRdx8VNGjBYIbGYkA8Hp/wDW/IV2JFcbqQH/AAtnRR/1D58fn/8AWqMr+Oa/uv8AIJnZ80nNLRXktu5djj/ig5i+HOrupIYeSQQcf8tox2rr8cn24Fcd8VP+Sa6v9If/AEdHXYk4Y17dZv8As6m1/NL9CF8RSjGfGmljP/Lhd4P/AAO3rqhXKxf8jppf/Xhd/wDodvXVCvuMif8AsUGctX4h1FFFeyZhSY4paKAGEZ6+lcb4t41rTx6wT/zjrsz1rjPFv/IasP8ArhP/ADjrow38RHjZ3/uczJHJ6155o2vvJ8T7+2bJglzCnzABdg4b8dp/76r0LtXN6fBH/wAJ1rEmxQ4ii5A6fLXp1k242PiMsnCFKtzRu7HSUUUV1HhXZ5/8Stbm099Nt7Ysj+b9oLY444X9c5/D1ru4JVnt4pkJKSorruHOCPSsDxdbxTx6SJYo3/4mUIyyAnBzkfQ45rpBzmuWmn7WVz3sZODwNFJa6mt4Sx/bmojHS2g/9ClrtB1zXF+EP+Q9qH/Xvb/+hS12h715eJ/is+3yT/coDqKKKwPYCiiigAooooAKKKKAGd/xrze9/wCRo1//AK/I/wD0mhr0jv8AjXm95/yNGv8A/X5H/wCk0NdOE/iI8HiL/cpeqMzWLqK30m682RFaSGREVjyzbeg/Mf55qn4SuY5/D1qquDJGn7xM/NGcngjr/wDrqrq2sR6RrMpubdpUntgkLHBA65H1JP8A+sEYxvC0stx4oeWFNkL73lVf4QQSo/PFVLGv6yoWJpcM0nkjxDnra++h6DTGkCKztgKnJLHAA9afWL4kne3sLaUR+bFHcq8sZH3k5yPQjO09a9OvUcIcx8PlWCjisXGg3a5m6HfQzeL9dKSApO0P2fnHnbUIbbnHSusPBrzTXNTXWdXiuLC2kilGAgRRuyOmMZ6f0r0pSSoJ645z1rhy/EurdeZ9RxhkkMB7OUXq1+SFrkvE9/bx6po4V1dobxGl2twi9yfSuouTJ5EnknEgjbb9a8/vNftrnQE0r7DtmTiRnxnPGT69jTzDFOikkieD8ihj5ynKVrafgehRyLIqujqyMMqQc5p55Nc94M87+wcSklfN/d5/ubV/qGroceldmHqOpTUmfM5vg1hMZOjF3SZj+Ir2G10K/EkqhpLeRI0zguxQ4A/EineHLqO68PaeVcFo7eNZFzyjYA2n8qzNV14aPrNyl3amQSovksQOBjoOf7xPPv7c5XgzzP7bn8oFIzGfMwcr14B9a814x/WuSx9vHhyn/YTxEp67/wDAOw0c7fiQB3Oky/8Ao6Ou0uJ47aJpJZAiKMlmOAB6muM0oY+JMf8A2CZP/RqVd8a3ktnbWk6xSS28VxvlUYxjBHI78mvgeI6KrZqos9vhunzYOEEZ3grUrR/EniRftCbrq982EE4LqFwSM+ld916dK8Hur2TU9fhnsrYQzuyqoQc7s8Z9wePpXucAYQKCOQK8fPcMoTjJPdfkj6PGYRYa2u49m2rzXBeItY07/hP/AAxJ9ph/0RrtJyWyELxqAD754x711+s+aNHvfs/+t8l/L/3tvFeM6jrgu9Ihsfs2xkxucngkDn/9Va5FhYyjKp1s1948JgvrL9D3OOVZE3KQQRnNPFcx4HE3/CNWxnZyxBYbxyATxj2rpsV4WKoxp1nBPY5akOWbj2OM+Jd1bf8ACFX9m8yCacRhItwDN+8U8fkfyrodI1O2v7GFraZJAsag7T047+led65rb6brmqQXds0rOw8ppOdqben0yD+Z6Uvw085tYunjV/s3lnOR8u7I2D643V9HWwUf7PSvtr99jteASoOs2erVXubuK1iaSaVI1UZLM2AKnyCcd64vxrfS6e9hcGEyWySsZVwCM4ABOfqa8HL6Cq11GRyUqftJ8pD4A1KyeXX4UuIzJc6xcXUa55eNtuGHtxXdZFeFw3kl/wCLYLiyiaJ2mQKFye4BP5Zr3GMYhX/dr089oqNVVL6v9DbF4NYZpJ7ji21SWIGema4DU9WsD8UtLn+1RhbW1mimJYfK5/hP511niIzjw/fC23+d5DbPL67q8c1rWYr62ghjtfL8sgsSPun+6PatMlwynGc29dvvReEwSxO7PdEkV1DAgqcYxUg9a57welwPDFmbrPmlM89lJJX9MfnXQHtXhYmgqdZwvc5Jx5ZuPY4b4nXts3grUtPNzGLqQRFIi3zEeap6emFbn2NdfZ6jbajEJrWZZYz0ZTkf55FeYa3rn2G/1K0vLRpJnmbDHHzI33T1z0wMVf8Ahh5wN8GLGDcACPuluc4P4ivpcVhIrL4pPbX77HbLAKNB1rnfRf8AI6aX/wBeF3/6Hb11I6Vy0X/I6aX/ANeF3/6Hb11Xavpci/3KH9dTwqvxDqK880f4qaRrHjq78LR211BcxSSRRTyKCkrx7t4wD8o+UkE9cc4PFdVruuW+gaLd6rerJ9mtYzJIEGXx2AHTJPHJA9SK9ozNmkzxXGeBPiDYeOrK7ms7ee3mtJFSaGTDYDE7WDDgg4P0we2CV8dePbDwPpUF1dwTXE1xIUggjIBbHUknoBx75I4oA7HvXGeLf+QzYf8AXCf+cdbeg67b+INGs9VtVkFvdx+YgkAV1HT5gCRnPHBNYniz/kO2P/XtP/6FFW+G/iI8fO1/sUzGdgiMzMFUZJYnAA9a5XT9QgPjfU8Sx7JY4lhkLAeYQMHHrj/9Wa0/ErNDoUrqhlVZIy64z8gbnPt3rj/EOsJq80MlvbeSy8Hbj5ycenXke9bYzGOnUikjg4Z4dhjcJVqSn06dD0k8HB60VXs/NNlbeeMTeUokHvjmrI4PrXpxm+TmPhp4ZLEuknpexyni2/gjbTIFcPNHqEUsiLklIxnLEY4AzXTQyJNGJY2Do/QjkV5/Lr0T6BJpVxaf6TvJldgBubOSSfU/TFbvgbzhpk4cOIg/7sk8H6V5WGxjniHGx99nXDVPDZTCvz7fqd74S/5D1/8A9e8H/oUtdnng8VxnhHnXdQ/69rf/ANClqD4leO5PAml2l1Dp/wBskuJTGC77EjwM8nuT2HsT2qMT/EZ1ZH/uUDvM0ZrE8O6w2v8Ah3TtX+zSW32uFZTE/Vc/lkdwccjBwOlcP4q+K0vhz4g2fhpNFkuo5GiDyq/7w+YeAi7eSOwzyeOK5z2D1Skz0pMH1ry7wX8V5PFXjS+0FtHe2WIStHMrlmVUYD94uOM5654PHfNAHqdFFFABRRRQAnY15ref8jL4g/6/Yv8A0nhr0rsa81uv+Rl8Q/8AX5H/AOk8NdWE/iI8HiH/AHKRma5axXOjXXmRq3lwuykgZUhTyP8APpVPwhbRweHLORVHmSR5eQAZbnv/AJ9a09TyNIvv+veT/wBBNUvCxJ8NWA9EP8zXoOEfbJ2PjoYqt/ZzhzO19r6Gx2pjoHRkdQ6OMMrDII+lPoHWumUU1Zni0qsoTUo6NHJ6Hp1vH4u1weUhS3aAxKyg+VlCTj05FdZ3rn9I/wCRt8R+7W+f+/ZroK58PCMU7LqexnOJq1asfaSbtFb+gdOa5HxTp1q+q6K/lqrTXgEhA++vcH8zXXGud8SKDqGhFuovVAp4mEZLVCyXF1qNZqnJpNPb0OgVFRQiqFUZwo6DnPFOwKKMZraMUo2R5VerKpVcpatmR4ls47vw9fs6r5kVs7o+BlWC5yD17D8qPDtvHb+HbHYi7pLeN5GCgF2Izk1Z1rjw9qYPT7LL/wCgGm6IM+H9NxnH2WH/ANAFczpx9te2tj2vrld5ZycztzbdCXRwD8R1z20eX/0aldjc2sN1CYpo0kRuqsMiuO0b/ko4/wCwPL/6OjruOpxX5VxZKUczvHsj9D4ebWAg+pwHgrTLIeIvEey3QfZb0Rw552Lg8D8678DtXHeDvl8Q+LySMf2iD/47XZV42cyk6yT7L8j2+eU9ZO40iuB8QaNYJ4/8MQ/Z02XrXbTDHDlIgVyPY13+a47xCw/4WP4Lb2vuev8AyyGOOtaZI5KrKP8Adf5CdScF7rsdZDCkCBUXGBjipR0pBz70vSvGqybm3Id29WcZ8SbW3XwXf3jRjzYApRwOVBkUcfnXQ6Tp9pYWEK2sKRZQFggxkkdTWJ8S3KfDzVioP3Ez/wB/UGK6Wzz9ig7Hy17e1e3VnL+zYPu3+ge0m/dvoWOtVbuygv4Tb3MaSRn7yuMg1bpAcjJ4+tePhpSjVXKF3HVHDeAtNtFn1+VYF32+sXFtGxGSqLjAHtzXckYrjfAbEt4nCjga/d5Oe+V44/z9ecdn1r1c8f8AtLT8gU5T1k7jWUMmD3rgNQ0nTx8TNKtRaxbJbWWWRQg2swJwSO5r0DHFcVqf/JWNDYZJSwmYDuASRnH0oyiUlKaW1n+Q/aTh8LsdmiBFAA6U7FH40tePOUnJ3Fe+5wvxMsLSPwbqGpGBDcQeX5cu0blzIqnn0wT+dddaWFtp0IitokijH8KjA/8A11zHxTcL8ONVyf8Anien/TZOPr/ga7Fjzx0x1/ka92u5PLKd+7/QPaTb5W9CpF/yOul/9eF3/wCh29dT61ysf/I6aZ/14Xf/AKHb11XrX2mQ/wC4wOKr8Rg2nhLQtP1mbWLXS7ePUZy3mXCrhm3Y3H0BOOcYzz61q3Vnb31pLa3MSTQTKUkjcZV1PBBHcVbor2TMxNF8M6N4btnt9IsIrSKRt7rGCSxxjJJyenFP1rQNM8Q2Ys9WtEu7cPvCSZ4bBGRjocEj6E+prYooApWllb2VpBa2sSRQQII4o1XARRwAB7DiuW8W/wDIdsP+vef/ANCirtT0ri/Ff/IasP8ArhP/ADjrow38VHj57/uUzGK5UggHPBB6Eeh9a5TS9Pto/G2qIsSeXDHC0KFeI2xncPQ11tc7p+f+E31n18mHP5V6danFyTaPh8sxtalRqxpyaXL09ToqUHFJRXTbSx4XtHzc3U5bxdYRSNpc4VVkfUIYnYcF0O7KmunjiSJBHGioi9FUYArE8UE+VpOO+pw/1rcGa5adOMarsj38bjK1TBUoyk2tTW8Jf8hzUP8Ar2g/9Clrqb2wtNStGtr62huoWILRTxh1JHIyDxXLeEf+Q3qH/Xtb/wDoUtdqPu15uJ/iM+2yP/c4eg1Y1RVVQFVRgADp9KqS6bZSXsF7LawSXVuGEMzRgvGCCDtPUZBOcdav0VznsCbRVKLT7W0nmuLazgSe4YNPJGoVpSBgFiB82B61eooAKKKKACiimk4BoAToK83uyP8AhJPEHqb2P/0mhrZPjPUNwK+C/EJGMnK24/L97zXIXp8QXGs6hf22ia3BHeSLIYZdMilKMEROGF0vZB2rahUUJ3Z5maYSeKw7pw3LOqc6Zerkf6hx/wCO/wD16p+GBt8N2IyM7TnH1NQ3EniCG2mln0rU1hRSzltIiwABk8fbPSo7C41u5sLe4sdJ1FrSWNZIWTR4wjI3zAj/AEz0Oa7niqfPzHy64fxSw7paau50VFZOfEw/5gmq/wDgpi/+TaTPiX/oDap/4KYv/k2tPr1M41wtjE73RX0dceJ/EDE8M1vj/v2a365q0vNXnv76G20y+e5hdEuQmjR7lbbuUN/pn91hV7/ipjn/AIkuq/8Agqi/+Tazp4unFHZjOHsXXmnpsl9yNeue8Rru1DRBk8Xi/wAv8/r6Va/4qUf8wbVP/BTF/wDJtU7u61iK4s4LrSdQWWeUrbI+jxMWkCMxx/pnGAGNFTFwkrE4Ph7F0KnM7bM6PNGaxh/wkxH/ACCNU/8ABRF/8m07/ip/+gNqn/gph/8Ak2rWOhY5pcLYxu90WNaBbQtRA720o/8AHDRog26FpwOeLaIf+OKKzr24121sri5u9K1GO2hieSVpNIiKhQpLEj7byMA061l1+ayglttJ1E27RqYmTSIgNmMqR/pvAxis/rdPn5jtWQYv6t7HTe5p6T/yUcf9geT/ANHR12rIJEKsSAwwcHB/A15pbweJ7bX/AO14dK1Vpvs5tvLfRoygUsGJ/wCP3Ocgd62BrPjEf8we/wDx0RP/AJOr4jO8prY3Ge3p2t5n2eV03hcLGjPdHF/CLRb608Y6815KzmyZoZQXJ3SliMn14Vx36iva68707xF4huJb42WkXLPHcmK62aGinzgi5Df6dydpX9Kv/wBt+Mf+gHf/APgkT/5OrhzXJMTjavPojvjVjFHaH614x450DUbn4w6IYbi4EV3sdXSVg0YU4k24ORhRnj1rs/7b8Y5/5Ad//wCCVP8A5OrPuPEGvxavaRT6Lcf2g6ym1DaGm/aoAcqft2QMMM/WjLMlxWDm5aO6aCdVSPRMAcZP40ZFcV/bnjE8f2Ff/wDglT/5OoGt+MOn9h3346Kn/wAnV5s+F8VJ3uhqtEpfGSwuL3wFJJbOV+zTxySAHAZOVIP0JU/hW74EsprHwPpFvdTPLN5AkcuTld3zKvthWAxXP6z4l16x0m4u9W0meOwjAMzT6HGyYJAGR9u9av8A9teLwcf2Lf5xjnRo+3/b99a9WWTYp4FYXTR3F7Rc1zt6rXVv9ps5oBI0TSIyCRDtKZGMgjvXJ/254x/6Ad//AOCVP/k6mjW/GAP/ACA7/P8A2BU/+Tq82lwziqc1NNDdaJzHwZ0m8srzxBJdl1MU4t2jLE/vAW3Z7EjjntuNeu9RXnWleJdeuxe/2dpM7iK7khufJ0ONf364D7sX3LdMnpWgNa8YD/mB3/8A4JU/+Tq7czyPFYyv7XRChVUUdrx6ivFfEGh3cnx007y5pPKuSl0v75hsRAfMAOeMmNvTrXanW/GJB/4kl+D7aKn/AMnVQbxH4g/tlLV9HuBqQheWNf7CTzBHuUMQft3T7oP4egrTLMlxODc3o+ZNCnUUj0TtS5riTrfjE/8AMDv/APwSp/8AJ1B1rxh/0Ar/AP8ABKn/AMnV5cuF8U3e6L9tExPjZYXNx4WtLqCSTybefbNErEBg2OWHfBAx9a7bwtps2k+FdLsrqR3uI7dPNMj7iHIyRk+h4FcpqviTXINPll1bR7hbMFQ5uNDjKElwFBze9dxHFaH9s+MSc/2NffU6NH/8ne9erVyjFTwccNpoyFUXNc6mM48aaYf+nC7/APQ7eupA5NeX2OqeIrfXYdRvvD2rXIhtpLdYoNPiiPzmIlixunz9zpiujj8Zag8yI3gzX41ZgC7LBhQe5/e172WYaWGw0aUt0ZTd3c6+io1Zj1/HtipK9EgKQ9KWkPQ0AMBzmuN8W/8AIasP+uM38460tW8Q3Wl3CRQeH9V1EMgJktFj2KckYJd1OePTuK5TW9U1bWLq1uIfCuu2zwo6nzLSGXcGKntOuPu/rWtCajO7POzPDTxGFlThuPzxXO2Ab/hONXY9DBF0x12j/wCv+VaIfXsY/sHWSf8AsHxf/JVU4LrUpL+5hh0PVluUCGfGlxBtpztyftPs35V6M8TBtanx+GyPGUo1E47qxuZpc1m+Zr//AEAdY/8ABbF/8lUnma9/0AtY/wDBdF/8lVp9bh3OP/VvGdkVfEwLxaWB21KBvw5rcB5rB1LUb6y+yf2ho+pRC4uUgthLp0PzTHO1V/0r7x5/Krxk13Of7B1v8NOi/wDkmso4impN3O6tkmMnQhTUdjpvCX/Id1D/AK94P/Qpa7X3rzHRNS1bR7u6upfDOvXJnjjjCpawxldpc55nbOd/6V2Oja5c6tJMJ9E1LTfL27ftiRjfuz02O3THOcdRXn15KU7o+vyzDzw+GjTnub9FFFZHoBRRRQAUUUUAFIRkYpaKAGbcfSk2gDgVJRQKxkanNJDYTGKxe+crsW3VlHmbjt5LEAL3PsOM9Kp+C7/+1PB+lXq2sVqssClbeEYSNegUewAFb/lA9TmsfwppD+H/AAvp2kyTCZ7SERmRRgEj/wDXQM2cH/JpjkqjMqliASBnrU1RSb9jbMb9vG7pmgDjNG1DUrfxMlrqOn6Yk2p28l2zWBJeLy/LAWY9H4dQHGPu4xjkdtj2/WuQ8N6L4h0zUZZ9VvNNuxcDM08dvILiRh90FmcqFXLYUAAZOBkknsaAG4P+TXBeK9bvtM1G3uZLXRnghuEjsobmTN1dyttBEPZGHmFec5wc7Qc13x6VyOt6HrmsR3dgmrW0Wk38TQzwy2haaJCu0iJg4HIyfmDYJPUYAAOrBJGcHnpzS4P+TTUXaFUE4Hr1qXtQBj63c2VppV3JqMYmtWTY8DJv87cQuwKeGLFgoHckCszwZf3GqeGbS4uLGLT2Ek0P2OLlYhHKyKoPQkBV5HBOSMDir+t+HrXXI7ZLma7hNtN50T2s7QsrbSmdykH7rEfiap+EPDx8N6OdON3NdFriadpJZGfh5CwwWJI4I+p3N1JoA6UIuOBVLUr6PTdNur6Y/ubaFpXOQBhQSf0FaFUrmGSeCWKKd4JHQqsqKpZCc4YBgRkHnkEe1C0A4fwJrd9qN67Xb6XE9zALuW2trCe2kaRggLhpTiVQOCy5AynPIz6Jj6Vy2naHqj61balruoWd3PZRSQ232S1aHIcruZ8u2T8gwBgDLdeMdTigBMcdq851LxYJfFwgtBoTTWE/2aNbuUi4lLqhYRsBiIEkKN332QrxXo+OK4jUvCN5ePqdpb6hbw6Tq03m30L2pabO1Efyn3gLuEY6qSCSR2AAO2HGM0v5UgB706gDlPGEF5Lo0rRSaOtjHGz3v9q27zR7FGQcKw6YzV7QJ9WutDtJtWSCO9kG944UKKoJJXKkkggbcjJ5yPena3pUmr2KWaTJHGbmCWYMud8aSK7Kef4tu0+xrY2Dg+hzzQA+qN9cy2lhc3EVu9zNFE7pBGRulYAkKM9yRgVerK1rS01fQ77TJJXjju4HgZl5KhlKkgHjv0PFAHK+B/EK6leXVvDDo8scqLfy3OkjCCWQ8pIDyZMDdu6kDkLxnvsfSuY0zQtQGtLqmqXllLNBbtawLZWpgXy2ZWy+XYkjYuACAMt13cdRQA3bXntx4iuE1G414WWmjT7G8/sqRpMi7UGZEdt/3VXcQwQjLAKcgsBXoeK4W88Eyal4ha9u5NLlt3nSczf2covdqspEXnBsbPlAzjJXK+9IDuefXijjFLijHFMDh7vxGkl/rdlrekbNM06xW+InVZGlCtIS+0MQB+5yoODn0qfStd1kazZWWuQWEQ1K2knthayMWhZNhMT5HzHa+dwx9w8dDV278PR6hrmp3d1IDa3+lpp7RDg43Ssxz/uyVV0fw7qcGoWF1q2pWl6dOtnt7XyLMwk7gmZGy7DdhMYUKPmb1wADrNi5BwMil206ilbsAmKWiimAUmOKWigCMKMcYz60vb8+adgVBKrmJgjKr44YrkA+pGeaAOfTVLuWXVLPfAlxDIv2WUwsyNG7bFLruGT5iyK2COFB4DCrHiXUrjRPC2papDHFLPZ2zzKJAQpKgnt/T9Klj0hjPp9zNcu9zaxNHI6AKk+4LuLLz3UMPeqV94P0yTw/qmk6VbWeljUYmimkgtVGdwIPClcnB9aAOjB7Hg+melP5qCHzBGizMrSDG4qu0E+wycfnVmgDnPEBjWXTJbi2tbi2iu0eQTxbnhOcJKh/hKuy5PZS1aFpJcTS3DyTRyW5k2wbEKsAvDBjk5O4HoB0qK406S+kuku5Y2sZ7fyPICEFQch/mzzkY7DG0e+bFpC8NrDE87XEiIqvNIAGkbH3jjgEnJ4GOeMUAXdo6459aaY1yDgZGf161JijFAC0UUUAFFFFABRRRQAUUUUAFFFFABTdv5+tOooAKTHGKWigBu0f5NOoooAKbt5zTqKADAooooATApNozTqKACiiigBNopaKKACm7c59+vFOooATFLRRQAgAFLRRQAUUUUAJtFLRRQAU3b706igAooooATaM5oxS0UAFFFFABRRRQAUUUUAFJgUtFACbRRtH65paKAE2iloooATaOfejFLRQAUUUUAFFFFABRRRQB//Z"/>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9" name="Rectangle 11"/>
          <p:cNvSpPr>
            <a:spLocks noChangeArrowheads="1"/>
          </p:cNvSpPr>
          <p:nvPr/>
        </p:nvSpPr>
        <p:spPr bwMode="auto">
          <a:xfrm>
            <a:off x="6156325" y="6069013"/>
            <a:ext cx="1584325" cy="461665"/>
          </a:xfrm>
          <a:prstGeom prst="rect">
            <a:avLst/>
          </a:prstGeom>
          <a:noFill/>
          <a:ln w="9525">
            <a:noFill/>
            <a:miter lim="800000"/>
            <a:headEnd/>
            <a:tailEnd/>
          </a:ln>
        </p:spPr>
        <p:txBody>
          <a:bodyPr>
            <a:spAutoFit/>
          </a:bodyPr>
          <a:lstStyle/>
          <a:p>
            <a:r>
              <a:rPr lang="en-US" altLang="zh-CN" sz="2400" b="1" dirty="0" err="1" smtClean="0">
                <a:solidFill>
                  <a:srgbClr val="000000"/>
                </a:solidFill>
                <a:latin typeface="Times New Roman" pitchFamily="18" charset="0"/>
                <a:ea typeface="楷体" pitchFamily="49" charset="-122"/>
                <a:sym typeface="Symbol"/>
              </a:rPr>
              <a:t>Ising</a:t>
            </a:r>
            <a:r>
              <a:rPr lang="en-US" altLang="zh-CN" sz="2400" b="1" dirty="0" smtClean="0">
                <a:solidFill>
                  <a:srgbClr val="000000"/>
                </a:solidFill>
                <a:latin typeface="Times New Roman" pitchFamily="18" charset="0"/>
                <a:ea typeface="楷体" pitchFamily="49" charset="-122"/>
                <a:sym typeface="Symbol"/>
              </a:rPr>
              <a:t> </a:t>
            </a:r>
            <a:r>
              <a:rPr lang="zh-CN" altLang="en-US" sz="2400" b="1" dirty="0" smtClean="0">
                <a:solidFill>
                  <a:srgbClr val="000000"/>
                </a:solidFill>
                <a:latin typeface="Times New Roman" pitchFamily="18" charset="0"/>
                <a:ea typeface="楷体" pitchFamily="49" charset="-122"/>
                <a:sym typeface="Symbol"/>
              </a:rPr>
              <a:t>模型</a:t>
            </a:r>
          </a:p>
        </p:txBody>
      </p:sp>
      <p:sp>
        <p:nvSpPr>
          <p:cNvPr id="10" name="灯片编号占位符 3"/>
          <p:cNvSpPr>
            <a:spLocks noGrp="1"/>
          </p:cNvSpPr>
          <p:nvPr>
            <p:ph type="sldNum" sz="quarter" idx="12"/>
          </p:nvPr>
        </p:nvSpPr>
        <p:spPr>
          <a:xfrm>
            <a:off x="84138" y="6242050"/>
            <a:ext cx="982662" cy="488950"/>
          </a:xfrm>
        </p:spPr>
        <p:txBody>
          <a:bodyPr/>
          <a:lstStyle/>
          <a:p>
            <a:pPr>
              <a:defRPr/>
            </a:pPr>
            <a:fld id="{F4888A3A-80DA-4FBC-88DF-83FA6B7B708A}" type="slidenum">
              <a:rPr lang="zh-CN" altLang="zh-CN" smtClean="0"/>
              <a:pPr>
                <a:defRPr/>
              </a:pPr>
              <a:t>88</a:t>
            </a:fld>
            <a:endParaRPr lang="zh-CN" altLang="zh-C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9"/>
          <p:cNvSpPr>
            <a:spLocks noChangeArrowheads="1"/>
          </p:cNvSpPr>
          <p:nvPr/>
        </p:nvSpPr>
        <p:spPr bwMode="auto">
          <a:xfrm>
            <a:off x="228600" y="228600"/>
            <a:ext cx="3608680" cy="523220"/>
          </a:xfrm>
          <a:prstGeom prst="rect">
            <a:avLst/>
          </a:prstGeom>
          <a:noFill/>
          <a:ln w="9525">
            <a:noFill/>
            <a:miter lim="800000"/>
            <a:headEnd/>
            <a:tailEnd/>
          </a:ln>
        </p:spPr>
        <p:txBody>
          <a:bodyPr wrap="none">
            <a:spAutoFit/>
          </a:bodyPr>
          <a:lstStyle/>
          <a:p>
            <a:r>
              <a:rPr lang="en-US" altLang="zh-CN" sz="2800" b="1" dirty="0" smtClean="0">
                <a:solidFill>
                  <a:srgbClr val="333300"/>
                </a:solidFill>
                <a:latin typeface="Times New Roman" pitchFamily="18" charset="0"/>
                <a:ea typeface="楷体" pitchFamily="49" charset="-122"/>
              </a:rPr>
              <a:t>2.4 </a:t>
            </a:r>
            <a:r>
              <a:rPr lang="zh-CN" altLang="en-US" sz="2800" b="1" dirty="0" smtClean="0">
                <a:solidFill>
                  <a:srgbClr val="333300"/>
                </a:solidFill>
                <a:latin typeface="Times New Roman" pitchFamily="18" charset="0"/>
                <a:ea typeface="楷体" pitchFamily="49" charset="-122"/>
              </a:rPr>
              <a:t>蒙特卡洛方法应用</a:t>
            </a:r>
            <a:endParaRPr lang="zh-CN" altLang="en-US" sz="2800" dirty="0"/>
          </a:p>
        </p:txBody>
      </p:sp>
      <p:sp>
        <p:nvSpPr>
          <p:cNvPr id="6" name="Line 5"/>
          <p:cNvSpPr>
            <a:spLocks noChangeShapeType="1"/>
          </p:cNvSpPr>
          <p:nvPr/>
        </p:nvSpPr>
        <p:spPr bwMode="auto">
          <a:xfrm>
            <a:off x="0" y="762000"/>
            <a:ext cx="7916863" cy="0"/>
          </a:xfrm>
          <a:prstGeom prst="line">
            <a:avLst/>
          </a:prstGeom>
          <a:noFill/>
          <a:ln w="12700">
            <a:solidFill>
              <a:srgbClr val="FF9900"/>
            </a:solidFill>
            <a:miter lim="800000"/>
            <a:headEnd/>
            <a:tailEnd/>
          </a:ln>
          <a:effectLst>
            <a:prstShdw prst="shdw17" dist="17961" dir="2700000">
              <a:srgbClr val="995C00"/>
            </a:prstShdw>
          </a:effectLst>
        </p:spPr>
        <p:txBody>
          <a:bodyPr lIns="90000" tIns="46800" rIns="90000" bIns="46800"/>
          <a:lstStyle/>
          <a:p>
            <a:endParaRPr lang="zh-CN" altLang="en-US"/>
          </a:p>
        </p:txBody>
      </p:sp>
      <p:sp>
        <p:nvSpPr>
          <p:cNvPr id="7" name="Rectangle 4"/>
          <p:cNvSpPr>
            <a:spLocks noChangeArrowheads="1"/>
          </p:cNvSpPr>
          <p:nvPr/>
        </p:nvSpPr>
        <p:spPr bwMode="auto">
          <a:xfrm>
            <a:off x="107950" y="838200"/>
            <a:ext cx="5378450" cy="5632311"/>
          </a:xfrm>
          <a:prstGeom prst="rect">
            <a:avLst/>
          </a:prstGeom>
          <a:noFill/>
          <a:ln w="9525">
            <a:noFill/>
            <a:miter lim="800000"/>
            <a:headEnd/>
            <a:tailEnd/>
          </a:ln>
        </p:spPr>
        <p:txBody>
          <a:bodyPr wrap="square">
            <a:spAutoFit/>
          </a:bodyPr>
          <a:lstStyle/>
          <a:p>
            <a:r>
              <a:rPr lang="en-US" altLang="zh-CN" sz="2400" b="1" dirty="0" err="1" smtClean="0">
                <a:solidFill>
                  <a:srgbClr val="0000FF"/>
                </a:solidFill>
                <a:latin typeface="Times New Roman" pitchFamily="18" charset="0"/>
                <a:ea typeface="楷体" pitchFamily="49" charset="-122"/>
              </a:rPr>
              <a:t>Ising</a:t>
            </a:r>
            <a:r>
              <a:rPr lang="en-US" altLang="zh-CN" sz="2400" b="1" dirty="0" smtClean="0">
                <a:solidFill>
                  <a:srgbClr val="0000FF"/>
                </a:solidFill>
                <a:latin typeface="Times New Roman" pitchFamily="18" charset="0"/>
                <a:ea typeface="楷体" pitchFamily="49" charset="-122"/>
              </a:rPr>
              <a:t> </a:t>
            </a:r>
            <a:r>
              <a:rPr lang="zh-CN" altLang="en-US" sz="2400" b="1" dirty="0" smtClean="0">
                <a:solidFill>
                  <a:srgbClr val="0000FF"/>
                </a:solidFill>
                <a:latin typeface="Times New Roman" pitchFamily="18" charset="0"/>
                <a:ea typeface="楷体" pitchFamily="49" charset="-122"/>
              </a:rPr>
              <a:t>点阵模型</a:t>
            </a:r>
            <a:endParaRPr lang="en-US" altLang="zh-CN" sz="2400" b="1" dirty="0" smtClean="0">
              <a:solidFill>
                <a:srgbClr val="0000FF"/>
              </a:solidFill>
              <a:latin typeface="Times New Roman" pitchFamily="18" charset="0"/>
              <a:ea typeface="楷体" pitchFamily="49" charset="-122"/>
            </a:endParaRPr>
          </a:p>
          <a:p>
            <a:endParaRPr lang="en-US" altLang="zh-CN" sz="2400" b="1" dirty="0" smtClean="0">
              <a:solidFill>
                <a:srgbClr val="0000FF"/>
              </a:solidFill>
              <a:latin typeface="Times New Roman" pitchFamily="18" charset="0"/>
              <a:ea typeface="楷体" pitchFamily="49" charset="-122"/>
            </a:endParaRPr>
          </a:p>
          <a:p>
            <a:endParaRPr lang="en-US" altLang="zh-CN" sz="2400" b="1" dirty="0" smtClean="0">
              <a:solidFill>
                <a:srgbClr val="0000FF"/>
              </a:solidFill>
              <a:latin typeface="Times New Roman" pitchFamily="18" charset="0"/>
              <a:ea typeface="楷体" pitchFamily="49" charset="-122"/>
            </a:endParaRPr>
          </a:p>
          <a:p>
            <a:endParaRPr lang="en-US" altLang="zh-CN" sz="2400" b="1" dirty="0" smtClean="0">
              <a:solidFill>
                <a:srgbClr val="000000"/>
              </a:solidFill>
              <a:latin typeface="Times New Roman" pitchFamily="18" charset="0"/>
              <a:ea typeface="楷体" pitchFamily="49" charset="-122"/>
            </a:endParaRPr>
          </a:p>
          <a:p>
            <a:pPr marL="457200" indent="-457200">
              <a:buFont typeface="+mj-lt"/>
              <a:buAutoNum type="arabicPeriod"/>
            </a:pPr>
            <a:r>
              <a:rPr lang="zh-CN" altLang="en-US" sz="2400" b="1" dirty="0" smtClean="0">
                <a:solidFill>
                  <a:srgbClr val="000000"/>
                </a:solidFill>
                <a:latin typeface="Times New Roman" pitchFamily="18" charset="0"/>
                <a:ea typeface="楷体" pitchFamily="49" charset="-122"/>
              </a:rPr>
              <a:t>当</a:t>
            </a:r>
            <a:r>
              <a:rPr lang="en-US" altLang="zh-CN" sz="2400" b="1" dirty="0" smtClean="0">
                <a:solidFill>
                  <a:srgbClr val="000000"/>
                </a:solidFill>
                <a:latin typeface="Times New Roman" pitchFamily="18" charset="0"/>
                <a:ea typeface="楷体" pitchFamily="49" charset="-122"/>
              </a:rPr>
              <a:t>J&gt;0</a:t>
            </a:r>
            <a:r>
              <a:rPr lang="zh-CN" altLang="en-US" sz="2400" b="1" dirty="0" smtClean="0">
                <a:solidFill>
                  <a:srgbClr val="000000"/>
                </a:solidFill>
                <a:latin typeface="Times New Roman" pitchFamily="18" charset="0"/>
                <a:ea typeface="楷体" pitchFamily="49" charset="-122"/>
              </a:rPr>
              <a:t>，体系更趋近于把所有自旋取向排成一致的方向以使得能量最低，在没有磁场情况下，产生了自发磁化</a:t>
            </a:r>
            <a:r>
              <a:rPr lang="en-US" altLang="zh-CN" sz="2400" b="1" dirty="0" smtClean="0">
                <a:solidFill>
                  <a:srgbClr val="000000"/>
                </a:solidFill>
                <a:latin typeface="Times New Roman" pitchFamily="18" charset="0"/>
                <a:ea typeface="楷体" pitchFamily="49" charset="-122"/>
              </a:rPr>
              <a:t>----</a:t>
            </a:r>
            <a:r>
              <a:rPr lang="zh-CN" altLang="en-US" sz="2400" b="1" dirty="0" smtClean="0">
                <a:solidFill>
                  <a:srgbClr val="000000"/>
                </a:solidFill>
                <a:latin typeface="Times New Roman" pitchFamily="18" charset="0"/>
                <a:ea typeface="楷体" pitchFamily="49" charset="-122"/>
              </a:rPr>
              <a:t>铁磁性。</a:t>
            </a:r>
            <a:endParaRPr lang="en-US" altLang="zh-CN" sz="2400" b="1" dirty="0" smtClean="0">
              <a:solidFill>
                <a:srgbClr val="000000"/>
              </a:solidFill>
              <a:latin typeface="Times New Roman" pitchFamily="18" charset="0"/>
              <a:ea typeface="楷体" pitchFamily="49" charset="-122"/>
            </a:endParaRPr>
          </a:p>
          <a:p>
            <a:pPr marL="457200" indent="-457200">
              <a:buFont typeface="+mj-lt"/>
              <a:buAutoNum type="arabicPeriod"/>
            </a:pPr>
            <a:r>
              <a:rPr lang="zh-CN" altLang="en-US" sz="2400" b="1" dirty="0" smtClean="0">
                <a:solidFill>
                  <a:srgbClr val="000000"/>
                </a:solidFill>
                <a:latin typeface="Times New Roman" pitchFamily="18" charset="0"/>
                <a:ea typeface="楷体" pitchFamily="49" charset="-122"/>
              </a:rPr>
              <a:t>当</a:t>
            </a:r>
            <a:r>
              <a:rPr lang="en-US" altLang="zh-CN" sz="2400" b="1" dirty="0" smtClean="0">
                <a:solidFill>
                  <a:srgbClr val="000000"/>
                </a:solidFill>
                <a:latin typeface="Times New Roman" pitchFamily="18" charset="0"/>
                <a:ea typeface="楷体" pitchFamily="49" charset="-122"/>
              </a:rPr>
              <a:t>J&lt;0, </a:t>
            </a:r>
            <a:r>
              <a:rPr lang="zh-CN" altLang="en-US" sz="2400" b="1" dirty="0" smtClean="0">
                <a:solidFill>
                  <a:srgbClr val="000000"/>
                </a:solidFill>
                <a:latin typeface="Times New Roman" pitchFamily="18" charset="0"/>
                <a:ea typeface="楷体" pitchFamily="49" charset="-122"/>
              </a:rPr>
              <a:t>自旋对的取向相反才可能是能量最低，宏观不表现磁性</a:t>
            </a:r>
            <a:r>
              <a:rPr lang="en-US" altLang="zh-CN" sz="2400" b="1" dirty="0" smtClean="0">
                <a:solidFill>
                  <a:srgbClr val="000000"/>
                </a:solidFill>
                <a:latin typeface="Times New Roman" pitchFamily="18" charset="0"/>
                <a:ea typeface="楷体" pitchFamily="49" charset="-122"/>
              </a:rPr>
              <a:t>----</a:t>
            </a:r>
            <a:r>
              <a:rPr lang="zh-CN" altLang="en-US" sz="2400" b="1" dirty="0" smtClean="0">
                <a:solidFill>
                  <a:srgbClr val="000000"/>
                </a:solidFill>
                <a:latin typeface="Times New Roman" pitchFamily="18" charset="0"/>
                <a:ea typeface="楷体" pitchFamily="49" charset="-122"/>
              </a:rPr>
              <a:t>反铁磁性。</a:t>
            </a:r>
            <a:endParaRPr lang="en-US" altLang="zh-CN" sz="2400" b="1" dirty="0" smtClean="0">
              <a:solidFill>
                <a:srgbClr val="000000"/>
              </a:solidFill>
              <a:latin typeface="Times New Roman" pitchFamily="18" charset="0"/>
              <a:ea typeface="楷体" pitchFamily="49" charset="-122"/>
            </a:endParaRPr>
          </a:p>
          <a:p>
            <a:pPr marL="457200" indent="-457200">
              <a:buFont typeface="+mj-lt"/>
              <a:buAutoNum type="arabicPeriod"/>
            </a:pPr>
            <a:r>
              <a:rPr lang="zh-CN" altLang="en-US" sz="2400" b="1" dirty="0" smtClean="0">
                <a:solidFill>
                  <a:srgbClr val="000000"/>
                </a:solidFill>
                <a:latin typeface="Times New Roman" pitchFamily="18" charset="0"/>
                <a:ea typeface="楷体" pitchFamily="49" charset="-122"/>
              </a:rPr>
              <a:t>当温度升高时，热激发效应使得某些自旋取向随机反转，逐步是系统无序化，在足够高的温度下自发磁化消失称为顺磁性。</a:t>
            </a:r>
            <a:endParaRPr lang="en-US" altLang="zh-CN" sz="2400" b="1" dirty="0" smtClean="0">
              <a:solidFill>
                <a:srgbClr val="000000"/>
              </a:solidFill>
              <a:latin typeface="Times New Roman" pitchFamily="18" charset="0"/>
              <a:ea typeface="楷体" pitchFamily="49" charset="-122"/>
            </a:endParaRPr>
          </a:p>
        </p:txBody>
      </p:sp>
      <p:sp>
        <p:nvSpPr>
          <p:cNvPr id="19" name="矩形 18"/>
          <p:cNvSpPr/>
          <p:nvPr/>
        </p:nvSpPr>
        <p:spPr>
          <a:xfrm>
            <a:off x="3902657" y="300335"/>
            <a:ext cx="2040943" cy="461665"/>
          </a:xfrm>
          <a:prstGeom prst="rect">
            <a:avLst/>
          </a:prstGeom>
        </p:spPr>
        <p:txBody>
          <a:bodyPr wrap="none">
            <a:spAutoFit/>
          </a:bodyPr>
          <a:lstStyle/>
          <a:p>
            <a:r>
              <a:rPr lang="zh-CN" altLang="en-US" sz="2400" b="1" dirty="0" smtClean="0">
                <a:solidFill>
                  <a:srgbClr val="FF0000"/>
                </a:solidFill>
                <a:latin typeface="Times New Roman" pitchFamily="18" charset="0"/>
                <a:ea typeface="楷体" pitchFamily="49" charset="-122"/>
              </a:rPr>
              <a:t>经典体系应用</a:t>
            </a:r>
            <a:endParaRPr lang="zh-CN" altLang="en-US" sz="2400" dirty="0"/>
          </a:p>
        </p:txBody>
      </p:sp>
      <p:graphicFrame>
        <p:nvGraphicFramePr>
          <p:cNvPr id="309249" name="Object 1"/>
          <p:cNvGraphicFramePr>
            <a:graphicFrameLocks noChangeAspect="1"/>
          </p:cNvGraphicFramePr>
          <p:nvPr/>
        </p:nvGraphicFramePr>
        <p:xfrm>
          <a:off x="1752600" y="1295400"/>
          <a:ext cx="5534025" cy="990600"/>
        </p:xfrm>
        <a:graphic>
          <a:graphicData uri="http://schemas.openxmlformats.org/presentationml/2006/ole">
            <p:oleObj spid="_x0000_s309249" name="Equation" r:id="rId3" imgW="2057400" imgH="368280" progId="Equation.DSMT4">
              <p:embed/>
            </p:oleObj>
          </a:graphicData>
        </a:graphic>
      </p:graphicFrame>
      <p:pic>
        <p:nvPicPr>
          <p:cNvPr id="8" name="Picture 11" descr="Types of magnetism"/>
          <p:cNvPicPr>
            <a:picLocks noChangeAspect="1" noChangeArrowheads="1"/>
          </p:cNvPicPr>
          <p:nvPr/>
        </p:nvPicPr>
        <p:blipFill>
          <a:blip r:embed="rId4" cstate="print"/>
          <a:srcRect/>
          <a:stretch>
            <a:fillRect/>
          </a:stretch>
        </p:blipFill>
        <p:spPr bwMode="auto">
          <a:xfrm>
            <a:off x="5410200" y="2133600"/>
            <a:ext cx="3657600" cy="4667494"/>
          </a:xfrm>
          <a:prstGeom prst="rect">
            <a:avLst/>
          </a:prstGeom>
          <a:noFill/>
          <a:ln w="9525">
            <a:noFill/>
            <a:miter lim="800000"/>
            <a:headEnd/>
            <a:tailEnd/>
          </a:ln>
        </p:spPr>
      </p:pic>
      <p:sp>
        <p:nvSpPr>
          <p:cNvPr id="9" name="Rectangle 12"/>
          <p:cNvSpPr>
            <a:spLocks noChangeArrowheads="1"/>
          </p:cNvSpPr>
          <p:nvPr/>
        </p:nvSpPr>
        <p:spPr bwMode="auto">
          <a:xfrm>
            <a:off x="5638800" y="6442502"/>
            <a:ext cx="3496535" cy="415498"/>
          </a:xfrm>
          <a:prstGeom prst="rect">
            <a:avLst/>
          </a:prstGeom>
          <a:noFill/>
          <a:ln w="50800">
            <a:noFill/>
            <a:miter lim="800000"/>
            <a:headEnd/>
            <a:tailEnd/>
          </a:ln>
        </p:spPr>
        <p:txBody>
          <a:bodyPr wrap="none" tIns="0" anchor="ctr">
            <a:spAutoFit/>
          </a:bodyPr>
          <a:lstStyle/>
          <a:p>
            <a:r>
              <a:rPr lang="en-US" altLang="zh-CN" sz="2400" b="1" dirty="0" smtClean="0">
                <a:solidFill>
                  <a:srgbClr val="0000FF"/>
                </a:solidFill>
                <a:latin typeface="Times New Roman" pitchFamily="18" charset="0"/>
                <a:ea typeface="楷体" pitchFamily="49" charset="-122"/>
              </a:rPr>
              <a:t>enforced ferromagnetism</a:t>
            </a:r>
          </a:p>
        </p:txBody>
      </p:sp>
      <p:sp>
        <p:nvSpPr>
          <p:cNvPr id="10" name="Rectangle 14"/>
          <p:cNvSpPr>
            <a:spLocks noChangeArrowheads="1"/>
          </p:cNvSpPr>
          <p:nvPr/>
        </p:nvSpPr>
        <p:spPr bwMode="auto">
          <a:xfrm>
            <a:off x="6583395" y="3653135"/>
            <a:ext cx="1112805" cy="461665"/>
          </a:xfrm>
          <a:prstGeom prst="rect">
            <a:avLst/>
          </a:prstGeom>
          <a:noFill/>
          <a:ln w="50800">
            <a:noFill/>
            <a:miter lim="800000"/>
            <a:headEnd/>
            <a:tailEnd/>
          </a:ln>
        </p:spPr>
        <p:txBody>
          <a:bodyPr wrap="none">
            <a:spAutoFit/>
          </a:bodyPr>
          <a:lstStyle/>
          <a:p>
            <a:r>
              <a:rPr lang="zh-CN" altLang="en-US" sz="2400" b="1" dirty="0" smtClean="0">
                <a:solidFill>
                  <a:srgbClr val="0000FF"/>
                </a:solidFill>
                <a:latin typeface="Times New Roman" pitchFamily="18" charset="0"/>
                <a:ea typeface="楷体" pitchFamily="49" charset="-122"/>
              </a:rPr>
              <a:t>铁磁性</a:t>
            </a:r>
          </a:p>
        </p:txBody>
      </p:sp>
      <p:sp>
        <p:nvSpPr>
          <p:cNvPr id="11" name="Rectangle 15"/>
          <p:cNvSpPr>
            <a:spLocks noChangeArrowheads="1"/>
          </p:cNvSpPr>
          <p:nvPr/>
        </p:nvSpPr>
        <p:spPr bwMode="auto">
          <a:xfrm>
            <a:off x="6588126" y="2708276"/>
            <a:ext cx="1112805" cy="461665"/>
          </a:xfrm>
          <a:prstGeom prst="rect">
            <a:avLst/>
          </a:prstGeom>
          <a:noFill/>
          <a:ln w="50800">
            <a:noFill/>
            <a:miter lim="800000"/>
            <a:headEnd/>
            <a:tailEnd/>
          </a:ln>
        </p:spPr>
        <p:txBody>
          <a:bodyPr wrap="none">
            <a:spAutoFit/>
          </a:bodyPr>
          <a:lstStyle/>
          <a:p>
            <a:r>
              <a:rPr lang="zh-CN" altLang="en-US" sz="2400" b="1" dirty="0" smtClean="0">
                <a:solidFill>
                  <a:srgbClr val="0000FF"/>
                </a:solidFill>
                <a:latin typeface="Times New Roman" pitchFamily="18" charset="0"/>
                <a:ea typeface="楷体" pitchFamily="49" charset="-122"/>
              </a:rPr>
              <a:t>顺磁性</a:t>
            </a:r>
          </a:p>
        </p:txBody>
      </p:sp>
      <p:sp>
        <p:nvSpPr>
          <p:cNvPr id="12" name="Rectangle 16"/>
          <p:cNvSpPr>
            <a:spLocks noChangeArrowheads="1"/>
          </p:cNvSpPr>
          <p:nvPr/>
        </p:nvSpPr>
        <p:spPr bwMode="auto">
          <a:xfrm>
            <a:off x="6477000" y="4643735"/>
            <a:ext cx="1422184" cy="461665"/>
          </a:xfrm>
          <a:prstGeom prst="rect">
            <a:avLst/>
          </a:prstGeom>
          <a:noFill/>
          <a:ln w="50800">
            <a:noFill/>
            <a:miter lim="800000"/>
            <a:headEnd/>
            <a:tailEnd/>
          </a:ln>
        </p:spPr>
        <p:txBody>
          <a:bodyPr wrap="none">
            <a:spAutoFit/>
          </a:bodyPr>
          <a:lstStyle/>
          <a:p>
            <a:r>
              <a:rPr lang="zh-CN" altLang="en-US" sz="2400" b="1" dirty="0" smtClean="0">
                <a:solidFill>
                  <a:srgbClr val="0000FF"/>
                </a:solidFill>
                <a:latin typeface="Times New Roman" pitchFamily="18" charset="0"/>
                <a:ea typeface="楷体" pitchFamily="49" charset="-122"/>
              </a:rPr>
              <a:t>反铁磁性</a:t>
            </a:r>
          </a:p>
        </p:txBody>
      </p:sp>
      <p:sp>
        <p:nvSpPr>
          <p:cNvPr id="13" name="Rectangle 17"/>
          <p:cNvSpPr>
            <a:spLocks noChangeArrowheads="1"/>
          </p:cNvSpPr>
          <p:nvPr/>
        </p:nvSpPr>
        <p:spPr bwMode="auto">
          <a:xfrm>
            <a:off x="6477000" y="5562600"/>
            <a:ext cx="1422184" cy="461665"/>
          </a:xfrm>
          <a:prstGeom prst="rect">
            <a:avLst/>
          </a:prstGeom>
          <a:noFill/>
          <a:ln w="50800">
            <a:noFill/>
            <a:miter lim="800000"/>
            <a:headEnd/>
            <a:tailEnd/>
          </a:ln>
        </p:spPr>
        <p:txBody>
          <a:bodyPr wrap="none">
            <a:spAutoFit/>
          </a:bodyPr>
          <a:lstStyle/>
          <a:p>
            <a:r>
              <a:rPr lang="zh-CN" altLang="en-US" sz="2400" b="1" dirty="0" smtClean="0">
                <a:solidFill>
                  <a:srgbClr val="0000FF"/>
                </a:solidFill>
                <a:latin typeface="Times New Roman" pitchFamily="18" charset="0"/>
                <a:ea typeface="楷体" pitchFamily="49" charset="-122"/>
              </a:rPr>
              <a:t>亚铁磁性</a:t>
            </a:r>
          </a:p>
        </p:txBody>
      </p:sp>
      <p:sp>
        <p:nvSpPr>
          <p:cNvPr id="14" name="灯片编号占位符 3"/>
          <p:cNvSpPr>
            <a:spLocks noGrp="1"/>
          </p:cNvSpPr>
          <p:nvPr>
            <p:ph type="sldNum" sz="quarter" idx="12"/>
          </p:nvPr>
        </p:nvSpPr>
        <p:spPr>
          <a:xfrm>
            <a:off x="84138" y="6242050"/>
            <a:ext cx="982662" cy="488950"/>
          </a:xfrm>
        </p:spPr>
        <p:txBody>
          <a:bodyPr/>
          <a:lstStyle/>
          <a:p>
            <a:pPr>
              <a:defRPr/>
            </a:pPr>
            <a:fld id="{F4888A3A-80DA-4FBC-88DF-83FA6B7B708A}" type="slidenum">
              <a:rPr lang="zh-CN" altLang="zh-CN" smtClean="0"/>
              <a:pPr>
                <a:defRPr/>
              </a:pPr>
              <a:t>89</a:t>
            </a:fld>
            <a:endParaRPr lang="zh-CN" altLang="zh-CN"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67532299-C6FD-466C-B849-78B7AF012CB3}" type="slidenum">
              <a:rPr lang="zh-CN" altLang="zh-CN" smtClean="0"/>
              <a:pPr>
                <a:defRPr/>
              </a:pPr>
              <a:t>9</a:t>
            </a:fld>
            <a:endParaRPr lang="zh-CN" altLang="zh-CN" dirty="0"/>
          </a:p>
        </p:txBody>
      </p:sp>
      <p:sp>
        <p:nvSpPr>
          <p:cNvPr id="4103" name="TextBox 4"/>
          <p:cNvSpPr txBox="1">
            <a:spLocks noChangeArrowheads="1"/>
          </p:cNvSpPr>
          <p:nvPr/>
        </p:nvSpPr>
        <p:spPr bwMode="auto">
          <a:xfrm>
            <a:off x="717550" y="1295400"/>
            <a:ext cx="2842445" cy="461665"/>
          </a:xfrm>
          <a:prstGeom prst="rect">
            <a:avLst/>
          </a:prstGeom>
          <a:noFill/>
          <a:ln w="9525">
            <a:noFill/>
            <a:miter lim="800000"/>
            <a:headEnd/>
            <a:tailEnd/>
          </a:ln>
        </p:spPr>
        <p:txBody>
          <a:bodyPr wrap="none">
            <a:spAutoFit/>
          </a:bodyPr>
          <a:lstStyle/>
          <a:p>
            <a:r>
              <a:rPr lang="en-US" altLang="zh-CN" sz="2400" b="1" dirty="0" smtClean="0">
                <a:solidFill>
                  <a:srgbClr val="333300"/>
                </a:solidFill>
                <a:latin typeface="Times New Roman" pitchFamily="18" charset="0"/>
                <a:ea typeface="楷体" pitchFamily="49" charset="-122"/>
              </a:rPr>
              <a:t>(1) Buffon </a:t>
            </a:r>
            <a:r>
              <a:rPr lang="zh-CN" altLang="en-US" sz="2400" b="1" dirty="0">
                <a:solidFill>
                  <a:srgbClr val="333300"/>
                </a:solidFill>
                <a:latin typeface="Times New Roman" pitchFamily="18" charset="0"/>
                <a:ea typeface="楷体" pitchFamily="49" charset="-122"/>
              </a:rPr>
              <a:t>投针实验</a:t>
            </a:r>
          </a:p>
        </p:txBody>
      </p:sp>
      <p:sp>
        <p:nvSpPr>
          <p:cNvPr id="4104" name="Line 5"/>
          <p:cNvSpPr>
            <a:spLocks noChangeShapeType="1"/>
          </p:cNvSpPr>
          <p:nvPr/>
        </p:nvSpPr>
        <p:spPr bwMode="auto">
          <a:xfrm>
            <a:off x="0" y="762000"/>
            <a:ext cx="7916863" cy="0"/>
          </a:xfrm>
          <a:prstGeom prst="line">
            <a:avLst/>
          </a:prstGeom>
          <a:noFill/>
          <a:ln w="12700">
            <a:solidFill>
              <a:srgbClr val="FF9900"/>
            </a:solidFill>
            <a:miter lim="800000"/>
            <a:headEnd/>
            <a:tailEnd/>
          </a:ln>
          <a:effectLst>
            <a:prstShdw prst="shdw17" dist="17961" dir="2700000">
              <a:srgbClr val="995C00"/>
            </a:prstShdw>
          </a:effectLst>
        </p:spPr>
        <p:txBody>
          <a:bodyPr lIns="90000" tIns="46800" rIns="90000" bIns="46800"/>
          <a:lstStyle/>
          <a:p>
            <a:endParaRPr lang="zh-CN" altLang="en-US"/>
          </a:p>
        </p:txBody>
      </p:sp>
      <p:graphicFrame>
        <p:nvGraphicFramePr>
          <p:cNvPr id="106499" name="Object 3"/>
          <p:cNvGraphicFramePr>
            <a:graphicFrameLocks noChangeAspect="1"/>
          </p:cNvGraphicFramePr>
          <p:nvPr/>
        </p:nvGraphicFramePr>
        <p:xfrm>
          <a:off x="1066800" y="2590800"/>
          <a:ext cx="7010400" cy="1831975"/>
        </p:xfrm>
        <a:graphic>
          <a:graphicData uri="http://schemas.openxmlformats.org/presentationml/2006/ole">
            <p:oleObj spid="_x0000_s4098" name="Equation" r:id="rId3" imgW="3352680" imgH="876240" progId="Equation.DSMT4">
              <p:embed/>
            </p:oleObj>
          </a:graphicData>
        </a:graphic>
      </p:graphicFrame>
      <p:graphicFrame>
        <p:nvGraphicFramePr>
          <p:cNvPr id="106500" name="Object 4"/>
          <p:cNvGraphicFramePr>
            <a:graphicFrameLocks noChangeAspect="1"/>
          </p:cNvGraphicFramePr>
          <p:nvPr/>
        </p:nvGraphicFramePr>
        <p:xfrm>
          <a:off x="3200400" y="4724400"/>
          <a:ext cx="1249293" cy="990819"/>
        </p:xfrm>
        <a:graphic>
          <a:graphicData uri="http://schemas.openxmlformats.org/presentationml/2006/ole">
            <p:oleObj spid="_x0000_s4099" name="Equation" r:id="rId4" imgW="368280" imgH="291960" progId="Equation.DSMT4">
              <p:embed/>
            </p:oleObj>
          </a:graphicData>
        </a:graphic>
      </p:graphicFrame>
      <p:graphicFrame>
        <p:nvGraphicFramePr>
          <p:cNvPr id="106501" name="Object 5"/>
          <p:cNvGraphicFramePr>
            <a:graphicFrameLocks noChangeAspect="1"/>
          </p:cNvGraphicFramePr>
          <p:nvPr/>
        </p:nvGraphicFramePr>
        <p:xfrm>
          <a:off x="4557713" y="4800600"/>
          <a:ext cx="1541462" cy="838200"/>
        </p:xfrm>
        <a:graphic>
          <a:graphicData uri="http://schemas.openxmlformats.org/presentationml/2006/ole">
            <p:oleObj spid="_x0000_s4100" name="Equation" r:id="rId5" imgW="723600" imgH="393480" progId="Equation.DSMT4">
              <p:embed/>
            </p:oleObj>
          </a:graphicData>
        </a:graphic>
      </p:graphicFrame>
      <p:graphicFrame>
        <p:nvGraphicFramePr>
          <p:cNvPr id="106503" name="Object 7"/>
          <p:cNvGraphicFramePr>
            <a:graphicFrameLocks noChangeAspect="1"/>
          </p:cNvGraphicFramePr>
          <p:nvPr/>
        </p:nvGraphicFramePr>
        <p:xfrm>
          <a:off x="3579813" y="1600200"/>
          <a:ext cx="1601787" cy="869950"/>
        </p:xfrm>
        <a:graphic>
          <a:graphicData uri="http://schemas.openxmlformats.org/presentationml/2006/ole">
            <p:oleObj spid="_x0000_s4101" name="Equation" r:id="rId6" imgW="723600" imgH="393480" progId="Equation.DSMT4">
              <p:embed/>
            </p:oleObj>
          </a:graphicData>
        </a:graphic>
      </p:graphicFrame>
      <p:sp>
        <p:nvSpPr>
          <p:cNvPr id="10" name="矩形 10"/>
          <p:cNvSpPr>
            <a:spLocks noChangeArrowheads="1"/>
          </p:cNvSpPr>
          <p:nvPr/>
        </p:nvSpPr>
        <p:spPr bwMode="auto">
          <a:xfrm>
            <a:off x="228600" y="228600"/>
            <a:ext cx="5532284" cy="523220"/>
          </a:xfrm>
          <a:prstGeom prst="rect">
            <a:avLst/>
          </a:prstGeom>
          <a:noFill/>
          <a:ln w="9525">
            <a:noFill/>
            <a:miter lim="800000"/>
            <a:headEnd/>
            <a:tailEnd/>
          </a:ln>
        </p:spPr>
        <p:txBody>
          <a:bodyPr wrap="none">
            <a:spAutoFit/>
          </a:bodyPr>
          <a:lstStyle/>
          <a:p>
            <a:r>
              <a:rPr lang="en-US" altLang="zh-CN" sz="2800" b="1" dirty="0">
                <a:solidFill>
                  <a:srgbClr val="333300"/>
                </a:solidFill>
                <a:latin typeface="Times New Roman" pitchFamily="18" charset="0"/>
                <a:ea typeface="楷体" pitchFamily="49" charset="-122"/>
              </a:rPr>
              <a:t>2.1 </a:t>
            </a:r>
            <a:r>
              <a:rPr lang="zh-CN" altLang="en-US" sz="2800" b="1" dirty="0">
                <a:solidFill>
                  <a:srgbClr val="333300"/>
                </a:solidFill>
                <a:latin typeface="Times New Roman" pitchFamily="18" charset="0"/>
                <a:ea typeface="楷体" pitchFamily="49" charset="-122"/>
              </a:rPr>
              <a:t>蒙特卡洛方</a:t>
            </a:r>
            <a:r>
              <a:rPr lang="zh-CN" altLang="en-US" sz="2800" b="1" dirty="0" smtClean="0">
                <a:solidFill>
                  <a:srgbClr val="333300"/>
                </a:solidFill>
                <a:latin typeface="Times New Roman" pitchFamily="18" charset="0"/>
                <a:ea typeface="楷体" pitchFamily="49" charset="-122"/>
              </a:rPr>
              <a:t>法概述</a:t>
            </a:r>
            <a:r>
              <a:rPr lang="en-US" altLang="zh-CN" sz="2800" b="1" dirty="0" smtClean="0">
                <a:solidFill>
                  <a:srgbClr val="333300"/>
                </a:solidFill>
                <a:latin typeface="Times New Roman" pitchFamily="18" charset="0"/>
                <a:ea typeface="楷体" pitchFamily="49" charset="-122"/>
              </a:rPr>
              <a:t>----</a:t>
            </a:r>
            <a:r>
              <a:rPr lang="zh-CN" altLang="en-US" sz="2800" b="1" dirty="0" smtClean="0">
                <a:solidFill>
                  <a:srgbClr val="FF0000"/>
                </a:solidFill>
                <a:latin typeface="Times New Roman" pitchFamily="18" charset="0"/>
                <a:ea typeface="楷体" pitchFamily="49" charset="-122"/>
              </a:rPr>
              <a:t>基本思想</a:t>
            </a:r>
            <a:endParaRPr lang="zh-CN" altLang="en-US" sz="2800"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06503"/>
                                        </p:tgtEl>
                                        <p:attrNameLst>
                                          <p:attrName>style.visibility</p:attrName>
                                        </p:attrNameLst>
                                      </p:cBhvr>
                                      <p:to>
                                        <p:strVal val="visible"/>
                                      </p:to>
                                    </p:set>
                                    <p:animEffect transition="in" filter="wipe(left)">
                                      <p:cBhvr>
                                        <p:cTn id="7" dur="500"/>
                                        <p:tgtEl>
                                          <p:spTgt spid="10650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06499"/>
                                        </p:tgtEl>
                                        <p:attrNameLst>
                                          <p:attrName>style.visibility</p:attrName>
                                        </p:attrNameLst>
                                      </p:cBhvr>
                                      <p:to>
                                        <p:strVal val="visible"/>
                                      </p:to>
                                    </p:set>
                                    <p:animEffect transition="in" filter="wipe(left)">
                                      <p:cBhvr>
                                        <p:cTn id="12" dur="500"/>
                                        <p:tgtEl>
                                          <p:spTgt spid="10649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06500"/>
                                        </p:tgtEl>
                                        <p:attrNameLst>
                                          <p:attrName>style.visibility</p:attrName>
                                        </p:attrNameLst>
                                      </p:cBhvr>
                                      <p:to>
                                        <p:strVal val="visible"/>
                                      </p:to>
                                    </p:set>
                                    <p:animEffect transition="in" filter="wipe(left)">
                                      <p:cBhvr>
                                        <p:cTn id="17" dur="500"/>
                                        <p:tgtEl>
                                          <p:spTgt spid="10650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06501"/>
                                        </p:tgtEl>
                                        <p:attrNameLst>
                                          <p:attrName>style.visibility</p:attrName>
                                        </p:attrNameLst>
                                      </p:cBhvr>
                                      <p:to>
                                        <p:strVal val="visible"/>
                                      </p:to>
                                    </p:set>
                                    <p:animEffect transition="in" filter="wipe(left)">
                                      <p:cBhvr>
                                        <p:cTn id="22" dur="500"/>
                                        <p:tgtEl>
                                          <p:spTgt spid="1065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9"/>
          <p:cNvSpPr>
            <a:spLocks noChangeArrowheads="1"/>
          </p:cNvSpPr>
          <p:nvPr/>
        </p:nvSpPr>
        <p:spPr bwMode="auto">
          <a:xfrm>
            <a:off x="228600" y="228600"/>
            <a:ext cx="3608680" cy="523220"/>
          </a:xfrm>
          <a:prstGeom prst="rect">
            <a:avLst/>
          </a:prstGeom>
          <a:noFill/>
          <a:ln w="9525">
            <a:noFill/>
            <a:miter lim="800000"/>
            <a:headEnd/>
            <a:tailEnd/>
          </a:ln>
        </p:spPr>
        <p:txBody>
          <a:bodyPr wrap="none">
            <a:spAutoFit/>
          </a:bodyPr>
          <a:lstStyle/>
          <a:p>
            <a:r>
              <a:rPr lang="en-US" altLang="zh-CN" sz="2800" b="1" dirty="0" smtClean="0">
                <a:solidFill>
                  <a:srgbClr val="333300"/>
                </a:solidFill>
                <a:latin typeface="Times New Roman" pitchFamily="18" charset="0"/>
                <a:ea typeface="楷体" pitchFamily="49" charset="-122"/>
              </a:rPr>
              <a:t>2.4 </a:t>
            </a:r>
            <a:r>
              <a:rPr lang="zh-CN" altLang="en-US" sz="2800" b="1" dirty="0" smtClean="0">
                <a:solidFill>
                  <a:srgbClr val="333300"/>
                </a:solidFill>
                <a:latin typeface="Times New Roman" pitchFamily="18" charset="0"/>
                <a:ea typeface="楷体" pitchFamily="49" charset="-122"/>
              </a:rPr>
              <a:t>蒙特卡洛方法应用</a:t>
            </a:r>
            <a:endParaRPr lang="zh-CN" altLang="en-US" sz="2800" dirty="0"/>
          </a:p>
        </p:txBody>
      </p:sp>
      <p:sp>
        <p:nvSpPr>
          <p:cNvPr id="6" name="Line 5"/>
          <p:cNvSpPr>
            <a:spLocks noChangeShapeType="1"/>
          </p:cNvSpPr>
          <p:nvPr/>
        </p:nvSpPr>
        <p:spPr bwMode="auto">
          <a:xfrm>
            <a:off x="0" y="762000"/>
            <a:ext cx="7916863" cy="0"/>
          </a:xfrm>
          <a:prstGeom prst="line">
            <a:avLst/>
          </a:prstGeom>
          <a:noFill/>
          <a:ln w="12700">
            <a:solidFill>
              <a:srgbClr val="FF9900"/>
            </a:solidFill>
            <a:miter lim="800000"/>
            <a:headEnd/>
            <a:tailEnd/>
          </a:ln>
          <a:effectLst>
            <a:prstShdw prst="shdw17" dist="17961" dir="2700000">
              <a:srgbClr val="995C00"/>
            </a:prstShdw>
          </a:effectLst>
        </p:spPr>
        <p:txBody>
          <a:bodyPr lIns="90000" tIns="46800" rIns="90000" bIns="46800"/>
          <a:lstStyle/>
          <a:p>
            <a:endParaRPr lang="zh-CN" altLang="en-US"/>
          </a:p>
        </p:txBody>
      </p:sp>
      <p:sp>
        <p:nvSpPr>
          <p:cNvPr id="7" name="Rectangle 4"/>
          <p:cNvSpPr>
            <a:spLocks noChangeArrowheads="1"/>
          </p:cNvSpPr>
          <p:nvPr/>
        </p:nvSpPr>
        <p:spPr bwMode="auto">
          <a:xfrm>
            <a:off x="107950" y="838200"/>
            <a:ext cx="9036050" cy="461665"/>
          </a:xfrm>
          <a:prstGeom prst="rect">
            <a:avLst/>
          </a:prstGeom>
          <a:noFill/>
          <a:ln w="9525">
            <a:noFill/>
            <a:miter lim="800000"/>
            <a:headEnd/>
            <a:tailEnd/>
          </a:ln>
        </p:spPr>
        <p:txBody>
          <a:bodyPr>
            <a:spAutoFit/>
          </a:bodyPr>
          <a:lstStyle/>
          <a:p>
            <a:r>
              <a:rPr lang="zh-CN" altLang="en-US" sz="2400" b="1" dirty="0" smtClean="0">
                <a:solidFill>
                  <a:srgbClr val="0000FF"/>
                </a:solidFill>
                <a:latin typeface="Times New Roman" pitchFamily="18" charset="0"/>
                <a:ea typeface="楷体" pitchFamily="49" charset="-122"/>
              </a:rPr>
              <a:t>磁性体系</a:t>
            </a:r>
            <a:endParaRPr lang="en-US" altLang="zh-CN" sz="2400" b="1" dirty="0" smtClean="0">
              <a:solidFill>
                <a:srgbClr val="0000FF"/>
              </a:solidFill>
              <a:latin typeface="Times New Roman" pitchFamily="18" charset="0"/>
              <a:ea typeface="楷体" pitchFamily="49" charset="-122"/>
            </a:endParaRPr>
          </a:p>
        </p:txBody>
      </p:sp>
      <p:sp>
        <p:nvSpPr>
          <p:cNvPr id="19" name="矩形 18"/>
          <p:cNvSpPr/>
          <p:nvPr/>
        </p:nvSpPr>
        <p:spPr>
          <a:xfrm>
            <a:off x="3902657" y="300335"/>
            <a:ext cx="2040943" cy="461665"/>
          </a:xfrm>
          <a:prstGeom prst="rect">
            <a:avLst/>
          </a:prstGeom>
        </p:spPr>
        <p:txBody>
          <a:bodyPr wrap="none">
            <a:spAutoFit/>
          </a:bodyPr>
          <a:lstStyle/>
          <a:p>
            <a:r>
              <a:rPr lang="zh-CN" altLang="en-US" sz="2400" b="1" dirty="0" smtClean="0">
                <a:solidFill>
                  <a:srgbClr val="FF0000"/>
                </a:solidFill>
                <a:latin typeface="Times New Roman" pitchFamily="18" charset="0"/>
                <a:ea typeface="楷体" pitchFamily="49" charset="-122"/>
              </a:rPr>
              <a:t>经典体系应用</a:t>
            </a:r>
            <a:endParaRPr lang="zh-CN" altLang="en-US" sz="2400" dirty="0"/>
          </a:p>
        </p:txBody>
      </p:sp>
      <p:sp>
        <p:nvSpPr>
          <p:cNvPr id="8" name="Rectangle 2"/>
          <p:cNvSpPr>
            <a:spLocks noChangeArrowheads="1"/>
          </p:cNvSpPr>
          <p:nvPr/>
        </p:nvSpPr>
        <p:spPr bwMode="auto">
          <a:xfrm>
            <a:off x="31750" y="1268413"/>
            <a:ext cx="9036050" cy="1938992"/>
          </a:xfrm>
          <a:prstGeom prst="rect">
            <a:avLst/>
          </a:prstGeom>
          <a:noFill/>
          <a:ln w="9525">
            <a:noFill/>
            <a:miter lim="800000"/>
            <a:headEnd/>
            <a:tailEnd/>
          </a:ln>
        </p:spPr>
        <p:txBody>
          <a:bodyPr>
            <a:spAutoFit/>
          </a:bodyPr>
          <a:lstStyle/>
          <a:p>
            <a:pPr algn="just"/>
            <a:r>
              <a:rPr lang="zh-CN" altLang="en-US" sz="2400" b="1" dirty="0" smtClean="0">
                <a:solidFill>
                  <a:srgbClr val="000000"/>
                </a:solidFill>
                <a:latin typeface="Times New Roman" pitchFamily="18" charset="0"/>
                <a:ea typeface="楷体" pitchFamily="49" charset="-122"/>
              </a:rPr>
              <a:t>体系的每种自旋构型视为一种状态</a:t>
            </a:r>
            <a:r>
              <a:rPr lang="en-US" altLang="zh-CN" sz="2400" b="1" dirty="0" smtClean="0">
                <a:solidFill>
                  <a:srgbClr val="000000"/>
                </a:solidFill>
                <a:latin typeface="Times New Roman" pitchFamily="18" charset="0"/>
                <a:ea typeface="楷体" pitchFamily="49" charset="-122"/>
              </a:rPr>
              <a:t>α </a:t>
            </a:r>
            <a:r>
              <a:rPr lang="zh-CN" altLang="en-US" sz="2400" b="1" dirty="0" smtClean="0">
                <a:solidFill>
                  <a:srgbClr val="000000"/>
                </a:solidFill>
                <a:latin typeface="Times New Roman" pitchFamily="18" charset="0"/>
                <a:ea typeface="楷体" pitchFamily="49" charset="-122"/>
              </a:rPr>
              <a:t>，对应于特定的微观态能量</a:t>
            </a:r>
            <a:r>
              <a:rPr lang="en-US" altLang="zh-CN" sz="2400" b="1" dirty="0" err="1" smtClean="0">
                <a:solidFill>
                  <a:srgbClr val="000000"/>
                </a:solidFill>
                <a:latin typeface="Times New Roman" pitchFamily="18" charset="0"/>
                <a:ea typeface="楷体" pitchFamily="49" charset="-122"/>
              </a:rPr>
              <a:t>E</a:t>
            </a:r>
            <a:r>
              <a:rPr lang="en-US" altLang="zh-CN" sz="2400" b="1" baseline="-25000" dirty="0" err="1" smtClean="0">
                <a:solidFill>
                  <a:srgbClr val="000000"/>
                </a:solidFill>
                <a:latin typeface="Times New Roman" pitchFamily="18" charset="0"/>
                <a:ea typeface="楷体" pitchFamily="49" charset="-122"/>
              </a:rPr>
              <a:t>α</a:t>
            </a:r>
            <a:r>
              <a:rPr lang="zh-CN" altLang="en-US" sz="2400" b="1" dirty="0" smtClean="0">
                <a:solidFill>
                  <a:srgbClr val="000000"/>
                </a:solidFill>
                <a:latin typeface="Times New Roman" pitchFamily="18" charset="0"/>
                <a:ea typeface="楷体" pitchFamily="49" charset="-122"/>
              </a:rPr>
              <a:t>。当系统处于温度为</a:t>
            </a:r>
            <a:r>
              <a:rPr lang="en-US" altLang="zh-CN" sz="2400" b="1" dirty="0" smtClean="0">
                <a:solidFill>
                  <a:srgbClr val="000000"/>
                </a:solidFill>
                <a:latin typeface="Times New Roman" pitchFamily="18" charset="0"/>
                <a:ea typeface="楷体" pitchFamily="49" charset="-122"/>
              </a:rPr>
              <a:t>T</a:t>
            </a:r>
            <a:r>
              <a:rPr lang="zh-CN" altLang="en-US" sz="2400" b="1" dirty="0" smtClean="0">
                <a:solidFill>
                  <a:srgbClr val="000000"/>
                </a:solidFill>
                <a:latin typeface="Times New Roman" pitchFamily="18" charset="0"/>
                <a:ea typeface="楷体" pitchFamily="49" charset="-122"/>
              </a:rPr>
              <a:t>的环境中时，系统的自旋构型并非是一成不变的，它与环境之间不断交换能量，最终达到一个平衡态，在有限的温度下系统将围绕此平衡态进行涨落。</a:t>
            </a:r>
            <a:endParaRPr lang="en-US" altLang="zh-CN" sz="2400" b="1" dirty="0" smtClean="0">
              <a:solidFill>
                <a:srgbClr val="000000"/>
              </a:solidFill>
              <a:latin typeface="Times New Roman" pitchFamily="18" charset="0"/>
              <a:ea typeface="楷体" pitchFamily="49" charset="-122"/>
            </a:endParaRPr>
          </a:p>
          <a:p>
            <a:pPr algn="just"/>
            <a:r>
              <a:rPr lang="zh-CN" altLang="en-US" sz="2400" b="1" dirty="0" smtClean="0">
                <a:solidFill>
                  <a:srgbClr val="000000"/>
                </a:solidFill>
                <a:latin typeface="Times New Roman" pitchFamily="18" charset="0"/>
                <a:ea typeface="楷体" pitchFamily="49" charset="-122"/>
              </a:rPr>
              <a:t>在正则系综中系统处于状态</a:t>
            </a:r>
            <a:r>
              <a:rPr lang="en-US" altLang="zh-CN" sz="2400" b="1" dirty="0" smtClean="0">
                <a:solidFill>
                  <a:srgbClr val="000000"/>
                </a:solidFill>
                <a:latin typeface="Times New Roman" pitchFamily="18" charset="0"/>
                <a:ea typeface="楷体" pitchFamily="49" charset="-122"/>
              </a:rPr>
              <a:t>α</a:t>
            </a:r>
            <a:r>
              <a:rPr lang="zh-CN" altLang="en-US" sz="2400" b="1" dirty="0" smtClean="0">
                <a:solidFill>
                  <a:srgbClr val="000000"/>
                </a:solidFill>
                <a:latin typeface="Times New Roman" pitchFamily="18" charset="0"/>
                <a:ea typeface="楷体" pitchFamily="49" charset="-122"/>
              </a:rPr>
              <a:t>的概率正比于</a:t>
            </a:r>
            <a:r>
              <a:rPr lang="en-US" altLang="zh-CN" sz="2400" b="1" dirty="0" smtClean="0">
                <a:solidFill>
                  <a:srgbClr val="000000"/>
                </a:solidFill>
                <a:latin typeface="Times New Roman" pitchFamily="18" charset="0"/>
                <a:ea typeface="楷体" pitchFamily="49" charset="-122"/>
              </a:rPr>
              <a:t>Boltzmann </a:t>
            </a:r>
            <a:r>
              <a:rPr lang="zh-CN" altLang="en-US" sz="2400" b="1" dirty="0" smtClean="0">
                <a:solidFill>
                  <a:srgbClr val="000000"/>
                </a:solidFill>
                <a:latin typeface="Times New Roman" pitchFamily="18" charset="0"/>
                <a:ea typeface="楷体" pitchFamily="49" charset="-122"/>
              </a:rPr>
              <a:t>因子</a:t>
            </a:r>
            <a:r>
              <a:rPr lang="en-US" altLang="zh-CN" sz="2400" b="1" dirty="0" smtClean="0">
                <a:solidFill>
                  <a:srgbClr val="000000"/>
                </a:solidFill>
                <a:latin typeface="Times New Roman" pitchFamily="18" charset="0"/>
                <a:ea typeface="楷体" pitchFamily="49" charset="-122"/>
              </a:rPr>
              <a:t>:</a:t>
            </a:r>
          </a:p>
        </p:txBody>
      </p:sp>
      <p:sp>
        <p:nvSpPr>
          <p:cNvPr id="9" name="Rectangle 4"/>
          <p:cNvSpPr>
            <a:spLocks noChangeArrowheads="1"/>
          </p:cNvSpPr>
          <p:nvPr/>
        </p:nvSpPr>
        <p:spPr bwMode="auto">
          <a:xfrm>
            <a:off x="152400" y="4419600"/>
            <a:ext cx="8893175" cy="1938992"/>
          </a:xfrm>
          <a:prstGeom prst="rect">
            <a:avLst/>
          </a:prstGeom>
          <a:noFill/>
          <a:ln w="9525">
            <a:noFill/>
            <a:miter lim="800000"/>
            <a:headEnd/>
            <a:tailEnd/>
          </a:ln>
        </p:spPr>
        <p:txBody>
          <a:bodyPr>
            <a:spAutoFit/>
          </a:bodyPr>
          <a:lstStyle/>
          <a:p>
            <a:pPr algn="just"/>
            <a:r>
              <a:rPr lang="zh-CN" altLang="en-US" sz="2400" b="1" dirty="0" smtClean="0">
                <a:solidFill>
                  <a:srgbClr val="000000"/>
                </a:solidFill>
                <a:latin typeface="Times New Roman" pitchFamily="18" charset="0"/>
                <a:ea typeface="楷体" pitchFamily="49" charset="-122"/>
              </a:rPr>
              <a:t>求和是对所有的自旋构型。</a:t>
            </a:r>
            <a:r>
              <a:rPr lang="en-US" altLang="zh-CN" sz="2400" b="1" dirty="0" smtClean="0">
                <a:solidFill>
                  <a:srgbClr val="000000"/>
                </a:solidFill>
                <a:latin typeface="Times New Roman" pitchFamily="18" charset="0"/>
                <a:ea typeface="楷体" pitchFamily="49" charset="-122"/>
              </a:rPr>
              <a:t>Boltzmann </a:t>
            </a:r>
            <a:r>
              <a:rPr lang="zh-CN" altLang="en-US" sz="2400" b="1" dirty="0" smtClean="0">
                <a:solidFill>
                  <a:srgbClr val="000000"/>
                </a:solidFill>
                <a:latin typeface="Times New Roman" pitchFamily="18" charset="0"/>
                <a:ea typeface="楷体" pitchFamily="49" charset="-122"/>
              </a:rPr>
              <a:t>分布并不要求系统处于基态，只是说系统处于高能态的可能性较小。只有当</a:t>
            </a:r>
            <a:r>
              <a:rPr lang="en-US" altLang="zh-CN" sz="2400" b="1" dirty="0" smtClean="0">
                <a:solidFill>
                  <a:srgbClr val="000000"/>
                </a:solidFill>
                <a:latin typeface="Times New Roman" pitchFamily="18" charset="0"/>
                <a:ea typeface="楷体" pitchFamily="49" charset="-122"/>
              </a:rPr>
              <a:t>T→0 </a:t>
            </a:r>
            <a:r>
              <a:rPr lang="zh-CN" altLang="en-US" sz="2400" b="1" dirty="0" smtClean="0">
                <a:solidFill>
                  <a:srgbClr val="000000"/>
                </a:solidFill>
                <a:latin typeface="Times New Roman" pitchFamily="18" charset="0"/>
                <a:ea typeface="楷体" pitchFamily="49" charset="-122"/>
              </a:rPr>
              <a:t>时，系统才可能处于基态。因此，磁场的作用是使系统有序，而温度使它趋于无序。正是这两种相反的竞争力导致自旋点阵上的有序</a:t>
            </a:r>
            <a:r>
              <a:rPr lang="en-US" altLang="zh-CN" sz="2400" b="1" dirty="0" smtClean="0">
                <a:solidFill>
                  <a:srgbClr val="000000"/>
                </a:solidFill>
                <a:latin typeface="Times New Roman" pitchFamily="18" charset="0"/>
                <a:ea typeface="楷体" pitchFamily="49" charset="-122"/>
              </a:rPr>
              <a:t>—</a:t>
            </a:r>
            <a:r>
              <a:rPr lang="zh-CN" altLang="en-US" sz="2400" b="1" dirty="0" smtClean="0">
                <a:solidFill>
                  <a:srgbClr val="000000"/>
                </a:solidFill>
                <a:latin typeface="Times New Roman" pitchFamily="18" charset="0"/>
                <a:ea typeface="楷体" pitchFamily="49" charset="-122"/>
              </a:rPr>
              <a:t>无序转变。</a:t>
            </a:r>
          </a:p>
        </p:txBody>
      </p:sp>
      <p:graphicFrame>
        <p:nvGraphicFramePr>
          <p:cNvPr id="10" name="Object 5"/>
          <p:cNvGraphicFramePr>
            <a:graphicFrameLocks noChangeAspect="1"/>
          </p:cNvGraphicFramePr>
          <p:nvPr/>
        </p:nvGraphicFramePr>
        <p:xfrm>
          <a:off x="1908175" y="3213100"/>
          <a:ext cx="5256213" cy="1063625"/>
        </p:xfrm>
        <a:graphic>
          <a:graphicData uri="http://schemas.openxmlformats.org/presentationml/2006/ole">
            <p:oleObj spid="_x0000_s310273" name="Equation" r:id="rId3" imgW="2197080" imgH="444240" progId="Equation.DSMT4">
              <p:embed/>
            </p:oleObj>
          </a:graphicData>
        </a:graphic>
      </p:graphicFrame>
      <p:sp>
        <p:nvSpPr>
          <p:cNvPr id="11" name="灯片编号占位符 3"/>
          <p:cNvSpPr>
            <a:spLocks noGrp="1"/>
          </p:cNvSpPr>
          <p:nvPr>
            <p:ph type="sldNum" sz="quarter" idx="12"/>
          </p:nvPr>
        </p:nvSpPr>
        <p:spPr>
          <a:xfrm>
            <a:off x="84138" y="6242050"/>
            <a:ext cx="982662" cy="488950"/>
          </a:xfrm>
        </p:spPr>
        <p:txBody>
          <a:bodyPr/>
          <a:lstStyle/>
          <a:p>
            <a:pPr>
              <a:defRPr/>
            </a:pPr>
            <a:fld id="{F4888A3A-80DA-4FBC-88DF-83FA6B7B708A}" type="slidenum">
              <a:rPr lang="zh-CN" altLang="zh-CN" smtClean="0"/>
              <a:pPr>
                <a:defRPr/>
              </a:pPr>
              <a:t>90</a:t>
            </a:fld>
            <a:endParaRPr lang="zh-CN" altLang="zh-C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ox(in)">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500" fill="hold"/>
                                        <p:tgtEl>
                                          <p:spTgt spid="9"/>
                                        </p:tgtEl>
                                        <p:attrNameLst>
                                          <p:attrName>ppt_x</p:attrName>
                                        </p:attrNameLst>
                                      </p:cBhvr>
                                      <p:tavLst>
                                        <p:tav tm="0">
                                          <p:val>
                                            <p:strVal val="#ppt_x"/>
                                          </p:val>
                                        </p:tav>
                                        <p:tav tm="100000">
                                          <p:val>
                                            <p:strVal val="#ppt_x"/>
                                          </p:val>
                                        </p:tav>
                                      </p:tavLst>
                                    </p:anim>
                                    <p:anim calcmode="lin" valueType="num">
                                      <p:cBhvr additive="base">
                                        <p:cTn id="13"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9"/>
          <p:cNvSpPr>
            <a:spLocks noChangeArrowheads="1"/>
          </p:cNvSpPr>
          <p:nvPr/>
        </p:nvSpPr>
        <p:spPr bwMode="auto">
          <a:xfrm>
            <a:off x="228600" y="228600"/>
            <a:ext cx="3608680" cy="523220"/>
          </a:xfrm>
          <a:prstGeom prst="rect">
            <a:avLst/>
          </a:prstGeom>
          <a:noFill/>
          <a:ln w="9525">
            <a:noFill/>
            <a:miter lim="800000"/>
            <a:headEnd/>
            <a:tailEnd/>
          </a:ln>
        </p:spPr>
        <p:txBody>
          <a:bodyPr wrap="none">
            <a:spAutoFit/>
          </a:bodyPr>
          <a:lstStyle/>
          <a:p>
            <a:r>
              <a:rPr lang="en-US" altLang="zh-CN" sz="2800" b="1" dirty="0" smtClean="0">
                <a:solidFill>
                  <a:srgbClr val="333300"/>
                </a:solidFill>
                <a:latin typeface="Times New Roman" pitchFamily="18" charset="0"/>
                <a:ea typeface="楷体" pitchFamily="49" charset="-122"/>
              </a:rPr>
              <a:t>2.4 </a:t>
            </a:r>
            <a:r>
              <a:rPr lang="zh-CN" altLang="en-US" sz="2800" b="1" dirty="0" smtClean="0">
                <a:solidFill>
                  <a:srgbClr val="333300"/>
                </a:solidFill>
                <a:latin typeface="Times New Roman" pitchFamily="18" charset="0"/>
                <a:ea typeface="楷体" pitchFamily="49" charset="-122"/>
              </a:rPr>
              <a:t>蒙特卡洛方法应用</a:t>
            </a:r>
            <a:endParaRPr lang="zh-CN" altLang="en-US" sz="2800" dirty="0"/>
          </a:p>
        </p:txBody>
      </p:sp>
      <p:sp>
        <p:nvSpPr>
          <p:cNvPr id="6" name="Line 5"/>
          <p:cNvSpPr>
            <a:spLocks noChangeShapeType="1"/>
          </p:cNvSpPr>
          <p:nvPr/>
        </p:nvSpPr>
        <p:spPr bwMode="auto">
          <a:xfrm>
            <a:off x="0" y="762000"/>
            <a:ext cx="7916863" cy="0"/>
          </a:xfrm>
          <a:prstGeom prst="line">
            <a:avLst/>
          </a:prstGeom>
          <a:noFill/>
          <a:ln w="12700">
            <a:solidFill>
              <a:srgbClr val="FF9900"/>
            </a:solidFill>
            <a:miter lim="800000"/>
            <a:headEnd/>
            <a:tailEnd/>
          </a:ln>
          <a:effectLst>
            <a:prstShdw prst="shdw17" dist="17961" dir="2700000">
              <a:srgbClr val="995C00"/>
            </a:prstShdw>
          </a:effectLst>
        </p:spPr>
        <p:txBody>
          <a:bodyPr lIns="90000" tIns="46800" rIns="90000" bIns="46800"/>
          <a:lstStyle/>
          <a:p>
            <a:endParaRPr lang="zh-CN" altLang="en-US"/>
          </a:p>
        </p:txBody>
      </p:sp>
      <p:sp>
        <p:nvSpPr>
          <p:cNvPr id="7" name="Rectangle 4"/>
          <p:cNvSpPr>
            <a:spLocks noChangeArrowheads="1"/>
          </p:cNvSpPr>
          <p:nvPr/>
        </p:nvSpPr>
        <p:spPr bwMode="auto">
          <a:xfrm>
            <a:off x="107950" y="838200"/>
            <a:ext cx="9036050" cy="461665"/>
          </a:xfrm>
          <a:prstGeom prst="rect">
            <a:avLst/>
          </a:prstGeom>
          <a:noFill/>
          <a:ln w="9525">
            <a:noFill/>
            <a:miter lim="800000"/>
            <a:headEnd/>
            <a:tailEnd/>
          </a:ln>
        </p:spPr>
        <p:txBody>
          <a:bodyPr>
            <a:spAutoFit/>
          </a:bodyPr>
          <a:lstStyle/>
          <a:p>
            <a:r>
              <a:rPr lang="en-US" altLang="zh-CN" sz="2400" b="1" dirty="0" smtClean="0">
                <a:solidFill>
                  <a:srgbClr val="0000FF"/>
                </a:solidFill>
                <a:latin typeface="Times New Roman" pitchFamily="18" charset="0"/>
                <a:ea typeface="楷体" pitchFamily="49" charset="-122"/>
              </a:rPr>
              <a:t>Ising</a:t>
            </a:r>
            <a:r>
              <a:rPr lang="zh-CN" altLang="en-US" sz="2400" b="1" dirty="0" smtClean="0">
                <a:solidFill>
                  <a:srgbClr val="0000FF"/>
                </a:solidFill>
                <a:latin typeface="Times New Roman" pitchFamily="18" charset="0"/>
                <a:ea typeface="楷体" pitchFamily="49" charset="-122"/>
              </a:rPr>
              <a:t>模型</a:t>
            </a:r>
            <a:endParaRPr lang="en-US" altLang="zh-CN" sz="2400" b="1" dirty="0" smtClean="0">
              <a:solidFill>
                <a:srgbClr val="0000FF"/>
              </a:solidFill>
              <a:latin typeface="Times New Roman" pitchFamily="18" charset="0"/>
              <a:ea typeface="楷体" pitchFamily="49" charset="-122"/>
            </a:endParaRPr>
          </a:p>
        </p:txBody>
      </p:sp>
      <p:sp>
        <p:nvSpPr>
          <p:cNvPr id="19" name="矩形 18"/>
          <p:cNvSpPr/>
          <p:nvPr/>
        </p:nvSpPr>
        <p:spPr>
          <a:xfrm>
            <a:off x="3902657" y="300335"/>
            <a:ext cx="2040943" cy="461665"/>
          </a:xfrm>
          <a:prstGeom prst="rect">
            <a:avLst/>
          </a:prstGeom>
        </p:spPr>
        <p:txBody>
          <a:bodyPr wrap="none">
            <a:spAutoFit/>
          </a:bodyPr>
          <a:lstStyle/>
          <a:p>
            <a:r>
              <a:rPr lang="zh-CN" altLang="en-US" sz="2400" b="1" dirty="0" smtClean="0">
                <a:solidFill>
                  <a:srgbClr val="FF0000"/>
                </a:solidFill>
                <a:latin typeface="Times New Roman" pitchFamily="18" charset="0"/>
                <a:ea typeface="楷体" pitchFamily="49" charset="-122"/>
              </a:rPr>
              <a:t>经典体系应用</a:t>
            </a:r>
            <a:endParaRPr lang="zh-CN" altLang="en-US" sz="2400" dirty="0"/>
          </a:p>
        </p:txBody>
      </p:sp>
      <p:sp>
        <p:nvSpPr>
          <p:cNvPr id="8" name="Rectangle 2"/>
          <p:cNvSpPr>
            <a:spLocks noChangeArrowheads="1"/>
          </p:cNvSpPr>
          <p:nvPr/>
        </p:nvSpPr>
        <p:spPr bwMode="auto">
          <a:xfrm>
            <a:off x="1125538" y="1304925"/>
            <a:ext cx="7058025" cy="461665"/>
          </a:xfrm>
          <a:prstGeom prst="rect">
            <a:avLst/>
          </a:prstGeom>
          <a:solidFill>
            <a:schemeClr val="bg1"/>
          </a:solidFill>
          <a:ln w="9525">
            <a:noFill/>
            <a:miter lim="800000"/>
            <a:headEnd/>
            <a:tailEnd/>
          </a:ln>
        </p:spPr>
        <p:txBody>
          <a:bodyPr>
            <a:spAutoFit/>
          </a:bodyPr>
          <a:lstStyle/>
          <a:p>
            <a:r>
              <a:rPr lang="zh-CN" altLang="en-US" sz="2400" b="1" dirty="0" smtClean="0">
                <a:solidFill>
                  <a:srgbClr val="000000"/>
                </a:solidFill>
                <a:latin typeface="Times New Roman" pitchFamily="18" charset="0"/>
                <a:ea typeface="楷体" pitchFamily="49" charset="-122"/>
              </a:rPr>
              <a:t>所有物理量均可通过配分函数解析地求解得到，如</a:t>
            </a:r>
          </a:p>
        </p:txBody>
      </p:sp>
      <p:graphicFrame>
        <p:nvGraphicFramePr>
          <p:cNvPr id="9" name="Object 5"/>
          <p:cNvGraphicFramePr>
            <a:graphicFrameLocks noChangeAspect="1"/>
          </p:cNvGraphicFramePr>
          <p:nvPr/>
        </p:nvGraphicFramePr>
        <p:xfrm>
          <a:off x="3357563" y="1736725"/>
          <a:ext cx="2808287" cy="830262"/>
        </p:xfrm>
        <a:graphic>
          <a:graphicData uri="http://schemas.openxmlformats.org/presentationml/2006/ole">
            <p:oleObj spid="_x0000_s313345" name="Equation" r:id="rId3" imgW="1333440" imgH="393480" progId="Equation.DSMT4">
              <p:embed/>
            </p:oleObj>
          </a:graphicData>
        </a:graphic>
      </p:graphicFrame>
      <p:graphicFrame>
        <p:nvGraphicFramePr>
          <p:cNvPr id="10" name="Object 6"/>
          <p:cNvGraphicFramePr>
            <a:graphicFrameLocks noChangeAspect="1"/>
          </p:cNvGraphicFramePr>
          <p:nvPr/>
        </p:nvGraphicFramePr>
        <p:xfrm>
          <a:off x="3357563" y="3852862"/>
          <a:ext cx="2232025" cy="793750"/>
        </p:xfrm>
        <a:graphic>
          <a:graphicData uri="http://schemas.openxmlformats.org/presentationml/2006/ole">
            <p:oleObj spid="_x0000_s313346" name="Equation" r:id="rId4" imgW="1104840" imgH="393480" progId="Equation.DSMT4">
              <p:embed/>
            </p:oleObj>
          </a:graphicData>
        </a:graphic>
      </p:graphicFrame>
      <p:graphicFrame>
        <p:nvGraphicFramePr>
          <p:cNvPr id="11" name="Object 7"/>
          <p:cNvGraphicFramePr>
            <a:graphicFrameLocks noChangeAspect="1"/>
          </p:cNvGraphicFramePr>
          <p:nvPr/>
        </p:nvGraphicFramePr>
        <p:xfrm>
          <a:off x="3327400" y="2673350"/>
          <a:ext cx="5359400" cy="825500"/>
        </p:xfrm>
        <a:graphic>
          <a:graphicData uri="http://schemas.openxmlformats.org/presentationml/2006/ole">
            <p:oleObj spid="_x0000_s313347" name="Equation" r:id="rId5" imgW="2806560" imgH="431640" progId="Equation.DSMT4">
              <p:embed/>
            </p:oleObj>
          </a:graphicData>
        </a:graphic>
      </p:graphicFrame>
      <p:graphicFrame>
        <p:nvGraphicFramePr>
          <p:cNvPr id="12" name="Object 8"/>
          <p:cNvGraphicFramePr>
            <a:graphicFrameLocks noChangeAspect="1"/>
          </p:cNvGraphicFramePr>
          <p:nvPr/>
        </p:nvGraphicFramePr>
        <p:xfrm>
          <a:off x="3411537" y="4970462"/>
          <a:ext cx="1008063" cy="727075"/>
        </p:xfrm>
        <a:graphic>
          <a:graphicData uri="http://schemas.openxmlformats.org/presentationml/2006/ole">
            <p:oleObj spid="_x0000_s313348" name="Equation" r:id="rId6" imgW="545760" imgH="393480" progId="Equation.DSMT4">
              <p:embed/>
            </p:oleObj>
          </a:graphicData>
        </a:graphic>
      </p:graphicFrame>
      <p:graphicFrame>
        <p:nvGraphicFramePr>
          <p:cNvPr id="13" name="Object 9"/>
          <p:cNvGraphicFramePr>
            <a:graphicFrameLocks noChangeAspect="1"/>
          </p:cNvGraphicFramePr>
          <p:nvPr/>
        </p:nvGraphicFramePr>
        <p:xfrm>
          <a:off x="3502025" y="5854700"/>
          <a:ext cx="1728788" cy="850900"/>
        </p:xfrm>
        <a:graphic>
          <a:graphicData uri="http://schemas.openxmlformats.org/presentationml/2006/ole">
            <p:oleObj spid="_x0000_s313349" name="Equation" r:id="rId7" imgW="799920" imgH="393480" progId="Equation.DSMT4">
              <p:embed/>
            </p:oleObj>
          </a:graphicData>
        </a:graphic>
      </p:graphicFrame>
      <p:sp>
        <p:nvSpPr>
          <p:cNvPr id="14" name="Rectangle 19"/>
          <p:cNvSpPr>
            <a:spLocks noChangeArrowheads="1"/>
          </p:cNvSpPr>
          <p:nvPr/>
        </p:nvSpPr>
        <p:spPr bwMode="auto">
          <a:xfrm>
            <a:off x="1125538" y="1885950"/>
            <a:ext cx="1871662" cy="461665"/>
          </a:xfrm>
          <a:prstGeom prst="rect">
            <a:avLst/>
          </a:prstGeom>
          <a:solidFill>
            <a:schemeClr val="bg1"/>
          </a:solidFill>
          <a:ln w="9525">
            <a:noFill/>
            <a:miter lim="800000"/>
            <a:headEnd/>
            <a:tailEnd/>
          </a:ln>
        </p:spPr>
        <p:txBody>
          <a:bodyPr>
            <a:spAutoFit/>
          </a:bodyPr>
          <a:lstStyle/>
          <a:p>
            <a:r>
              <a:rPr lang="zh-CN" altLang="en-US" sz="2400" b="1" dirty="0" smtClean="0">
                <a:solidFill>
                  <a:srgbClr val="000000"/>
                </a:solidFill>
                <a:latin typeface="Times New Roman" pitchFamily="18" charset="0"/>
                <a:ea typeface="楷体" pitchFamily="49" charset="-122"/>
              </a:rPr>
              <a:t>平均自由能</a:t>
            </a:r>
          </a:p>
        </p:txBody>
      </p:sp>
      <p:sp>
        <p:nvSpPr>
          <p:cNvPr id="15" name="Rectangle 20"/>
          <p:cNvSpPr>
            <a:spLocks noChangeArrowheads="1"/>
          </p:cNvSpPr>
          <p:nvPr/>
        </p:nvSpPr>
        <p:spPr bwMode="auto">
          <a:xfrm>
            <a:off x="1125538" y="3975100"/>
            <a:ext cx="1511300" cy="461665"/>
          </a:xfrm>
          <a:prstGeom prst="rect">
            <a:avLst/>
          </a:prstGeom>
          <a:solidFill>
            <a:schemeClr val="bg1"/>
          </a:solidFill>
          <a:ln w="9525">
            <a:noFill/>
            <a:miter lim="800000"/>
            <a:headEnd/>
            <a:tailEnd/>
          </a:ln>
        </p:spPr>
        <p:txBody>
          <a:bodyPr>
            <a:spAutoFit/>
          </a:bodyPr>
          <a:lstStyle/>
          <a:p>
            <a:r>
              <a:rPr lang="zh-CN" altLang="en-US" sz="2400" b="1" dirty="0" smtClean="0">
                <a:solidFill>
                  <a:srgbClr val="000000"/>
                </a:solidFill>
                <a:latin typeface="Times New Roman" pitchFamily="18" charset="0"/>
                <a:ea typeface="楷体" pitchFamily="49" charset="-122"/>
              </a:rPr>
              <a:t>磁化强度</a:t>
            </a:r>
          </a:p>
        </p:txBody>
      </p:sp>
      <p:sp>
        <p:nvSpPr>
          <p:cNvPr id="16" name="Rectangle 21"/>
          <p:cNvSpPr>
            <a:spLocks noChangeArrowheads="1"/>
          </p:cNvSpPr>
          <p:nvPr/>
        </p:nvSpPr>
        <p:spPr bwMode="auto">
          <a:xfrm>
            <a:off x="1414463" y="2817812"/>
            <a:ext cx="819150" cy="461665"/>
          </a:xfrm>
          <a:prstGeom prst="rect">
            <a:avLst/>
          </a:prstGeom>
          <a:solidFill>
            <a:schemeClr val="bg1"/>
          </a:solidFill>
          <a:ln w="9525">
            <a:noFill/>
            <a:miter lim="800000"/>
            <a:headEnd/>
            <a:tailEnd/>
          </a:ln>
        </p:spPr>
        <p:txBody>
          <a:bodyPr>
            <a:spAutoFit/>
          </a:bodyPr>
          <a:lstStyle/>
          <a:p>
            <a:r>
              <a:rPr lang="zh-CN" altLang="en-US" sz="2400" b="1" dirty="0" smtClean="0">
                <a:solidFill>
                  <a:srgbClr val="000000"/>
                </a:solidFill>
                <a:latin typeface="Times New Roman" pitchFamily="18" charset="0"/>
                <a:ea typeface="楷体" pitchFamily="49" charset="-122"/>
              </a:rPr>
              <a:t>内能</a:t>
            </a:r>
          </a:p>
        </p:txBody>
      </p:sp>
      <p:sp>
        <p:nvSpPr>
          <p:cNvPr id="17" name="Rectangle 22"/>
          <p:cNvSpPr>
            <a:spLocks noChangeArrowheads="1"/>
          </p:cNvSpPr>
          <p:nvPr/>
        </p:nvSpPr>
        <p:spPr bwMode="auto">
          <a:xfrm>
            <a:off x="1700213" y="5054600"/>
            <a:ext cx="1081087" cy="461665"/>
          </a:xfrm>
          <a:prstGeom prst="rect">
            <a:avLst/>
          </a:prstGeom>
          <a:solidFill>
            <a:schemeClr val="bg1"/>
          </a:solidFill>
          <a:ln w="9525">
            <a:noFill/>
            <a:miter lim="800000"/>
            <a:headEnd/>
            <a:tailEnd/>
          </a:ln>
        </p:spPr>
        <p:txBody>
          <a:bodyPr>
            <a:spAutoFit/>
          </a:bodyPr>
          <a:lstStyle/>
          <a:p>
            <a:r>
              <a:rPr lang="zh-CN" altLang="en-US" sz="2400" b="1" dirty="0" smtClean="0">
                <a:solidFill>
                  <a:srgbClr val="000000"/>
                </a:solidFill>
                <a:latin typeface="Times New Roman" pitchFamily="18" charset="0"/>
                <a:ea typeface="楷体" pitchFamily="49" charset="-122"/>
              </a:rPr>
              <a:t>比热</a:t>
            </a:r>
          </a:p>
        </p:txBody>
      </p:sp>
      <p:sp>
        <p:nvSpPr>
          <p:cNvPr id="18" name="Rectangle 23"/>
          <p:cNvSpPr>
            <a:spLocks noChangeArrowheads="1"/>
          </p:cNvSpPr>
          <p:nvPr/>
        </p:nvSpPr>
        <p:spPr bwMode="auto">
          <a:xfrm>
            <a:off x="1485900" y="5997575"/>
            <a:ext cx="1223963" cy="461665"/>
          </a:xfrm>
          <a:prstGeom prst="rect">
            <a:avLst/>
          </a:prstGeom>
          <a:solidFill>
            <a:schemeClr val="bg1"/>
          </a:solidFill>
          <a:ln w="9525">
            <a:noFill/>
            <a:miter lim="800000"/>
            <a:headEnd/>
            <a:tailEnd/>
          </a:ln>
        </p:spPr>
        <p:txBody>
          <a:bodyPr>
            <a:spAutoFit/>
          </a:bodyPr>
          <a:lstStyle/>
          <a:p>
            <a:r>
              <a:rPr lang="zh-CN" altLang="en-US" sz="2400" b="1" dirty="0" smtClean="0">
                <a:solidFill>
                  <a:srgbClr val="000000"/>
                </a:solidFill>
                <a:latin typeface="Times New Roman" pitchFamily="18" charset="0"/>
                <a:ea typeface="楷体" pitchFamily="49" charset="-122"/>
              </a:rPr>
              <a:t>磁化率</a:t>
            </a:r>
          </a:p>
        </p:txBody>
      </p:sp>
      <p:sp>
        <p:nvSpPr>
          <p:cNvPr id="20" name="灯片编号占位符 3"/>
          <p:cNvSpPr>
            <a:spLocks noGrp="1"/>
          </p:cNvSpPr>
          <p:nvPr>
            <p:ph type="sldNum" sz="quarter" idx="12"/>
          </p:nvPr>
        </p:nvSpPr>
        <p:spPr>
          <a:xfrm>
            <a:off x="84138" y="6242050"/>
            <a:ext cx="982662" cy="488950"/>
          </a:xfrm>
        </p:spPr>
        <p:txBody>
          <a:bodyPr/>
          <a:lstStyle/>
          <a:p>
            <a:pPr>
              <a:defRPr/>
            </a:pPr>
            <a:fld id="{F4888A3A-80DA-4FBC-88DF-83FA6B7B708A}" type="slidenum">
              <a:rPr lang="zh-CN" altLang="zh-CN" smtClean="0"/>
              <a:pPr>
                <a:defRPr/>
              </a:pPr>
              <a:t>91</a:t>
            </a:fld>
            <a:endParaRPr lang="zh-CN" altLang="zh-C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ox(in)">
                                      <p:cBhvr>
                                        <p:cTn id="7" dur="500"/>
                                        <p:tgtEl>
                                          <p:spTgt spid="14"/>
                                        </p:tgtEl>
                                      </p:cBhvr>
                                    </p:animEffect>
                                  </p:childTnLst>
                                </p:cTn>
                              </p:par>
                              <p:par>
                                <p:cTn id="8" presetID="4" presetClass="entr" presetSubtype="16"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box(in)">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4" presetClass="entr" presetSubtype="16"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box(in)">
                                      <p:cBhvr>
                                        <p:cTn id="15" dur="500"/>
                                        <p:tgtEl>
                                          <p:spTgt spid="16"/>
                                        </p:tgtEl>
                                      </p:cBhvr>
                                    </p:animEffect>
                                  </p:childTnLst>
                                </p:cTn>
                              </p:par>
                              <p:par>
                                <p:cTn id="16" presetID="4" presetClass="entr" presetSubtype="16" fill="hold"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box(in)">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4" presetClass="entr" presetSubtype="16"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box(in)">
                                      <p:cBhvr>
                                        <p:cTn id="23" dur="500"/>
                                        <p:tgtEl>
                                          <p:spTgt spid="15"/>
                                        </p:tgtEl>
                                      </p:cBhvr>
                                    </p:animEffect>
                                  </p:childTnLst>
                                </p:cTn>
                              </p:par>
                              <p:par>
                                <p:cTn id="24" presetID="4" presetClass="entr" presetSubtype="16" fill="hold"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box(in)">
                                      <p:cBhvr>
                                        <p:cTn id="26" dur="500"/>
                                        <p:tgtEl>
                                          <p:spTgt spid="10"/>
                                        </p:tgtEl>
                                      </p:cBhvr>
                                    </p:animEffect>
                                  </p:childTnLst>
                                </p:cTn>
                              </p:par>
                            </p:childTnLst>
                          </p:cTn>
                        </p:par>
                      </p:childTnLst>
                    </p:cTn>
                  </p:par>
                  <p:par>
                    <p:cTn id="27" fill="hold">
                      <p:stCondLst>
                        <p:cond delay="indefinite"/>
                      </p:stCondLst>
                      <p:childTnLst>
                        <p:par>
                          <p:cTn id="28" fill="hold">
                            <p:stCondLst>
                              <p:cond delay="0"/>
                            </p:stCondLst>
                            <p:childTnLst>
                              <p:par>
                                <p:cTn id="29" presetID="4" presetClass="entr" presetSubtype="16" fill="hold" grpId="0" nodeType="click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box(in)">
                                      <p:cBhvr>
                                        <p:cTn id="31" dur="500"/>
                                        <p:tgtEl>
                                          <p:spTgt spid="17"/>
                                        </p:tgtEl>
                                      </p:cBhvr>
                                    </p:animEffect>
                                  </p:childTnLst>
                                </p:cTn>
                              </p:par>
                              <p:par>
                                <p:cTn id="32" presetID="4" presetClass="entr" presetSubtype="16" fill="hold" nodeType="with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box(in)">
                                      <p:cBhvr>
                                        <p:cTn id="34" dur="500"/>
                                        <p:tgtEl>
                                          <p:spTgt spid="12"/>
                                        </p:tgtEl>
                                      </p:cBhvr>
                                    </p:animEffect>
                                  </p:childTnLst>
                                </p:cTn>
                              </p:par>
                            </p:childTnLst>
                          </p:cTn>
                        </p:par>
                      </p:childTnLst>
                    </p:cTn>
                  </p:par>
                  <p:par>
                    <p:cTn id="35" fill="hold">
                      <p:stCondLst>
                        <p:cond delay="indefinite"/>
                      </p:stCondLst>
                      <p:childTnLst>
                        <p:par>
                          <p:cTn id="36" fill="hold">
                            <p:stCondLst>
                              <p:cond delay="0"/>
                            </p:stCondLst>
                            <p:childTnLst>
                              <p:par>
                                <p:cTn id="37" presetID="4" presetClass="entr" presetSubtype="16" fill="hold" grpId="0" nodeType="clickEffect">
                                  <p:stCondLst>
                                    <p:cond delay="0"/>
                                  </p:stCondLst>
                                  <p:childTnLst>
                                    <p:set>
                                      <p:cBhvr>
                                        <p:cTn id="38" dur="1" fill="hold">
                                          <p:stCondLst>
                                            <p:cond delay="0"/>
                                          </p:stCondLst>
                                        </p:cTn>
                                        <p:tgtEl>
                                          <p:spTgt spid="18"/>
                                        </p:tgtEl>
                                        <p:attrNameLst>
                                          <p:attrName>style.visibility</p:attrName>
                                        </p:attrNameLst>
                                      </p:cBhvr>
                                      <p:to>
                                        <p:strVal val="visible"/>
                                      </p:to>
                                    </p:set>
                                    <p:animEffect transition="in" filter="box(in)">
                                      <p:cBhvr>
                                        <p:cTn id="39" dur="500"/>
                                        <p:tgtEl>
                                          <p:spTgt spid="18"/>
                                        </p:tgtEl>
                                      </p:cBhvr>
                                    </p:animEffect>
                                  </p:childTnLst>
                                </p:cTn>
                              </p:par>
                              <p:par>
                                <p:cTn id="40" presetID="4" presetClass="entr" presetSubtype="16" fill="hold" nodeType="with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box(in)">
                                      <p:cBhvr>
                                        <p:cTn id="4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P spid="17" grpId="0" animBg="1"/>
      <p:bldP spid="18" grpId="0"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9"/>
          <p:cNvSpPr>
            <a:spLocks noChangeArrowheads="1"/>
          </p:cNvSpPr>
          <p:nvPr/>
        </p:nvSpPr>
        <p:spPr bwMode="auto">
          <a:xfrm>
            <a:off x="228600" y="228600"/>
            <a:ext cx="3608680" cy="523220"/>
          </a:xfrm>
          <a:prstGeom prst="rect">
            <a:avLst/>
          </a:prstGeom>
          <a:noFill/>
          <a:ln w="9525">
            <a:noFill/>
            <a:miter lim="800000"/>
            <a:headEnd/>
            <a:tailEnd/>
          </a:ln>
        </p:spPr>
        <p:txBody>
          <a:bodyPr wrap="none">
            <a:spAutoFit/>
          </a:bodyPr>
          <a:lstStyle/>
          <a:p>
            <a:r>
              <a:rPr lang="en-US" altLang="zh-CN" sz="2800" b="1" dirty="0" smtClean="0">
                <a:solidFill>
                  <a:srgbClr val="333300"/>
                </a:solidFill>
                <a:latin typeface="Times New Roman" pitchFamily="18" charset="0"/>
                <a:ea typeface="楷体" pitchFamily="49" charset="-122"/>
              </a:rPr>
              <a:t>2.4 </a:t>
            </a:r>
            <a:r>
              <a:rPr lang="zh-CN" altLang="en-US" sz="2800" b="1" dirty="0" smtClean="0">
                <a:solidFill>
                  <a:srgbClr val="333300"/>
                </a:solidFill>
                <a:latin typeface="Times New Roman" pitchFamily="18" charset="0"/>
                <a:ea typeface="楷体" pitchFamily="49" charset="-122"/>
              </a:rPr>
              <a:t>蒙特卡洛方法应用</a:t>
            </a:r>
            <a:endParaRPr lang="zh-CN" altLang="en-US" sz="2800" dirty="0"/>
          </a:p>
        </p:txBody>
      </p:sp>
      <p:sp>
        <p:nvSpPr>
          <p:cNvPr id="6" name="Line 5"/>
          <p:cNvSpPr>
            <a:spLocks noChangeShapeType="1"/>
          </p:cNvSpPr>
          <p:nvPr/>
        </p:nvSpPr>
        <p:spPr bwMode="auto">
          <a:xfrm>
            <a:off x="0" y="762000"/>
            <a:ext cx="7916863" cy="0"/>
          </a:xfrm>
          <a:prstGeom prst="line">
            <a:avLst/>
          </a:prstGeom>
          <a:noFill/>
          <a:ln w="12700">
            <a:solidFill>
              <a:srgbClr val="FF9900"/>
            </a:solidFill>
            <a:miter lim="800000"/>
            <a:headEnd/>
            <a:tailEnd/>
          </a:ln>
          <a:effectLst>
            <a:prstShdw prst="shdw17" dist="17961" dir="2700000">
              <a:srgbClr val="995C00"/>
            </a:prstShdw>
          </a:effectLst>
        </p:spPr>
        <p:txBody>
          <a:bodyPr lIns="90000" tIns="46800" rIns="90000" bIns="46800"/>
          <a:lstStyle/>
          <a:p>
            <a:endParaRPr lang="zh-CN" altLang="en-US"/>
          </a:p>
        </p:txBody>
      </p:sp>
      <p:sp>
        <p:nvSpPr>
          <p:cNvPr id="7" name="Rectangle 4"/>
          <p:cNvSpPr>
            <a:spLocks noChangeArrowheads="1"/>
          </p:cNvSpPr>
          <p:nvPr/>
        </p:nvSpPr>
        <p:spPr bwMode="auto">
          <a:xfrm>
            <a:off x="107950" y="838200"/>
            <a:ext cx="9036050" cy="461665"/>
          </a:xfrm>
          <a:prstGeom prst="rect">
            <a:avLst/>
          </a:prstGeom>
          <a:noFill/>
          <a:ln w="9525">
            <a:noFill/>
            <a:miter lim="800000"/>
            <a:headEnd/>
            <a:tailEnd/>
          </a:ln>
        </p:spPr>
        <p:txBody>
          <a:bodyPr>
            <a:spAutoFit/>
          </a:bodyPr>
          <a:lstStyle/>
          <a:p>
            <a:r>
              <a:rPr lang="zh-CN" altLang="en-US" sz="2400" b="1" dirty="0" smtClean="0">
                <a:solidFill>
                  <a:srgbClr val="0000FF"/>
                </a:solidFill>
                <a:latin typeface="Times New Roman" pitchFamily="18" charset="0"/>
                <a:ea typeface="楷体" pitchFamily="49" charset="-122"/>
              </a:rPr>
              <a:t>磁性体系</a:t>
            </a:r>
            <a:endParaRPr lang="en-US" altLang="zh-CN" sz="2400" b="1" dirty="0" smtClean="0">
              <a:solidFill>
                <a:srgbClr val="0000FF"/>
              </a:solidFill>
              <a:latin typeface="Times New Roman" pitchFamily="18" charset="0"/>
              <a:ea typeface="楷体" pitchFamily="49" charset="-122"/>
            </a:endParaRPr>
          </a:p>
        </p:txBody>
      </p:sp>
      <p:sp>
        <p:nvSpPr>
          <p:cNvPr id="19" name="矩形 18"/>
          <p:cNvSpPr/>
          <p:nvPr/>
        </p:nvSpPr>
        <p:spPr>
          <a:xfrm>
            <a:off x="3902657" y="300335"/>
            <a:ext cx="2040943" cy="461665"/>
          </a:xfrm>
          <a:prstGeom prst="rect">
            <a:avLst/>
          </a:prstGeom>
        </p:spPr>
        <p:txBody>
          <a:bodyPr wrap="none">
            <a:spAutoFit/>
          </a:bodyPr>
          <a:lstStyle/>
          <a:p>
            <a:r>
              <a:rPr lang="zh-CN" altLang="en-US" sz="2400" b="1" dirty="0" smtClean="0">
                <a:solidFill>
                  <a:srgbClr val="FF0000"/>
                </a:solidFill>
                <a:latin typeface="Times New Roman" pitchFamily="18" charset="0"/>
                <a:ea typeface="楷体" pitchFamily="49" charset="-122"/>
              </a:rPr>
              <a:t>经典体系应用</a:t>
            </a:r>
            <a:endParaRPr lang="zh-CN" altLang="en-US" sz="2400" dirty="0"/>
          </a:p>
        </p:txBody>
      </p:sp>
      <p:graphicFrame>
        <p:nvGraphicFramePr>
          <p:cNvPr id="8" name="Object 4"/>
          <p:cNvGraphicFramePr>
            <a:graphicFrameLocks noChangeAspect="1"/>
          </p:cNvGraphicFramePr>
          <p:nvPr/>
        </p:nvGraphicFramePr>
        <p:xfrm>
          <a:off x="407988" y="1963738"/>
          <a:ext cx="2781300" cy="557212"/>
        </p:xfrm>
        <a:graphic>
          <a:graphicData uri="http://schemas.openxmlformats.org/presentationml/2006/ole">
            <p:oleObj spid="_x0000_s311297" name="Equation" r:id="rId3" imgW="1333440" imgH="266400" progId="Equation.DSMT4">
              <p:embed/>
            </p:oleObj>
          </a:graphicData>
        </a:graphic>
      </p:graphicFrame>
      <p:graphicFrame>
        <p:nvGraphicFramePr>
          <p:cNvPr id="9" name="Object 5"/>
          <p:cNvGraphicFramePr>
            <a:graphicFrameLocks noChangeAspect="1"/>
          </p:cNvGraphicFramePr>
          <p:nvPr/>
        </p:nvGraphicFramePr>
        <p:xfrm>
          <a:off x="284163" y="4556125"/>
          <a:ext cx="3146425" cy="900113"/>
        </p:xfrm>
        <a:graphic>
          <a:graphicData uri="http://schemas.openxmlformats.org/presentationml/2006/ole">
            <p:oleObj spid="_x0000_s311298" name="Equation" r:id="rId4" imgW="1777680" imgH="507960" progId="Equation.DSMT4">
              <p:embed/>
            </p:oleObj>
          </a:graphicData>
        </a:graphic>
      </p:graphicFrame>
      <p:graphicFrame>
        <p:nvGraphicFramePr>
          <p:cNvPr id="10" name="Object 6"/>
          <p:cNvGraphicFramePr>
            <a:graphicFrameLocks noChangeAspect="1"/>
          </p:cNvGraphicFramePr>
          <p:nvPr/>
        </p:nvGraphicFramePr>
        <p:xfrm>
          <a:off x="419100" y="2827338"/>
          <a:ext cx="2112963" cy="487362"/>
        </p:xfrm>
        <a:graphic>
          <a:graphicData uri="http://schemas.openxmlformats.org/presentationml/2006/ole">
            <p:oleObj spid="_x0000_s311299" name="Equation" r:id="rId5" imgW="1155600" imgH="266400" progId="Equation.DSMT4">
              <p:embed/>
            </p:oleObj>
          </a:graphicData>
        </a:graphic>
      </p:graphicFrame>
      <p:graphicFrame>
        <p:nvGraphicFramePr>
          <p:cNvPr id="11" name="Object 7"/>
          <p:cNvGraphicFramePr>
            <a:graphicFrameLocks noChangeAspect="1"/>
          </p:cNvGraphicFramePr>
          <p:nvPr/>
        </p:nvGraphicFramePr>
        <p:xfrm>
          <a:off x="134938" y="3575050"/>
          <a:ext cx="4406900" cy="890588"/>
        </p:xfrm>
        <a:graphic>
          <a:graphicData uri="http://schemas.openxmlformats.org/presentationml/2006/ole">
            <p:oleObj spid="_x0000_s311300" name="Equation" r:id="rId6" imgW="2514600" imgH="507960" progId="Equation.DSMT4">
              <p:embed/>
            </p:oleObj>
          </a:graphicData>
        </a:graphic>
      </p:graphicFrame>
      <p:graphicFrame>
        <p:nvGraphicFramePr>
          <p:cNvPr id="12" name="Object 8"/>
          <p:cNvGraphicFramePr>
            <a:graphicFrameLocks noChangeAspect="1"/>
          </p:cNvGraphicFramePr>
          <p:nvPr/>
        </p:nvGraphicFramePr>
        <p:xfrm>
          <a:off x="4799013" y="4916488"/>
          <a:ext cx="3201987" cy="431800"/>
        </p:xfrm>
        <a:graphic>
          <a:graphicData uri="http://schemas.openxmlformats.org/presentationml/2006/ole">
            <p:oleObj spid="_x0000_s311301" name="Equation" r:id="rId7" imgW="1701720" imgH="228600" progId="Equation.DSMT4">
              <p:embed/>
            </p:oleObj>
          </a:graphicData>
        </a:graphic>
      </p:graphicFrame>
      <p:graphicFrame>
        <p:nvGraphicFramePr>
          <p:cNvPr id="13" name="Object 9"/>
          <p:cNvGraphicFramePr>
            <a:graphicFrameLocks noChangeAspect="1"/>
          </p:cNvGraphicFramePr>
          <p:nvPr/>
        </p:nvGraphicFramePr>
        <p:xfrm>
          <a:off x="4872038" y="3908425"/>
          <a:ext cx="3695700" cy="458788"/>
        </p:xfrm>
        <a:graphic>
          <a:graphicData uri="http://schemas.openxmlformats.org/presentationml/2006/ole">
            <p:oleObj spid="_x0000_s311302" name="Equation" r:id="rId8" imgW="1841400" imgH="228600" progId="Equation.DSMT4">
              <p:embed/>
            </p:oleObj>
          </a:graphicData>
        </a:graphic>
      </p:graphicFrame>
      <p:graphicFrame>
        <p:nvGraphicFramePr>
          <p:cNvPr id="14" name="Object 10"/>
          <p:cNvGraphicFramePr>
            <a:graphicFrameLocks noChangeAspect="1"/>
          </p:cNvGraphicFramePr>
          <p:nvPr/>
        </p:nvGraphicFramePr>
        <p:xfrm>
          <a:off x="2425700" y="5715000"/>
          <a:ext cx="4938713" cy="1092200"/>
        </p:xfrm>
        <a:graphic>
          <a:graphicData uri="http://schemas.openxmlformats.org/presentationml/2006/ole">
            <p:oleObj spid="_x0000_s311303" name="Equation" r:id="rId9" imgW="2070000" imgH="457200" progId="Equation.DSMT4">
              <p:embed/>
            </p:oleObj>
          </a:graphicData>
        </a:graphic>
      </p:graphicFrame>
      <p:sp>
        <p:nvSpPr>
          <p:cNvPr id="15" name="Rectangle 11"/>
          <p:cNvSpPr>
            <a:spLocks noChangeArrowheads="1"/>
          </p:cNvSpPr>
          <p:nvPr/>
        </p:nvSpPr>
        <p:spPr bwMode="auto">
          <a:xfrm>
            <a:off x="184150" y="1243012"/>
            <a:ext cx="7969250" cy="461665"/>
          </a:xfrm>
          <a:prstGeom prst="rect">
            <a:avLst/>
          </a:prstGeom>
          <a:noFill/>
          <a:ln w="9525">
            <a:noFill/>
            <a:miter lim="800000"/>
            <a:headEnd/>
            <a:tailEnd/>
          </a:ln>
        </p:spPr>
        <p:txBody>
          <a:bodyPr wrap="square">
            <a:spAutoFit/>
          </a:bodyPr>
          <a:lstStyle/>
          <a:p>
            <a:r>
              <a:rPr lang="zh-CN" altLang="en-US" sz="2400" b="1" dirty="0" smtClean="0">
                <a:solidFill>
                  <a:srgbClr val="000000"/>
                </a:solidFill>
                <a:latin typeface="Times New Roman" pitchFamily="18" charset="0"/>
                <a:ea typeface="楷体" pitchFamily="49" charset="-122"/>
              </a:rPr>
              <a:t>用</a:t>
            </a:r>
            <a:r>
              <a:rPr lang="en-US" altLang="zh-CN" sz="2400" b="1" dirty="0" smtClean="0">
                <a:solidFill>
                  <a:srgbClr val="000000"/>
                </a:solidFill>
                <a:latin typeface="Times New Roman" pitchFamily="18" charset="0"/>
                <a:ea typeface="楷体" pitchFamily="49" charset="-122"/>
              </a:rPr>
              <a:t>Boltzmann </a:t>
            </a:r>
            <a:r>
              <a:rPr lang="zh-CN" altLang="en-US" sz="2400" b="1" dirty="0" smtClean="0">
                <a:solidFill>
                  <a:srgbClr val="000000"/>
                </a:solidFill>
                <a:latin typeface="Times New Roman" pitchFamily="18" charset="0"/>
                <a:ea typeface="楷体" pitchFamily="49" charset="-122"/>
              </a:rPr>
              <a:t>统计分布将它们表示出来数值模拟求解</a:t>
            </a:r>
          </a:p>
        </p:txBody>
      </p:sp>
      <p:sp>
        <p:nvSpPr>
          <p:cNvPr id="16" name="Rectangle 12"/>
          <p:cNvSpPr>
            <a:spLocks noChangeArrowheads="1"/>
          </p:cNvSpPr>
          <p:nvPr/>
        </p:nvSpPr>
        <p:spPr bwMode="auto">
          <a:xfrm>
            <a:off x="4191000" y="1819275"/>
            <a:ext cx="4557713" cy="1200329"/>
          </a:xfrm>
          <a:prstGeom prst="rect">
            <a:avLst/>
          </a:prstGeom>
          <a:noFill/>
          <a:ln w="9525">
            <a:noFill/>
            <a:miter lim="800000"/>
            <a:headEnd/>
            <a:tailEnd/>
          </a:ln>
        </p:spPr>
        <p:txBody>
          <a:bodyPr wrap="square">
            <a:spAutoFit/>
          </a:bodyPr>
          <a:lstStyle/>
          <a:p>
            <a:r>
              <a:rPr lang="zh-CN" altLang="en-US" sz="2400" b="1" dirty="0" smtClean="0">
                <a:solidFill>
                  <a:srgbClr val="000000"/>
                </a:solidFill>
                <a:latin typeface="Times New Roman" pitchFamily="18" charset="0"/>
                <a:ea typeface="楷体" pitchFamily="49" charset="-122"/>
              </a:rPr>
              <a:t>其中</a:t>
            </a:r>
            <a:r>
              <a:rPr lang="en-US" altLang="zh-CN" sz="2400" b="1" dirty="0" smtClean="0">
                <a:solidFill>
                  <a:srgbClr val="000000"/>
                </a:solidFill>
                <a:latin typeface="Times New Roman" pitchFamily="18" charset="0"/>
                <a:ea typeface="楷体" pitchFamily="49" charset="-122"/>
              </a:rPr>
              <a:t>&lt;σ&gt; </a:t>
            </a:r>
            <a:r>
              <a:rPr lang="zh-CN" altLang="en-US" sz="2400" b="1" dirty="0" smtClean="0">
                <a:solidFill>
                  <a:srgbClr val="000000"/>
                </a:solidFill>
                <a:latin typeface="Times New Roman" pitchFamily="18" charset="0"/>
                <a:ea typeface="楷体" pitchFamily="49" charset="-122"/>
              </a:rPr>
              <a:t>为每个格点的平均自旋，它对时间的平均，也为对系综代表点</a:t>
            </a:r>
            <a:r>
              <a:rPr lang="en-US" altLang="zh-CN" sz="2400" b="1" dirty="0" smtClean="0">
                <a:solidFill>
                  <a:srgbClr val="000000"/>
                </a:solidFill>
                <a:latin typeface="Times New Roman" pitchFamily="18" charset="0"/>
                <a:ea typeface="楷体" pitchFamily="49" charset="-122"/>
              </a:rPr>
              <a:t>α (</a:t>
            </a:r>
            <a:r>
              <a:rPr lang="zh-CN" altLang="en-US" sz="2400" b="1" dirty="0" smtClean="0">
                <a:solidFill>
                  <a:srgbClr val="000000"/>
                </a:solidFill>
                <a:latin typeface="Times New Roman" pitchFamily="18" charset="0"/>
                <a:ea typeface="楷体" pitchFamily="49" charset="-122"/>
              </a:rPr>
              <a:t>系统的自旋构型</a:t>
            </a:r>
            <a:r>
              <a:rPr lang="en-US" altLang="zh-CN" sz="2400" b="1" dirty="0" smtClean="0">
                <a:solidFill>
                  <a:srgbClr val="000000"/>
                </a:solidFill>
                <a:latin typeface="Times New Roman" pitchFamily="18" charset="0"/>
                <a:ea typeface="楷体" pitchFamily="49" charset="-122"/>
              </a:rPr>
              <a:t>)</a:t>
            </a:r>
            <a:r>
              <a:rPr lang="zh-CN" altLang="en-US" sz="2400" b="1" dirty="0" smtClean="0">
                <a:solidFill>
                  <a:srgbClr val="000000"/>
                </a:solidFill>
                <a:latin typeface="Times New Roman" pitchFamily="18" charset="0"/>
                <a:ea typeface="楷体" pitchFamily="49" charset="-122"/>
              </a:rPr>
              <a:t>的平均。</a:t>
            </a:r>
          </a:p>
        </p:txBody>
      </p:sp>
      <p:sp>
        <p:nvSpPr>
          <p:cNvPr id="17" name="灯片编号占位符 3"/>
          <p:cNvSpPr>
            <a:spLocks noGrp="1"/>
          </p:cNvSpPr>
          <p:nvPr>
            <p:ph type="sldNum" sz="quarter" idx="12"/>
          </p:nvPr>
        </p:nvSpPr>
        <p:spPr>
          <a:xfrm>
            <a:off x="84138" y="6242050"/>
            <a:ext cx="982662" cy="488950"/>
          </a:xfrm>
        </p:spPr>
        <p:txBody>
          <a:bodyPr/>
          <a:lstStyle/>
          <a:p>
            <a:pPr>
              <a:defRPr/>
            </a:pPr>
            <a:fld id="{F4888A3A-80DA-4FBC-88DF-83FA6B7B708A}" type="slidenum">
              <a:rPr lang="zh-CN" altLang="zh-CN" smtClean="0"/>
              <a:pPr>
                <a:defRPr/>
              </a:pPr>
              <a:t>92</a:t>
            </a:fld>
            <a:endParaRPr lang="zh-CN" altLang="zh-C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ox(in)">
                                      <p:cBhvr>
                                        <p:cTn id="7" dur="500"/>
                                        <p:tgtEl>
                                          <p:spTgt spid="8"/>
                                        </p:tgtEl>
                                      </p:cBhvr>
                                    </p:animEffect>
                                  </p:childTnLst>
                                </p:cTn>
                              </p:par>
                              <p:par>
                                <p:cTn id="8" presetID="4" presetClass="entr" presetSubtype="16"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box(in)">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4" presetClass="entr" presetSubtype="16"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box(in)">
                                      <p:cBhvr>
                                        <p:cTn id="15" dur="500"/>
                                        <p:tgtEl>
                                          <p:spTgt spid="10"/>
                                        </p:tgtEl>
                                      </p:cBhvr>
                                    </p:animEffect>
                                  </p:childTnLst>
                                </p:cTn>
                              </p:par>
                              <p:par>
                                <p:cTn id="16" presetID="4" presetClass="entr" presetSubtype="16" fill="hold"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box(in)">
                                      <p:cBhvr>
                                        <p:cTn id="18" dur="500"/>
                                        <p:tgtEl>
                                          <p:spTgt spid="13"/>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anim calcmode="lin" valueType="num">
                                      <p:cBhvr additive="base">
                                        <p:cTn id="23" dur="500" fill="hold"/>
                                        <p:tgtEl>
                                          <p:spTgt spid="12"/>
                                        </p:tgtEl>
                                        <p:attrNameLst>
                                          <p:attrName>ppt_x</p:attrName>
                                        </p:attrNameLst>
                                      </p:cBhvr>
                                      <p:tavLst>
                                        <p:tav tm="0">
                                          <p:val>
                                            <p:strVal val="#ppt_x"/>
                                          </p:val>
                                        </p:tav>
                                        <p:tav tm="100000">
                                          <p:val>
                                            <p:strVal val="#ppt_x"/>
                                          </p:val>
                                        </p:tav>
                                      </p:tavLst>
                                    </p:anim>
                                    <p:anim calcmode="lin" valueType="num">
                                      <p:cBhvr additive="base">
                                        <p:cTn id="24" dur="500" fill="hold"/>
                                        <p:tgtEl>
                                          <p:spTgt spid="12"/>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fill="hold"/>
                                        <p:tgtEl>
                                          <p:spTgt spid="9"/>
                                        </p:tgtEl>
                                        <p:attrNameLst>
                                          <p:attrName>ppt_x</p:attrName>
                                        </p:attrNameLst>
                                      </p:cBhvr>
                                      <p:tavLst>
                                        <p:tav tm="0">
                                          <p:val>
                                            <p:strVal val="#ppt_x"/>
                                          </p:val>
                                        </p:tav>
                                        <p:tav tm="100000">
                                          <p:val>
                                            <p:strVal val="#ppt_x"/>
                                          </p:val>
                                        </p:tav>
                                      </p:tavLst>
                                    </p:anim>
                                    <p:anim calcmode="lin" valueType="num">
                                      <p:cBhvr additive="base">
                                        <p:cTn id="2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 presetClass="entr" presetSubtype="16" fill="hold" nodeType="click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box(in)">
                                      <p:cBhvr>
                                        <p:cTn id="33" dur="500"/>
                                        <p:tgtEl>
                                          <p:spTgt spid="14"/>
                                        </p:tgtEl>
                                      </p:cBhvr>
                                    </p:animEffect>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grpId="0" nodeType="clickEffect">
                                  <p:stCondLst>
                                    <p:cond delay="0"/>
                                  </p:stCondLst>
                                  <p:childTnLst>
                                    <p:set>
                                      <p:cBhvr>
                                        <p:cTn id="37" dur="1" fill="hold">
                                          <p:stCondLst>
                                            <p:cond delay="0"/>
                                          </p:stCondLst>
                                        </p:cTn>
                                        <p:tgtEl>
                                          <p:spTgt spid="16"/>
                                        </p:tgtEl>
                                        <p:attrNameLst>
                                          <p:attrName>style.visibility</p:attrName>
                                        </p:attrNameLst>
                                      </p:cBhvr>
                                      <p:to>
                                        <p:strVal val="visible"/>
                                      </p:to>
                                    </p:set>
                                    <p:anim calcmode="lin" valueType="num">
                                      <p:cBhvr additive="base">
                                        <p:cTn id="38" dur="500" fill="hold"/>
                                        <p:tgtEl>
                                          <p:spTgt spid="16"/>
                                        </p:tgtEl>
                                        <p:attrNameLst>
                                          <p:attrName>ppt_x</p:attrName>
                                        </p:attrNameLst>
                                      </p:cBhvr>
                                      <p:tavLst>
                                        <p:tav tm="0">
                                          <p:val>
                                            <p:strVal val="#ppt_x"/>
                                          </p:val>
                                        </p:tav>
                                        <p:tav tm="100000">
                                          <p:val>
                                            <p:strVal val="#ppt_x"/>
                                          </p:val>
                                        </p:tav>
                                      </p:tavLst>
                                    </p:anim>
                                    <p:anim calcmode="lin" valueType="num">
                                      <p:cBhvr additive="base">
                                        <p:cTn id="39"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9"/>
          <p:cNvSpPr>
            <a:spLocks noChangeArrowheads="1"/>
          </p:cNvSpPr>
          <p:nvPr/>
        </p:nvSpPr>
        <p:spPr bwMode="auto">
          <a:xfrm>
            <a:off x="228600" y="228600"/>
            <a:ext cx="3608680" cy="523220"/>
          </a:xfrm>
          <a:prstGeom prst="rect">
            <a:avLst/>
          </a:prstGeom>
          <a:noFill/>
          <a:ln w="9525">
            <a:noFill/>
            <a:miter lim="800000"/>
            <a:headEnd/>
            <a:tailEnd/>
          </a:ln>
        </p:spPr>
        <p:txBody>
          <a:bodyPr wrap="none">
            <a:spAutoFit/>
          </a:bodyPr>
          <a:lstStyle/>
          <a:p>
            <a:r>
              <a:rPr lang="en-US" altLang="zh-CN" sz="2800" b="1" dirty="0" smtClean="0">
                <a:solidFill>
                  <a:srgbClr val="333300"/>
                </a:solidFill>
                <a:latin typeface="Times New Roman" pitchFamily="18" charset="0"/>
                <a:ea typeface="楷体" pitchFamily="49" charset="-122"/>
              </a:rPr>
              <a:t>2.4 </a:t>
            </a:r>
            <a:r>
              <a:rPr lang="zh-CN" altLang="en-US" sz="2800" b="1" dirty="0" smtClean="0">
                <a:solidFill>
                  <a:srgbClr val="333300"/>
                </a:solidFill>
                <a:latin typeface="Times New Roman" pitchFamily="18" charset="0"/>
                <a:ea typeface="楷体" pitchFamily="49" charset="-122"/>
              </a:rPr>
              <a:t>蒙特卡洛方法应用</a:t>
            </a:r>
            <a:endParaRPr lang="zh-CN" altLang="en-US" sz="2800" dirty="0"/>
          </a:p>
        </p:txBody>
      </p:sp>
      <p:sp>
        <p:nvSpPr>
          <p:cNvPr id="6" name="Line 5"/>
          <p:cNvSpPr>
            <a:spLocks noChangeShapeType="1"/>
          </p:cNvSpPr>
          <p:nvPr/>
        </p:nvSpPr>
        <p:spPr bwMode="auto">
          <a:xfrm>
            <a:off x="0" y="762000"/>
            <a:ext cx="7916863" cy="0"/>
          </a:xfrm>
          <a:prstGeom prst="line">
            <a:avLst/>
          </a:prstGeom>
          <a:noFill/>
          <a:ln w="12700">
            <a:solidFill>
              <a:srgbClr val="FF9900"/>
            </a:solidFill>
            <a:miter lim="800000"/>
            <a:headEnd/>
            <a:tailEnd/>
          </a:ln>
          <a:effectLst>
            <a:prstShdw prst="shdw17" dist="17961" dir="2700000">
              <a:srgbClr val="995C00"/>
            </a:prstShdw>
          </a:effectLst>
        </p:spPr>
        <p:txBody>
          <a:bodyPr lIns="90000" tIns="46800" rIns="90000" bIns="46800"/>
          <a:lstStyle/>
          <a:p>
            <a:endParaRPr lang="zh-CN" altLang="en-US"/>
          </a:p>
        </p:txBody>
      </p:sp>
      <p:sp>
        <p:nvSpPr>
          <p:cNvPr id="7" name="Rectangle 4"/>
          <p:cNvSpPr>
            <a:spLocks noChangeArrowheads="1"/>
          </p:cNvSpPr>
          <p:nvPr/>
        </p:nvSpPr>
        <p:spPr bwMode="auto">
          <a:xfrm>
            <a:off x="107950" y="838200"/>
            <a:ext cx="9036050" cy="461665"/>
          </a:xfrm>
          <a:prstGeom prst="rect">
            <a:avLst/>
          </a:prstGeom>
          <a:noFill/>
          <a:ln w="9525">
            <a:noFill/>
            <a:miter lim="800000"/>
            <a:headEnd/>
            <a:tailEnd/>
          </a:ln>
        </p:spPr>
        <p:txBody>
          <a:bodyPr>
            <a:spAutoFit/>
          </a:bodyPr>
          <a:lstStyle/>
          <a:p>
            <a:r>
              <a:rPr lang="zh-CN" altLang="en-US" sz="2400" b="1" dirty="0" smtClean="0">
                <a:solidFill>
                  <a:srgbClr val="0000FF"/>
                </a:solidFill>
                <a:latin typeface="Times New Roman" pitchFamily="18" charset="0"/>
                <a:ea typeface="楷体" pitchFamily="49" charset="-122"/>
              </a:rPr>
              <a:t>一维</a:t>
            </a:r>
            <a:r>
              <a:rPr lang="en-US" altLang="zh-CN" sz="2400" b="1" dirty="0" smtClean="0">
                <a:solidFill>
                  <a:srgbClr val="0000FF"/>
                </a:solidFill>
                <a:latin typeface="Times New Roman" pitchFamily="18" charset="0"/>
                <a:ea typeface="楷体" pitchFamily="49" charset="-122"/>
              </a:rPr>
              <a:t>Ising</a:t>
            </a:r>
            <a:r>
              <a:rPr lang="zh-CN" altLang="en-US" sz="2400" b="1" dirty="0" smtClean="0">
                <a:solidFill>
                  <a:srgbClr val="0000FF"/>
                </a:solidFill>
                <a:latin typeface="Times New Roman" pitchFamily="18" charset="0"/>
                <a:ea typeface="楷体" pitchFamily="49" charset="-122"/>
              </a:rPr>
              <a:t>模型模拟</a:t>
            </a:r>
            <a:endParaRPr lang="en-US" altLang="zh-CN" sz="2400" b="1" dirty="0" smtClean="0">
              <a:solidFill>
                <a:srgbClr val="0000FF"/>
              </a:solidFill>
              <a:latin typeface="Times New Roman" pitchFamily="18" charset="0"/>
              <a:ea typeface="楷体" pitchFamily="49" charset="-122"/>
            </a:endParaRPr>
          </a:p>
        </p:txBody>
      </p:sp>
      <p:sp>
        <p:nvSpPr>
          <p:cNvPr id="19" name="矩形 18"/>
          <p:cNvSpPr/>
          <p:nvPr/>
        </p:nvSpPr>
        <p:spPr>
          <a:xfrm>
            <a:off x="3902657" y="300335"/>
            <a:ext cx="2040943" cy="461665"/>
          </a:xfrm>
          <a:prstGeom prst="rect">
            <a:avLst/>
          </a:prstGeom>
        </p:spPr>
        <p:txBody>
          <a:bodyPr wrap="none">
            <a:spAutoFit/>
          </a:bodyPr>
          <a:lstStyle/>
          <a:p>
            <a:r>
              <a:rPr lang="zh-CN" altLang="en-US" sz="2400" b="1" dirty="0" smtClean="0">
                <a:solidFill>
                  <a:srgbClr val="FF0000"/>
                </a:solidFill>
                <a:latin typeface="Times New Roman" pitchFamily="18" charset="0"/>
                <a:ea typeface="楷体" pitchFamily="49" charset="-122"/>
              </a:rPr>
              <a:t>经典体系应用</a:t>
            </a:r>
            <a:endParaRPr lang="zh-CN" altLang="en-US" sz="2400" dirty="0"/>
          </a:p>
        </p:txBody>
      </p:sp>
      <p:sp>
        <p:nvSpPr>
          <p:cNvPr id="8" name="Rectangle 6"/>
          <p:cNvSpPr>
            <a:spLocks noChangeArrowheads="1"/>
          </p:cNvSpPr>
          <p:nvPr/>
        </p:nvSpPr>
        <p:spPr bwMode="auto">
          <a:xfrm>
            <a:off x="152400" y="1527553"/>
            <a:ext cx="8713787" cy="1200329"/>
          </a:xfrm>
          <a:prstGeom prst="rect">
            <a:avLst/>
          </a:prstGeom>
          <a:noFill/>
          <a:ln w="9525">
            <a:noFill/>
            <a:miter lim="800000"/>
            <a:headEnd/>
            <a:tailEnd/>
          </a:ln>
        </p:spPr>
        <p:txBody>
          <a:bodyPr>
            <a:spAutoFit/>
          </a:bodyPr>
          <a:lstStyle/>
          <a:p>
            <a:r>
              <a:rPr lang="zh-CN" altLang="en-US" sz="2400" b="1" dirty="0" smtClean="0">
                <a:solidFill>
                  <a:srgbClr val="000000"/>
                </a:solidFill>
                <a:latin typeface="Times New Roman" pitchFamily="18" charset="0"/>
                <a:ea typeface="楷体" pitchFamily="49" charset="-122"/>
              </a:rPr>
              <a:t>第一步：首先取一个冻结的自旋系统构型，如所有自旋取向相同的能量最低构型</a:t>
            </a:r>
            <a:r>
              <a:rPr lang="en-US" altLang="zh-CN" sz="2400" b="1" dirty="0" smtClean="0">
                <a:solidFill>
                  <a:srgbClr val="000000"/>
                </a:solidFill>
                <a:latin typeface="Times New Roman" pitchFamily="18" charset="0"/>
                <a:ea typeface="楷体" pitchFamily="49" charset="-122"/>
              </a:rPr>
              <a:t>(J &gt; 0 )</a:t>
            </a:r>
            <a:r>
              <a:rPr lang="zh-CN" altLang="en-US" sz="2400" b="1" dirty="0" smtClean="0">
                <a:solidFill>
                  <a:srgbClr val="000000"/>
                </a:solidFill>
                <a:latin typeface="Times New Roman" pitchFamily="18" charset="0"/>
                <a:ea typeface="楷体" pitchFamily="49" charset="-122"/>
              </a:rPr>
              <a:t>。对于不同自旋取向的构型</a:t>
            </a:r>
            <a:r>
              <a:rPr lang="en-US" altLang="zh-CN" sz="2400" b="1" dirty="0" smtClean="0">
                <a:solidFill>
                  <a:srgbClr val="000000"/>
                </a:solidFill>
                <a:latin typeface="Times New Roman" pitchFamily="18" charset="0"/>
                <a:ea typeface="楷体" pitchFamily="49" charset="-122"/>
              </a:rPr>
              <a:t>α </a:t>
            </a:r>
            <a:r>
              <a:rPr lang="zh-CN" altLang="en-US" sz="2400" b="1" dirty="0" smtClean="0">
                <a:solidFill>
                  <a:srgbClr val="000000"/>
                </a:solidFill>
                <a:latin typeface="Times New Roman" pitchFamily="18" charset="0"/>
                <a:ea typeface="楷体" pitchFamily="49" charset="-122"/>
              </a:rPr>
              <a:t>，它出现的概率正比于</a:t>
            </a:r>
            <a:r>
              <a:rPr lang="en-US" altLang="zh-CN" sz="2400" b="1" dirty="0" smtClean="0">
                <a:solidFill>
                  <a:srgbClr val="000000"/>
                </a:solidFill>
                <a:latin typeface="Times New Roman" pitchFamily="18" charset="0"/>
                <a:ea typeface="楷体" pitchFamily="49" charset="-122"/>
              </a:rPr>
              <a:t>exp ( −</a:t>
            </a:r>
            <a:r>
              <a:rPr lang="en-US" altLang="zh-CN" sz="2400" b="1" dirty="0" err="1" smtClean="0">
                <a:solidFill>
                  <a:srgbClr val="000000"/>
                </a:solidFill>
                <a:latin typeface="Times New Roman" pitchFamily="18" charset="0"/>
                <a:ea typeface="楷体" pitchFamily="49" charset="-122"/>
              </a:rPr>
              <a:t>E</a:t>
            </a:r>
            <a:r>
              <a:rPr lang="en-US" altLang="zh-CN" sz="2400" b="1" baseline="-25000" dirty="0" err="1" smtClean="0">
                <a:solidFill>
                  <a:srgbClr val="000000"/>
                </a:solidFill>
                <a:latin typeface="Times New Roman" pitchFamily="18" charset="0"/>
                <a:ea typeface="楷体" pitchFamily="49" charset="-122"/>
              </a:rPr>
              <a:t>α</a:t>
            </a:r>
            <a:r>
              <a:rPr lang="en-US" altLang="zh-CN" sz="2400" b="1" dirty="0" smtClean="0">
                <a:solidFill>
                  <a:srgbClr val="000000"/>
                </a:solidFill>
                <a:latin typeface="Times New Roman" pitchFamily="18" charset="0"/>
                <a:ea typeface="楷体" pitchFamily="49" charset="-122"/>
              </a:rPr>
              <a:t> /</a:t>
            </a:r>
            <a:r>
              <a:rPr lang="en-US" altLang="zh-CN" sz="2400" b="1" dirty="0" err="1" smtClean="0">
                <a:solidFill>
                  <a:srgbClr val="000000"/>
                </a:solidFill>
                <a:latin typeface="Times New Roman" pitchFamily="18" charset="0"/>
                <a:ea typeface="楷体" pitchFamily="49" charset="-122"/>
              </a:rPr>
              <a:t>k</a:t>
            </a:r>
            <a:r>
              <a:rPr lang="en-US" altLang="zh-CN" sz="2400" b="1" baseline="-25000" dirty="0" err="1" smtClean="0">
                <a:solidFill>
                  <a:srgbClr val="000000"/>
                </a:solidFill>
                <a:latin typeface="Times New Roman" pitchFamily="18" charset="0"/>
                <a:ea typeface="楷体" pitchFamily="49" charset="-122"/>
              </a:rPr>
              <a:t>B</a:t>
            </a:r>
            <a:r>
              <a:rPr lang="en-US" altLang="zh-CN" sz="2400" b="1" dirty="0" err="1" smtClean="0">
                <a:solidFill>
                  <a:srgbClr val="000000"/>
                </a:solidFill>
                <a:latin typeface="Times New Roman" pitchFamily="18" charset="0"/>
                <a:ea typeface="楷体" pitchFamily="49" charset="-122"/>
              </a:rPr>
              <a:t>T</a:t>
            </a:r>
            <a:r>
              <a:rPr lang="en-US" altLang="zh-CN" sz="2400" b="1" dirty="0" smtClean="0">
                <a:solidFill>
                  <a:srgbClr val="000000"/>
                </a:solidFill>
                <a:latin typeface="Times New Roman" pitchFamily="18" charset="0"/>
                <a:ea typeface="楷体" pitchFamily="49" charset="-122"/>
              </a:rPr>
              <a:t>) </a:t>
            </a:r>
            <a:r>
              <a:rPr lang="zh-CN" altLang="en-US" sz="2400" b="1" dirty="0" smtClean="0">
                <a:solidFill>
                  <a:srgbClr val="000000"/>
                </a:solidFill>
                <a:latin typeface="Times New Roman" pitchFamily="18" charset="0"/>
                <a:ea typeface="楷体" pitchFamily="49" charset="-122"/>
              </a:rPr>
              <a:t>。</a:t>
            </a:r>
          </a:p>
        </p:txBody>
      </p:sp>
      <p:sp>
        <p:nvSpPr>
          <p:cNvPr id="9" name="Rectangle 7"/>
          <p:cNvSpPr>
            <a:spLocks noChangeArrowheads="1"/>
          </p:cNvSpPr>
          <p:nvPr/>
        </p:nvSpPr>
        <p:spPr bwMode="auto">
          <a:xfrm>
            <a:off x="107950" y="2832478"/>
            <a:ext cx="9036050" cy="830997"/>
          </a:xfrm>
          <a:prstGeom prst="rect">
            <a:avLst/>
          </a:prstGeom>
          <a:noFill/>
          <a:ln w="9525">
            <a:noFill/>
            <a:miter lim="800000"/>
            <a:headEnd/>
            <a:tailEnd/>
          </a:ln>
        </p:spPr>
        <p:txBody>
          <a:bodyPr>
            <a:spAutoFit/>
          </a:bodyPr>
          <a:lstStyle/>
          <a:p>
            <a:r>
              <a:rPr lang="zh-CN" altLang="en-US" sz="2400" b="1" dirty="0" smtClean="0">
                <a:solidFill>
                  <a:srgbClr val="000000"/>
                </a:solidFill>
                <a:latin typeface="Times New Roman" pitchFamily="18" charset="0"/>
                <a:ea typeface="楷体" pitchFamily="49" charset="-122"/>
              </a:rPr>
              <a:t>第二步：将一个老构型改变成另外一个新构型时，新构型被认可的概率正比于</a:t>
            </a:r>
            <a:r>
              <a:rPr lang="en-US" altLang="zh-CN" sz="2400" b="1" dirty="0" smtClean="0">
                <a:solidFill>
                  <a:srgbClr val="000000"/>
                </a:solidFill>
                <a:latin typeface="Times New Roman" pitchFamily="18" charset="0"/>
                <a:ea typeface="楷体" pitchFamily="49" charset="-122"/>
              </a:rPr>
              <a:t>r= exp (−ΔE/</a:t>
            </a:r>
            <a:r>
              <a:rPr lang="en-US" altLang="zh-CN" sz="2400" b="1" dirty="0" err="1" smtClean="0">
                <a:solidFill>
                  <a:srgbClr val="000000"/>
                </a:solidFill>
                <a:latin typeface="Times New Roman" pitchFamily="18" charset="0"/>
                <a:ea typeface="楷体" pitchFamily="49" charset="-122"/>
              </a:rPr>
              <a:t>k</a:t>
            </a:r>
            <a:r>
              <a:rPr lang="en-US" altLang="zh-CN" sz="2400" b="1" baseline="-25000" dirty="0" err="1" smtClean="0">
                <a:solidFill>
                  <a:srgbClr val="000000"/>
                </a:solidFill>
                <a:latin typeface="Times New Roman" pitchFamily="18" charset="0"/>
                <a:ea typeface="楷体" pitchFamily="49" charset="-122"/>
              </a:rPr>
              <a:t>B</a:t>
            </a:r>
            <a:r>
              <a:rPr lang="en-US" altLang="zh-CN" sz="2400" b="1" dirty="0" err="1" smtClean="0">
                <a:solidFill>
                  <a:srgbClr val="000000"/>
                </a:solidFill>
                <a:latin typeface="Times New Roman" pitchFamily="18" charset="0"/>
                <a:ea typeface="楷体" pitchFamily="49" charset="-122"/>
              </a:rPr>
              <a:t>T</a:t>
            </a:r>
            <a:r>
              <a:rPr lang="en-US" altLang="zh-CN" sz="2400" b="1" dirty="0" smtClean="0">
                <a:solidFill>
                  <a:srgbClr val="000000"/>
                </a:solidFill>
                <a:latin typeface="Times New Roman" pitchFamily="18" charset="0"/>
                <a:ea typeface="楷体" pitchFamily="49" charset="-122"/>
              </a:rPr>
              <a:t> ) </a:t>
            </a:r>
            <a:r>
              <a:rPr lang="zh-CN" altLang="en-US" sz="2400" b="1" dirty="0" smtClean="0">
                <a:solidFill>
                  <a:srgbClr val="000000"/>
                </a:solidFill>
                <a:latin typeface="Times New Roman" pitchFamily="18" charset="0"/>
                <a:ea typeface="楷体" pitchFamily="49" charset="-122"/>
              </a:rPr>
              <a:t>，</a:t>
            </a:r>
            <a:r>
              <a:rPr lang="en-US" altLang="zh-CN" sz="2400" b="1" dirty="0" smtClean="0">
                <a:solidFill>
                  <a:srgbClr val="000000"/>
                </a:solidFill>
                <a:latin typeface="Times New Roman" pitchFamily="18" charset="0"/>
                <a:ea typeface="楷体" pitchFamily="49" charset="-122"/>
              </a:rPr>
              <a:t>ΔE </a:t>
            </a:r>
            <a:r>
              <a:rPr lang="zh-CN" altLang="en-US" sz="2400" b="1" dirty="0" smtClean="0">
                <a:solidFill>
                  <a:srgbClr val="000000"/>
                </a:solidFill>
                <a:latin typeface="Times New Roman" pitchFamily="18" charset="0"/>
                <a:ea typeface="楷体" pitchFamily="49" charset="-122"/>
              </a:rPr>
              <a:t>是新老构型的能量差。</a:t>
            </a:r>
          </a:p>
        </p:txBody>
      </p:sp>
      <p:sp>
        <p:nvSpPr>
          <p:cNvPr id="10" name="Rectangle 8"/>
          <p:cNvSpPr>
            <a:spLocks noChangeArrowheads="1"/>
          </p:cNvSpPr>
          <p:nvPr/>
        </p:nvSpPr>
        <p:spPr bwMode="auto">
          <a:xfrm>
            <a:off x="152400" y="3916740"/>
            <a:ext cx="8578850" cy="1569660"/>
          </a:xfrm>
          <a:prstGeom prst="rect">
            <a:avLst/>
          </a:prstGeom>
          <a:noFill/>
          <a:ln w="9525">
            <a:noFill/>
            <a:miter lim="800000"/>
            <a:headEnd/>
            <a:tailEnd/>
          </a:ln>
        </p:spPr>
        <p:txBody>
          <a:bodyPr wrap="square">
            <a:spAutoFit/>
          </a:bodyPr>
          <a:lstStyle/>
          <a:p>
            <a:r>
              <a:rPr lang="zh-CN" altLang="en-US" sz="2400" b="1" dirty="0" smtClean="0">
                <a:solidFill>
                  <a:srgbClr val="000000"/>
                </a:solidFill>
                <a:latin typeface="Times New Roman" pitchFamily="18" charset="0"/>
                <a:ea typeface="楷体" pitchFamily="49" charset="-122"/>
              </a:rPr>
              <a:t>第三步：如果新构型的能量较低，</a:t>
            </a:r>
            <a:r>
              <a:rPr lang="en-US" altLang="zh-CN" sz="2400" b="1" dirty="0" smtClean="0">
                <a:solidFill>
                  <a:srgbClr val="000000"/>
                </a:solidFill>
                <a:latin typeface="Times New Roman" pitchFamily="18" charset="0"/>
                <a:ea typeface="楷体" pitchFamily="49" charset="-122"/>
              </a:rPr>
              <a:t>ΔE &lt; 0 </a:t>
            </a:r>
            <a:r>
              <a:rPr lang="zh-CN" altLang="en-US" sz="2400" b="1" dirty="0" smtClean="0">
                <a:solidFill>
                  <a:srgbClr val="000000"/>
                </a:solidFill>
                <a:latin typeface="Times New Roman" pitchFamily="18" charset="0"/>
                <a:ea typeface="楷体" pitchFamily="49" charset="-122"/>
              </a:rPr>
              <a:t>，</a:t>
            </a:r>
            <a:r>
              <a:rPr lang="en-US" altLang="zh-CN" sz="2400" b="1" dirty="0" smtClean="0">
                <a:solidFill>
                  <a:srgbClr val="000000"/>
                </a:solidFill>
                <a:latin typeface="Times New Roman" pitchFamily="18" charset="0"/>
                <a:ea typeface="楷体" pitchFamily="49" charset="-122"/>
              </a:rPr>
              <a:t>r</a:t>
            </a:r>
            <a:r>
              <a:rPr lang="zh-CN" altLang="en-US" sz="2400" b="1" dirty="0" smtClean="0">
                <a:solidFill>
                  <a:srgbClr val="000000"/>
                </a:solidFill>
                <a:latin typeface="Times New Roman" pitchFamily="18" charset="0"/>
                <a:ea typeface="楷体" pitchFamily="49" charset="-122"/>
              </a:rPr>
              <a:t>大于</a:t>
            </a:r>
            <a:r>
              <a:rPr lang="en-US" altLang="zh-CN" sz="2400" b="1" dirty="0" smtClean="0">
                <a:solidFill>
                  <a:srgbClr val="000000"/>
                </a:solidFill>
                <a:latin typeface="Times New Roman" pitchFamily="18" charset="0"/>
                <a:ea typeface="楷体" pitchFamily="49" charset="-122"/>
              </a:rPr>
              <a:t>1</a:t>
            </a:r>
            <a:r>
              <a:rPr lang="zh-CN" altLang="en-US" sz="2400" b="1" dirty="0" smtClean="0">
                <a:solidFill>
                  <a:srgbClr val="000000"/>
                </a:solidFill>
                <a:latin typeface="Times New Roman" pitchFamily="18" charset="0"/>
                <a:ea typeface="楷体" pitchFamily="49" charset="-122"/>
              </a:rPr>
              <a:t>，接受该新构型。如果新构型的能量较高，</a:t>
            </a:r>
            <a:r>
              <a:rPr lang="en-US" altLang="zh-CN" sz="2400" b="1" dirty="0" smtClean="0">
                <a:solidFill>
                  <a:srgbClr val="000000"/>
                </a:solidFill>
                <a:latin typeface="Times New Roman" pitchFamily="18" charset="0"/>
                <a:ea typeface="楷体" pitchFamily="49" charset="-122"/>
              </a:rPr>
              <a:t>ΔE &gt; 0 </a:t>
            </a:r>
            <a:r>
              <a:rPr lang="zh-CN" altLang="en-US" sz="2400" b="1" dirty="0" smtClean="0">
                <a:solidFill>
                  <a:srgbClr val="000000"/>
                </a:solidFill>
                <a:latin typeface="Times New Roman" pitchFamily="18" charset="0"/>
                <a:ea typeface="楷体" pitchFamily="49" charset="-122"/>
              </a:rPr>
              <a:t>， </a:t>
            </a:r>
            <a:r>
              <a:rPr lang="en-US" altLang="zh-CN" sz="2400" b="1" dirty="0" smtClean="0">
                <a:solidFill>
                  <a:srgbClr val="000000"/>
                </a:solidFill>
                <a:latin typeface="Times New Roman" pitchFamily="18" charset="0"/>
                <a:ea typeface="楷体" pitchFamily="49" charset="-122"/>
              </a:rPr>
              <a:t>r &lt; 1</a:t>
            </a:r>
            <a:r>
              <a:rPr lang="zh-CN" altLang="en-US" sz="2400" b="1" dirty="0" smtClean="0">
                <a:solidFill>
                  <a:srgbClr val="000000"/>
                </a:solidFill>
                <a:latin typeface="Times New Roman" pitchFamily="18" charset="0"/>
                <a:ea typeface="楷体" pitchFamily="49" charset="-122"/>
              </a:rPr>
              <a:t>，这时并不立即放弃该构型，只是它的接收概率为</a:t>
            </a:r>
            <a:r>
              <a:rPr lang="en-US" altLang="zh-CN" sz="2400" b="1" dirty="0" smtClean="0">
                <a:solidFill>
                  <a:srgbClr val="000000"/>
                </a:solidFill>
                <a:latin typeface="Times New Roman" pitchFamily="18" charset="0"/>
                <a:ea typeface="楷体" pitchFamily="49" charset="-122"/>
              </a:rPr>
              <a:t>r </a:t>
            </a:r>
            <a:r>
              <a:rPr lang="zh-CN" altLang="en-US" sz="2400" b="1" dirty="0" smtClean="0">
                <a:solidFill>
                  <a:srgbClr val="000000"/>
                </a:solidFill>
                <a:latin typeface="Times New Roman" pitchFamily="18" charset="0"/>
                <a:ea typeface="楷体" pitchFamily="49" charset="-122"/>
              </a:rPr>
              <a:t>：产生一个随机数</a:t>
            </a:r>
            <a:r>
              <a:rPr lang="en-US" altLang="zh-CN" sz="2400" b="1" dirty="0" smtClean="0">
                <a:solidFill>
                  <a:srgbClr val="000000"/>
                </a:solidFill>
                <a:latin typeface="Times New Roman" pitchFamily="18" charset="0"/>
                <a:ea typeface="楷体" pitchFamily="49" charset="-122"/>
              </a:rPr>
              <a:t>R </a:t>
            </a:r>
            <a:r>
              <a:rPr lang="zh-CN" altLang="en-US" sz="2400" b="1" dirty="0" smtClean="0">
                <a:solidFill>
                  <a:srgbClr val="000000"/>
                </a:solidFill>
                <a:latin typeface="Times New Roman" pitchFamily="18" charset="0"/>
                <a:ea typeface="楷体" pitchFamily="49" charset="-122"/>
              </a:rPr>
              <a:t>，如果</a:t>
            </a:r>
            <a:r>
              <a:rPr lang="en-US" altLang="zh-CN" sz="2400" b="1" dirty="0" smtClean="0">
                <a:solidFill>
                  <a:srgbClr val="000000"/>
                </a:solidFill>
                <a:latin typeface="Times New Roman" pitchFamily="18" charset="0"/>
                <a:ea typeface="楷体" pitchFamily="49" charset="-122"/>
              </a:rPr>
              <a:t>R&lt;r</a:t>
            </a:r>
            <a:r>
              <a:rPr lang="zh-CN" altLang="en-US" sz="2400" b="1" dirty="0" smtClean="0">
                <a:solidFill>
                  <a:srgbClr val="000000"/>
                </a:solidFill>
                <a:latin typeface="Times New Roman" pitchFamily="18" charset="0"/>
                <a:ea typeface="楷体" pitchFamily="49" charset="-122"/>
              </a:rPr>
              <a:t>就接受；否则，保持原老的构型不变。</a:t>
            </a:r>
          </a:p>
        </p:txBody>
      </p:sp>
      <p:sp>
        <p:nvSpPr>
          <p:cNvPr id="11" name="灯片编号占位符 3"/>
          <p:cNvSpPr>
            <a:spLocks noGrp="1"/>
          </p:cNvSpPr>
          <p:nvPr>
            <p:ph type="sldNum" sz="quarter" idx="12"/>
          </p:nvPr>
        </p:nvSpPr>
        <p:spPr>
          <a:xfrm>
            <a:off x="84138" y="6242050"/>
            <a:ext cx="982662" cy="488950"/>
          </a:xfrm>
        </p:spPr>
        <p:txBody>
          <a:bodyPr/>
          <a:lstStyle/>
          <a:p>
            <a:pPr>
              <a:defRPr/>
            </a:pPr>
            <a:fld id="{F4888A3A-80DA-4FBC-88DF-83FA6B7B708A}" type="slidenum">
              <a:rPr lang="zh-CN" altLang="zh-CN" smtClean="0"/>
              <a:pPr>
                <a:defRPr/>
              </a:pPr>
              <a:t>93</a:t>
            </a:fld>
            <a:endParaRPr lang="zh-CN" altLang="zh-C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ox(in)">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500" fill="hold"/>
                                        <p:tgtEl>
                                          <p:spTgt spid="10"/>
                                        </p:tgtEl>
                                        <p:attrNameLst>
                                          <p:attrName>ppt_x</p:attrName>
                                        </p:attrNameLst>
                                      </p:cBhvr>
                                      <p:tavLst>
                                        <p:tav tm="0">
                                          <p:val>
                                            <p:strVal val="#ppt_x"/>
                                          </p:val>
                                        </p:tav>
                                        <p:tav tm="100000">
                                          <p:val>
                                            <p:strVal val="#ppt_x"/>
                                          </p:val>
                                        </p:tav>
                                      </p:tavLst>
                                    </p:anim>
                                    <p:anim calcmode="lin" valueType="num">
                                      <p:cBhvr additive="base">
                                        <p:cTn id="13"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9"/>
          <p:cNvSpPr>
            <a:spLocks noChangeArrowheads="1"/>
          </p:cNvSpPr>
          <p:nvPr/>
        </p:nvSpPr>
        <p:spPr bwMode="auto">
          <a:xfrm>
            <a:off x="228600" y="228600"/>
            <a:ext cx="3608680" cy="523220"/>
          </a:xfrm>
          <a:prstGeom prst="rect">
            <a:avLst/>
          </a:prstGeom>
          <a:noFill/>
          <a:ln w="9525">
            <a:noFill/>
            <a:miter lim="800000"/>
            <a:headEnd/>
            <a:tailEnd/>
          </a:ln>
        </p:spPr>
        <p:txBody>
          <a:bodyPr wrap="none">
            <a:spAutoFit/>
          </a:bodyPr>
          <a:lstStyle/>
          <a:p>
            <a:r>
              <a:rPr lang="en-US" altLang="zh-CN" sz="2800" b="1" dirty="0" smtClean="0">
                <a:solidFill>
                  <a:srgbClr val="333300"/>
                </a:solidFill>
                <a:latin typeface="Times New Roman" pitchFamily="18" charset="0"/>
                <a:ea typeface="楷体" pitchFamily="49" charset="-122"/>
              </a:rPr>
              <a:t>2.4 </a:t>
            </a:r>
            <a:r>
              <a:rPr lang="zh-CN" altLang="en-US" sz="2800" b="1" dirty="0" smtClean="0">
                <a:solidFill>
                  <a:srgbClr val="333300"/>
                </a:solidFill>
                <a:latin typeface="Times New Roman" pitchFamily="18" charset="0"/>
                <a:ea typeface="楷体" pitchFamily="49" charset="-122"/>
              </a:rPr>
              <a:t>蒙特卡洛方法应用</a:t>
            </a:r>
            <a:endParaRPr lang="zh-CN" altLang="en-US" sz="2800" dirty="0"/>
          </a:p>
        </p:txBody>
      </p:sp>
      <p:sp>
        <p:nvSpPr>
          <p:cNvPr id="6" name="Line 5"/>
          <p:cNvSpPr>
            <a:spLocks noChangeShapeType="1"/>
          </p:cNvSpPr>
          <p:nvPr/>
        </p:nvSpPr>
        <p:spPr bwMode="auto">
          <a:xfrm>
            <a:off x="0" y="762000"/>
            <a:ext cx="7916863" cy="0"/>
          </a:xfrm>
          <a:prstGeom prst="line">
            <a:avLst/>
          </a:prstGeom>
          <a:noFill/>
          <a:ln w="12700">
            <a:solidFill>
              <a:srgbClr val="FF9900"/>
            </a:solidFill>
            <a:miter lim="800000"/>
            <a:headEnd/>
            <a:tailEnd/>
          </a:ln>
          <a:effectLst>
            <a:prstShdw prst="shdw17" dist="17961" dir="2700000">
              <a:srgbClr val="995C00"/>
            </a:prstShdw>
          </a:effectLst>
        </p:spPr>
        <p:txBody>
          <a:bodyPr lIns="90000" tIns="46800" rIns="90000" bIns="46800"/>
          <a:lstStyle/>
          <a:p>
            <a:endParaRPr lang="zh-CN" altLang="en-US"/>
          </a:p>
        </p:txBody>
      </p:sp>
      <p:sp>
        <p:nvSpPr>
          <p:cNvPr id="7" name="Rectangle 4"/>
          <p:cNvSpPr>
            <a:spLocks noChangeArrowheads="1"/>
          </p:cNvSpPr>
          <p:nvPr/>
        </p:nvSpPr>
        <p:spPr bwMode="auto">
          <a:xfrm>
            <a:off x="107950" y="838200"/>
            <a:ext cx="9036050" cy="5632311"/>
          </a:xfrm>
          <a:prstGeom prst="rect">
            <a:avLst/>
          </a:prstGeom>
          <a:noFill/>
          <a:ln w="9525">
            <a:noFill/>
            <a:miter lim="800000"/>
            <a:headEnd/>
            <a:tailEnd/>
          </a:ln>
        </p:spPr>
        <p:txBody>
          <a:bodyPr>
            <a:spAutoFit/>
          </a:bodyPr>
          <a:lstStyle/>
          <a:p>
            <a:r>
              <a:rPr lang="en-US" altLang="zh-CN" sz="2400" b="1" dirty="0" smtClean="0">
                <a:solidFill>
                  <a:srgbClr val="0000FF"/>
                </a:solidFill>
                <a:latin typeface="Times New Roman" pitchFamily="18" charset="0"/>
                <a:ea typeface="楷体" pitchFamily="49" charset="-122"/>
              </a:rPr>
              <a:t>Ising</a:t>
            </a:r>
            <a:r>
              <a:rPr lang="zh-CN" altLang="en-US" sz="2400" b="1" dirty="0" smtClean="0">
                <a:solidFill>
                  <a:srgbClr val="0000FF"/>
                </a:solidFill>
                <a:latin typeface="Times New Roman" pitchFamily="18" charset="0"/>
                <a:ea typeface="楷体" pitchFamily="49" charset="-122"/>
              </a:rPr>
              <a:t>模型</a:t>
            </a:r>
            <a:endParaRPr lang="en-US" altLang="zh-CN" sz="2400" b="1" dirty="0" smtClean="0">
              <a:solidFill>
                <a:srgbClr val="0000FF"/>
              </a:solidFill>
              <a:latin typeface="Times New Roman" pitchFamily="18" charset="0"/>
              <a:ea typeface="楷体" pitchFamily="49" charset="-122"/>
            </a:endParaRPr>
          </a:p>
          <a:p>
            <a:endParaRPr lang="en-US" altLang="zh-CN" sz="2400" b="1" dirty="0" smtClean="0">
              <a:solidFill>
                <a:srgbClr val="0000FF"/>
              </a:solidFill>
              <a:latin typeface="Times New Roman" pitchFamily="18" charset="0"/>
              <a:ea typeface="楷体" pitchFamily="49" charset="-122"/>
            </a:endParaRPr>
          </a:p>
          <a:p>
            <a:endParaRPr lang="en-US" altLang="zh-CN" sz="2400" b="1" dirty="0" smtClean="0">
              <a:solidFill>
                <a:srgbClr val="0000FF"/>
              </a:solidFill>
              <a:latin typeface="Times New Roman" pitchFamily="18" charset="0"/>
              <a:ea typeface="楷体" pitchFamily="49" charset="-122"/>
            </a:endParaRPr>
          </a:p>
          <a:p>
            <a:endParaRPr lang="en-US" altLang="zh-CN" sz="2400" b="1" dirty="0" smtClean="0">
              <a:solidFill>
                <a:srgbClr val="0000FF"/>
              </a:solidFill>
              <a:latin typeface="Times New Roman" pitchFamily="18" charset="0"/>
              <a:ea typeface="楷体" pitchFamily="49" charset="-122"/>
            </a:endParaRPr>
          </a:p>
          <a:p>
            <a:endParaRPr lang="en-US" altLang="zh-CN" sz="2400" b="1" dirty="0" smtClean="0">
              <a:solidFill>
                <a:srgbClr val="0000FF"/>
              </a:solidFill>
              <a:latin typeface="Times New Roman" pitchFamily="18" charset="0"/>
              <a:ea typeface="楷体" pitchFamily="49" charset="-122"/>
            </a:endParaRPr>
          </a:p>
          <a:p>
            <a:endParaRPr lang="en-US" altLang="zh-CN" sz="2400" b="1" dirty="0" smtClean="0">
              <a:solidFill>
                <a:srgbClr val="0000FF"/>
              </a:solidFill>
              <a:latin typeface="Times New Roman" pitchFamily="18" charset="0"/>
              <a:ea typeface="楷体" pitchFamily="49" charset="-122"/>
            </a:endParaRPr>
          </a:p>
          <a:p>
            <a:endParaRPr lang="en-US" altLang="zh-CN" sz="2400" b="1" dirty="0" smtClean="0">
              <a:solidFill>
                <a:srgbClr val="0000FF"/>
              </a:solidFill>
              <a:latin typeface="Times New Roman" pitchFamily="18" charset="0"/>
              <a:ea typeface="楷体" pitchFamily="49" charset="-122"/>
            </a:endParaRPr>
          </a:p>
          <a:p>
            <a:endParaRPr lang="en-US" altLang="zh-CN" sz="2400" b="1" dirty="0" smtClean="0">
              <a:solidFill>
                <a:srgbClr val="000000"/>
              </a:solidFill>
              <a:latin typeface="Times New Roman" pitchFamily="18" charset="0"/>
              <a:ea typeface="楷体" pitchFamily="49" charset="-122"/>
            </a:endParaRPr>
          </a:p>
          <a:p>
            <a:pPr marL="457200" indent="-457200"/>
            <a:r>
              <a:rPr lang="zh-CN" altLang="en-US" sz="2400" b="1" dirty="0" smtClean="0">
                <a:solidFill>
                  <a:srgbClr val="000000"/>
                </a:solidFill>
                <a:latin typeface="Times New Roman" pitchFamily="18" charset="0"/>
                <a:ea typeface="楷体" pitchFamily="49" charset="-122"/>
              </a:rPr>
              <a:t>几点说明：</a:t>
            </a:r>
            <a:endParaRPr lang="en-US" altLang="zh-CN" sz="2400" b="1" dirty="0" smtClean="0">
              <a:solidFill>
                <a:srgbClr val="000000"/>
              </a:solidFill>
              <a:latin typeface="Times New Roman" pitchFamily="18" charset="0"/>
              <a:ea typeface="楷体" pitchFamily="49" charset="-122"/>
            </a:endParaRPr>
          </a:p>
          <a:p>
            <a:pPr>
              <a:buAutoNum type="arabicParenBoth"/>
            </a:pPr>
            <a:r>
              <a:rPr lang="zh-CN" altLang="en-US" sz="2400" b="1" dirty="0" smtClean="0">
                <a:solidFill>
                  <a:srgbClr val="000000"/>
                </a:solidFill>
                <a:latin typeface="Times New Roman" pitchFamily="18" charset="0"/>
                <a:ea typeface="楷体" pitchFamily="49" charset="-122"/>
              </a:rPr>
              <a:t>细致平衡原理中，没有唯一决定跃迁几率，因此采用</a:t>
            </a:r>
            <a:r>
              <a:rPr lang="en-US" altLang="zh-CN" sz="2400" b="1" dirty="0" smtClean="0">
                <a:solidFill>
                  <a:srgbClr val="000000"/>
                </a:solidFill>
                <a:latin typeface="Times New Roman" pitchFamily="18" charset="0"/>
                <a:ea typeface="楷体" pitchFamily="49" charset="-122"/>
              </a:rPr>
              <a:t>Metropolis </a:t>
            </a:r>
            <a:r>
              <a:rPr lang="zh-CN" altLang="en-US" sz="2400" b="1" dirty="0" smtClean="0">
                <a:solidFill>
                  <a:srgbClr val="000000"/>
                </a:solidFill>
                <a:latin typeface="Times New Roman" pitchFamily="18" charset="0"/>
                <a:ea typeface="楷体" pitchFamily="49" charset="-122"/>
              </a:rPr>
              <a:t>抽样法时还可用其它适当归一化的几率分布，如</a:t>
            </a:r>
            <a:endParaRPr lang="en-US" altLang="zh-CN" sz="2400" b="1" dirty="0" smtClean="0">
              <a:solidFill>
                <a:srgbClr val="000000"/>
              </a:solidFill>
              <a:latin typeface="Times New Roman" pitchFamily="18" charset="0"/>
              <a:ea typeface="楷体" pitchFamily="49" charset="-122"/>
            </a:endParaRPr>
          </a:p>
          <a:p>
            <a:endParaRPr lang="en-US" altLang="zh-CN" sz="2400" b="1" dirty="0" smtClean="0">
              <a:solidFill>
                <a:srgbClr val="000000"/>
              </a:solidFill>
              <a:latin typeface="Times New Roman" pitchFamily="18" charset="0"/>
              <a:ea typeface="楷体" pitchFamily="49" charset="-122"/>
            </a:endParaRPr>
          </a:p>
          <a:p>
            <a:endParaRPr lang="en-US" altLang="zh-CN" sz="2400" b="1" dirty="0" smtClean="0">
              <a:solidFill>
                <a:srgbClr val="000000"/>
              </a:solidFill>
              <a:latin typeface="Times New Roman" pitchFamily="18" charset="0"/>
              <a:ea typeface="楷体" pitchFamily="49" charset="-122"/>
            </a:endParaRPr>
          </a:p>
          <a:p>
            <a:endParaRPr lang="en-US" altLang="zh-CN" sz="2400" b="1" dirty="0" smtClean="0">
              <a:solidFill>
                <a:srgbClr val="000000"/>
              </a:solidFill>
              <a:latin typeface="Times New Roman" pitchFamily="18" charset="0"/>
              <a:ea typeface="楷体" pitchFamily="49" charset="-122"/>
            </a:endParaRPr>
          </a:p>
          <a:p>
            <a:r>
              <a:rPr lang="zh-CN" altLang="en-US" sz="2400" b="1" dirty="0" smtClean="0">
                <a:solidFill>
                  <a:srgbClr val="000000"/>
                </a:solidFill>
                <a:latin typeface="Times New Roman" pitchFamily="18" charset="0"/>
                <a:ea typeface="楷体" pitchFamily="49" charset="-122"/>
              </a:rPr>
              <a:t>不会改变平衡态结果，但可以加速高温下的收敛速度。</a:t>
            </a:r>
          </a:p>
        </p:txBody>
      </p:sp>
      <p:sp>
        <p:nvSpPr>
          <p:cNvPr id="19" name="矩形 18"/>
          <p:cNvSpPr/>
          <p:nvPr/>
        </p:nvSpPr>
        <p:spPr>
          <a:xfrm>
            <a:off x="3902657" y="300335"/>
            <a:ext cx="2040943" cy="461665"/>
          </a:xfrm>
          <a:prstGeom prst="rect">
            <a:avLst/>
          </a:prstGeom>
        </p:spPr>
        <p:txBody>
          <a:bodyPr wrap="none">
            <a:spAutoFit/>
          </a:bodyPr>
          <a:lstStyle/>
          <a:p>
            <a:r>
              <a:rPr lang="zh-CN" altLang="en-US" sz="2400" b="1" dirty="0" smtClean="0">
                <a:solidFill>
                  <a:srgbClr val="FF0000"/>
                </a:solidFill>
                <a:latin typeface="Times New Roman" pitchFamily="18" charset="0"/>
                <a:ea typeface="楷体" pitchFamily="49" charset="-122"/>
              </a:rPr>
              <a:t>经典体系应用</a:t>
            </a:r>
            <a:endParaRPr lang="zh-CN" altLang="en-US" sz="2400" dirty="0"/>
          </a:p>
        </p:txBody>
      </p:sp>
      <p:pic>
        <p:nvPicPr>
          <p:cNvPr id="8" name="Picture 5"/>
          <p:cNvPicPr>
            <a:picLocks noChangeAspect="1" noChangeArrowheads="1"/>
          </p:cNvPicPr>
          <p:nvPr/>
        </p:nvPicPr>
        <p:blipFill>
          <a:blip r:embed="rId3" cstate="print"/>
          <a:srcRect/>
          <a:stretch>
            <a:fillRect/>
          </a:stretch>
        </p:blipFill>
        <p:spPr bwMode="auto">
          <a:xfrm>
            <a:off x="1873250" y="838200"/>
            <a:ext cx="4679950" cy="3238500"/>
          </a:xfrm>
          <a:prstGeom prst="rect">
            <a:avLst/>
          </a:prstGeom>
          <a:noFill/>
          <a:ln w="9525">
            <a:noFill/>
            <a:miter lim="800000"/>
            <a:headEnd/>
            <a:tailEnd/>
          </a:ln>
        </p:spPr>
      </p:pic>
      <p:graphicFrame>
        <p:nvGraphicFramePr>
          <p:cNvPr id="580623" name="Object 15"/>
          <p:cNvGraphicFramePr>
            <a:graphicFrameLocks noChangeAspect="1"/>
          </p:cNvGraphicFramePr>
          <p:nvPr/>
        </p:nvGraphicFramePr>
        <p:xfrm>
          <a:off x="2971800" y="4953000"/>
          <a:ext cx="2969686" cy="990600"/>
        </p:xfrm>
        <a:graphic>
          <a:graphicData uri="http://schemas.openxmlformats.org/presentationml/2006/ole">
            <p:oleObj spid="_x0000_s314369" name="Equation" r:id="rId4" imgW="1295280" imgH="431640" progId="Equation.DSMT4">
              <p:embed/>
            </p:oleObj>
          </a:graphicData>
        </a:graphic>
      </p:graphicFrame>
      <p:sp>
        <p:nvSpPr>
          <p:cNvPr id="9" name="灯片编号占位符 3"/>
          <p:cNvSpPr>
            <a:spLocks noGrp="1"/>
          </p:cNvSpPr>
          <p:nvPr>
            <p:ph type="sldNum" sz="quarter" idx="12"/>
          </p:nvPr>
        </p:nvSpPr>
        <p:spPr>
          <a:xfrm>
            <a:off x="84138" y="6242050"/>
            <a:ext cx="982662" cy="488950"/>
          </a:xfrm>
        </p:spPr>
        <p:txBody>
          <a:bodyPr/>
          <a:lstStyle/>
          <a:p>
            <a:pPr>
              <a:defRPr/>
            </a:pPr>
            <a:fld id="{F4888A3A-80DA-4FBC-88DF-83FA6B7B708A}" type="slidenum">
              <a:rPr lang="zh-CN" altLang="zh-CN" smtClean="0"/>
              <a:pPr>
                <a:defRPr/>
              </a:pPr>
              <a:t>94</a:t>
            </a:fld>
            <a:endParaRPr lang="zh-CN" altLang="zh-C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4" presetClass="entr" presetSubtype="16" fill="hold" nodeType="withEffect">
                                  <p:stCondLst>
                                    <p:cond delay="0"/>
                                  </p:stCondLst>
                                  <p:childTnLst>
                                    <p:set>
                                      <p:cBhvr>
                                        <p:cTn id="10" dur="1" fill="hold">
                                          <p:stCondLst>
                                            <p:cond delay="0"/>
                                          </p:stCondLst>
                                        </p:cTn>
                                        <p:tgtEl>
                                          <p:spTgt spid="580623"/>
                                        </p:tgtEl>
                                        <p:attrNameLst>
                                          <p:attrName>style.visibility</p:attrName>
                                        </p:attrNameLst>
                                      </p:cBhvr>
                                      <p:to>
                                        <p:strVal val="visible"/>
                                      </p:to>
                                    </p:set>
                                    <p:animEffect transition="in" filter="box(in)">
                                      <p:cBhvr>
                                        <p:cTn id="11" dur="500"/>
                                        <p:tgtEl>
                                          <p:spTgt spid="5806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9"/>
          <p:cNvSpPr>
            <a:spLocks noChangeArrowheads="1"/>
          </p:cNvSpPr>
          <p:nvPr/>
        </p:nvSpPr>
        <p:spPr bwMode="auto">
          <a:xfrm>
            <a:off x="228600" y="228600"/>
            <a:ext cx="3608680" cy="523220"/>
          </a:xfrm>
          <a:prstGeom prst="rect">
            <a:avLst/>
          </a:prstGeom>
          <a:noFill/>
          <a:ln w="9525">
            <a:noFill/>
            <a:miter lim="800000"/>
            <a:headEnd/>
            <a:tailEnd/>
          </a:ln>
        </p:spPr>
        <p:txBody>
          <a:bodyPr wrap="none">
            <a:spAutoFit/>
          </a:bodyPr>
          <a:lstStyle/>
          <a:p>
            <a:r>
              <a:rPr lang="en-US" altLang="zh-CN" sz="2800" b="1" dirty="0" smtClean="0">
                <a:solidFill>
                  <a:srgbClr val="333300"/>
                </a:solidFill>
                <a:latin typeface="Times New Roman" pitchFamily="18" charset="0"/>
                <a:ea typeface="楷体" pitchFamily="49" charset="-122"/>
              </a:rPr>
              <a:t>2.4 </a:t>
            </a:r>
            <a:r>
              <a:rPr lang="zh-CN" altLang="en-US" sz="2800" b="1" dirty="0" smtClean="0">
                <a:solidFill>
                  <a:srgbClr val="333300"/>
                </a:solidFill>
                <a:latin typeface="Times New Roman" pitchFamily="18" charset="0"/>
                <a:ea typeface="楷体" pitchFamily="49" charset="-122"/>
              </a:rPr>
              <a:t>蒙特卡洛方法应用</a:t>
            </a:r>
            <a:endParaRPr lang="zh-CN" altLang="en-US" sz="2800" dirty="0"/>
          </a:p>
        </p:txBody>
      </p:sp>
      <p:sp>
        <p:nvSpPr>
          <p:cNvPr id="6" name="Line 5"/>
          <p:cNvSpPr>
            <a:spLocks noChangeShapeType="1"/>
          </p:cNvSpPr>
          <p:nvPr/>
        </p:nvSpPr>
        <p:spPr bwMode="auto">
          <a:xfrm>
            <a:off x="0" y="762000"/>
            <a:ext cx="7916863" cy="0"/>
          </a:xfrm>
          <a:prstGeom prst="line">
            <a:avLst/>
          </a:prstGeom>
          <a:noFill/>
          <a:ln w="12700">
            <a:solidFill>
              <a:srgbClr val="FF9900"/>
            </a:solidFill>
            <a:miter lim="800000"/>
            <a:headEnd/>
            <a:tailEnd/>
          </a:ln>
          <a:effectLst>
            <a:prstShdw prst="shdw17" dist="17961" dir="2700000">
              <a:srgbClr val="995C00"/>
            </a:prstShdw>
          </a:effectLst>
        </p:spPr>
        <p:txBody>
          <a:bodyPr lIns="90000" tIns="46800" rIns="90000" bIns="46800"/>
          <a:lstStyle/>
          <a:p>
            <a:endParaRPr lang="zh-CN" altLang="en-US"/>
          </a:p>
        </p:txBody>
      </p:sp>
      <p:sp>
        <p:nvSpPr>
          <p:cNvPr id="7" name="Rectangle 4"/>
          <p:cNvSpPr>
            <a:spLocks noChangeArrowheads="1"/>
          </p:cNvSpPr>
          <p:nvPr/>
        </p:nvSpPr>
        <p:spPr bwMode="auto">
          <a:xfrm>
            <a:off x="107950" y="838200"/>
            <a:ext cx="9036050" cy="461665"/>
          </a:xfrm>
          <a:prstGeom prst="rect">
            <a:avLst/>
          </a:prstGeom>
          <a:noFill/>
          <a:ln w="9525">
            <a:noFill/>
            <a:miter lim="800000"/>
            <a:headEnd/>
            <a:tailEnd/>
          </a:ln>
        </p:spPr>
        <p:txBody>
          <a:bodyPr>
            <a:spAutoFit/>
          </a:bodyPr>
          <a:lstStyle/>
          <a:p>
            <a:r>
              <a:rPr lang="en-US" altLang="zh-CN" sz="2400" b="1" dirty="0" smtClean="0">
                <a:solidFill>
                  <a:srgbClr val="0000FF"/>
                </a:solidFill>
                <a:latin typeface="Times New Roman" pitchFamily="18" charset="0"/>
                <a:ea typeface="楷体" pitchFamily="49" charset="-122"/>
              </a:rPr>
              <a:t>Ising</a:t>
            </a:r>
            <a:r>
              <a:rPr lang="zh-CN" altLang="en-US" sz="2400" b="1" dirty="0" smtClean="0">
                <a:solidFill>
                  <a:srgbClr val="0000FF"/>
                </a:solidFill>
                <a:latin typeface="Times New Roman" pitchFamily="18" charset="0"/>
                <a:ea typeface="楷体" pitchFamily="49" charset="-122"/>
              </a:rPr>
              <a:t>模型</a:t>
            </a:r>
          </a:p>
        </p:txBody>
      </p:sp>
      <p:sp>
        <p:nvSpPr>
          <p:cNvPr id="19" name="矩形 18"/>
          <p:cNvSpPr/>
          <p:nvPr/>
        </p:nvSpPr>
        <p:spPr>
          <a:xfrm>
            <a:off x="3902657" y="300335"/>
            <a:ext cx="2040943" cy="461665"/>
          </a:xfrm>
          <a:prstGeom prst="rect">
            <a:avLst/>
          </a:prstGeom>
        </p:spPr>
        <p:txBody>
          <a:bodyPr wrap="none">
            <a:spAutoFit/>
          </a:bodyPr>
          <a:lstStyle/>
          <a:p>
            <a:r>
              <a:rPr lang="zh-CN" altLang="en-US" sz="2400" b="1" dirty="0" smtClean="0">
                <a:solidFill>
                  <a:srgbClr val="FF0000"/>
                </a:solidFill>
                <a:latin typeface="Times New Roman" pitchFamily="18" charset="0"/>
                <a:ea typeface="楷体" pitchFamily="49" charset="-122"/>
              </a:rPr>
              <a:t>经典体系应用</a:t>
            </a:r>
            <a:endParaRPr lang="zh-CN" altLang="en-US" sz="2400" dirty="0"/>
          </a:p>
        </p:txBody>
      </p:sp>
      <p:sp>
        <p:nvSpPr>
          <p:cNvPr id="8" name="Rectangle 11"/>
          <p:cNvSpPr>
            <a:spLocks noChangeArrowheads="1"/>
          </p:cNvSpPr>
          <p:nvPr/>
        </p:nvSpPr>
        <p:spPr bwMode="auto">
          <a:xfrm>
            <a:off x="228600" y="1295400"/>
            <a:ext cx="8569325" cy="830997"/>
          </a:xfrm>
          <a:prstGeom prst="rect">
            <a:avLst/>
          </a:prstGeom>
          <a:noFill/>
          <a:ln w="9525">
            <a:noFill/>
            <a:miter lim="800000"/>
            <a:headEnd/>
            <a:tailEnd/>
          </a:ln>
        </p:spPr>
        <p:txBody>
          <a:bodyPr>
            <a:spAutoFit/>
          </a:bodyPr>
          <a:lstStyle/>
          <a:p>
            <a:r>
              <a:rPr lang="en-US" altLang="zh-CN" sz="2400" b="1" dirty="0" smtClean="0">
                <a:solidFill>
                  <a:srgbClr val="000000"/>
                </a:solidFill>
                <a:latin typeface="Times New Roman" pitchFamily="18" charset="0"/>
                <a:ea typeface="楷体" pitchFamily="49" charset="-122"/>
              </a:rPr>
              <a:t>(2)</a:t>
            </a:r>
            <a:r>
              <a:rPr lang="zh-CN" altLang="en-US" sz="2400" b="1" dirty="0" smtClean="0">
                <a:solidFill>
                  <a:srgbClr val="000000"/>
                </a:solidFill>
                <a:latin typeface="Times New Roman" pitchFamily="18" charset="0"/>
                <a:ea typeface="楷体" pitchFamily="49" charset="-122"/>
              </a:rPr>
              <a:t>改变构型时可以一次只反转一个自旋取向，也可反转若干个，反转时自旋可以是随机选取的，也可以是逐个选取的</a:t>
            </a:r>
          </a:p>
        </p:txBody>
      </p:sp>
      <p:sp>
        <p:nvSpPr>
          <p:cNvPr id="9" name="Rectangle 12"/>
          <p:cNvSpPr>
            <a:spLocks noChangeArrowheads="1"/>
          </p:cNvSpPr>
          <p:nvPr/>
        </p:nvSpPr>
        <p:spPr bwMode="auto">
          <a:xfrm>
            <a:off x="206375" y="4419600"/>
            <a:ext cx="8785225" cy="1200329"/>
          </a:xfrm>
          <a:prstGeom prst="rect">
            <a:avLst/>
          </a:prstGeom>
          <a:noFill/>
          <a:ln w="9525">
            <a:noFill/>
            <a:miter lim="800000"/>
            <a:headEnd/>
            <a:tailEnd/>
          </a:ln>
        </p:spPr>
        <p:txBody>
          <a:bodyPr>
            <a:spAutoFit/>
          </a:bodyPr>
          <a:lstStyle/>
          <a:p>
            <a:r>
              <a:rPr lang="en-US" altLang="zh-CN" sz="2400" b="1" dirty="0" smtClean="0">
                <a:solidFill>
                  <a:srgbClr val="000000"/>
                </a:solidFill>
                <a:latin typeface="Times New Roman" pitchFamily="18" charset="0"/>
                <a:ea typeface="楷体" pitchFamily="49" charset="-122"/>
              </a:rPr>
              <a:t>(3)</a:t>
            </a:r>
            <a:r>
              <a:rPr lang="zh-CN" altLang="en-US" sz="2400" b="1" dirty="0" smtClean="0">
                <a:solidFill>
                  <a:srgbClr val="000000"/>
                </a:solidFill>
                <a:latin typeface="Times New Roman" pitchFamily="18" charset="0"/>
                <a:ea typeface="楷体" pitchFamily="49" charset="-122"/>
              </a:rPr>
              <a:t>初始构型的选择依赖于温度。高温下可以选择完全随机无序的初始构型，而在低温下，选择完全有序的铁磁或反铁磁构型。在计算平均值时，要扔掉初始热化阶段的若干构型。</a:t>
            </a:r>
          </a:p>
        </p:txBody>
      </p:sp>
      <p:sp>
        <p:nvSpPr>
          <p:cNvPr id="10" name="Rectangle 16"/>
          <p:cNvSpPr>
            <a:spLocks noChangeArrowheads="1"/>
          </p:cNvSpPr>
          <p:nvPr/>
        </p:nvSpPr>
        <p:spPr bwMode="auto">
          <a:xfrm>
            <a:off x="762000" y="2762071"/>
            <a:ext cx="7391400" cy="1200329"/>
          </a:xfrm>
          <a:prstGeom prst="rect">
            <a:avLst/>
          </a:prstGeom>
          <a:noFill/>
          <a:ln w="9525">
            <a:noFill/>
            <a:miter lim="800000"/>
            <a:headEnd/>
            <a:tailEnd/>
          </a:ln>
        </p:spPr>
        <p:txBody>
          <a:bodyPr wrap="square">
            <a:spAutoFit/>
          </a:bodyPr>
          <a:lstStyle/>
          <a:p>
            <a:pPr algn="just"/>
            <a:r>
              <a:rPr lang="zh-CN" altLang="en-US" sz="2400" dirty="0" smtClean="0">
                <a:solidFill>
                  <a:srgbClr val="000000"/>
                </a:solidFill>
                <a:latin typeface="Times New Roman" pitchFamily="18" charset="0"/>
                <a:ea typeface="楷体" pitchFamily="49" charset="-122"/>
              </a:rPr>
              <a:t>反复进行的自旋构型的变更过程，相当于将冻结的最低能量构型态放在温度为</a:t>
            </a:r>
            <a:r>
              <a:rPr lang="en-US" altLang="zh-CN" sz="2400" dirty="0" smtClean="0">
                <a:solidFill>
                  <a:srgbClr val="000000"/>
                </a:solidFill>
                <a:latin typeface="Times New Roman" pitchFamily="18" charset="0"/>
                <a:ea typeface="楷体" pitchFamily="49" charset="-122"/>
              </a:rPr>
              <a:t>T </a:t>
            </a:r>
            <a:r>
              <a:rPr lang="zh-CN" altLang="en-US" sz="2400" dirty="0" smtClean="0">
                <a:solidFill>
                  <a:srgbClr val="000000"/>
                </a:solidFill>
                <a:latin typeface="Times New Roman" pitchFamily="18" charset="0"/>
                <a:ea typeface="楷体" pitchFamily="49" charset="-122"/>
              </a:rPr>
              <a:t>的环境中进行缓慢加热，从而得到系统趋于平衡态的时间变化过程。</a:t>
            </a:r>
          </a:p>
        </p:txBody>
      </p:sp>
      <p:sp>
        <p:nvSpPr>
          <p:cNvPr id="11" name="灯片编号占位符 3"/>
          <p:cNvSpPr>
            <a:spLocks noGrp="1"/>
          </p:cNvSpPr>
          <p:nvPr>
            <p:ph type="sldNum" sz="quarter" idx="12"/>
          </p:nvPr>
        </p:nvSpPr>
        <p:spPr>
          <a:xfrm>
            <a:off x="84138" y="6242050"/>
            <a:ext cx="982662" cy="488950"/>
          </a:xfrm>
        </p:spPr>
        <p:txBody>
          <a:bodyPr/>
          <a:lstStyle/>
          <a:p>
            <a:pPr>
              <a:defRPr/>
            </a:pPr>
            <a:fld id="{F4888A3A-80DA-4FBC-88DF-83FA6B7B708A}" type="slidenum">
              <a:rPr lang="zh-CN" altLang="zh-CN" smtClean="0"/>
              <a:pPr>
                <a:defRPr/>
              </a:pPr>
              <a:t>95</a:t>
            </a:fld>
            <a:endParaRPr lang="zh-CN" altLang="zh-C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ox(in)">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box(in)">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500" fill="hold"/>
                                        <p:tgtEl>
                                          <p:spTgt spid="9"/>
                                        </p:tgtEl>
                                        <p:attrNameLst>
                                          <p:attrName>ppt_x</p:attrName>
                                        </p:attrNameLst>
                                      </p:cBhvr>
                                      <p:tavLst>
                                        <p:tav tm="0">
                                          <p:val>
                                            <p:strVal val="#ppt_x"/>
                                          </p:val>
                                        </p:tav>
                                        <p:tav tm="100000">
                                          <p:val>
                                            <p:strVal val="#ppt_x"/>
                                          </p:val>
                                        </p:tav>
                                      </p:tavLst>
                                    </p:anim>
                                    <p:anim calcmode="lin" valueType="num">
                                      <p:cBhvr additive="base">
                                        <p:cTn id="1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9"/>
          <p:cNvSpPr>
            <a:spLocks noChangeArrowheads="1"/>
          </p:cNvSpPr>
          <p:nvPr/>
        </p:nvSpPr>
        <p:spPr bwMode="auto">
          <a:xfrm>
            <a:off x="228600" y="228600"/>
            <a:ext cx="3608680" cy="523220"/>
          </a:xfrm>
          <a:prstGeom prst="rect">
            <a:avLst/>
          </a:prstGeom>
          <a:noFill/>
          <a:ln w="9525">
            <a:noFill/>
            <a:miter lim="800000"/>
            <a:headEnd/>
            <a:tailEnd/>
          </a:ln>
        </p:spPr>
        <p:txBody>
          <a:bodyPr wrap="none">
            <a:spAutoFit/>
          </a:bodyPr>
          <a:lstStyle/>
          <a:p>
            <a:r>
              <a:rPr lang="en-US" altLang="zh-CN" sz="2800" b="1" dirty="0" smtClean="0">
                <a:solidFill>
                  <a:srgbClr val="333300"/>
                </a:solidFill>
                <a:latin typeface="Times New Roman" pitchFamily="18" charset="0"/>
                <a:ea typeface="楷体" pitchFamily="49" charset="-122"/>
              </a:rPr>
              <a:t>2.4 </a:t>
            </a:r>
            <a:r>
              <a:rPr lang="zh-CN" altLang="en-US" sz="2800" b="1" dirty="0" smtClean="0">
                <a:solidFill>
                  <a:srgbClr val="333300"/>
                </a:solidFill>
                <a:latin typeface="Times New Roman" pitchFamily="18" charset="0"/>
                <a:ea typeface="楷体" pitchFamily="49" charset="-122"/>
              </a:rPr>
              <a:t>蒙特卡洛方法应用</a:t>
            </a:r>
            <a:endParaRPr lang="zh-CN" altLang="en-US" sz="2800" dirty="0"/>
          </a:p>
        </p:txBody>
      </p:sp>
      <p:sp>
        <p:nvSpPr>
          <p:cNvPr id="6" name="Line 5"/>
          <p:cNvSpPr>
            <a:spLocks noChangeShapeType="1"/>
          </p:cNvSpPr>
          <p:nvPr/>
        </p:nvSpPr>
        <p:spPr bwMode="auto">
          <a:xfrm>
            <a:off x="0" y="762000"/>
            <a:ext cx="7916863" cy="0"/>
          </a:xfrm>
          <a:prstGeom prst="line">
            <a:avLst/>
          </a:prstGeom>
          <a:noFill/>
          <a:ln w="12700">
            <a:solidFill>
              <a:srgbClr val="FF9900"/>
            </a:solidFill>
            <a:miter lim="800000"/>
            <a:headEnd/>
            <a:tailEnd/>
          </a:ln>
          <a:effectLst>
            <a:prstShdw prst="shdw17" dist="17961" dir="2700000">
              <a:srgbClr val="995C00"/>
            </a:prstShdw>
          </a:effectLst>
        </p:spPr>
        <p:txBody>
          <a:bodyPr lIns="90000" tIns="46800" rIns="90000" bIns="46800"/>
          <a:lstStyle/>
          <a:p>
            <a:endParaRPr lang="zh-CN" altLang="en-US"/>
          </a:p>
        </p:txBody>
      </p:sp>
      <p:sp>
        <p:nvSpPr>
          <p:cNvPr id="7" name="Rectangle 4"/>
          <p:cNvSpPr>
            <a:spLocks noChangeArrowheads="1"/>
          </p:cNvSpPr>
          <p:nvPr/>
        </p:nvSpPr>
        <p:spPr bwMode="auto">
          <a:xfrm>
            <a:off x="107950" y="838200"/>
            <a:ext cx="9036050" cy="461665"/>
          </a:xfrm>
          <a:prstGeom prst="rect">
            <a:avLst/>
          </a:prstGeom>
          <a:noFill/>
          <a:ln w="9525">
            <a:noFill/>
            <a:miter lim="800000"/>
            <a:headEnd/>
            <a:tailEnd/>
          </a:ln>
        </p:spPr>
        <p:txBody>
          <a:bodyPr>
            <a:spAutoFit/>
          </a:bodyPr>
          <a:lstStyle/>
          <a:p>
            <a:r>
              <a:rPr lang="en-US" altLang="zh-CN" sz="2400" b="1" dirty="0" smtClean="0">
                <a:solidFill>
                  <a:srgbClr val="0000FF"/>
                </a:solidFill>
                <a:latin typeface="Times New Roman" pitchFamily="18" charset="0"/>
                <a:ea typeface="楷体" pitchFamily="49" charset="-122"/>
              </a:rPr>
              <a:t>Ising</a:t>
            </a:r>
            <a:r>
              <a:rPr lang="zh-CN" altLang="en-US" sz="2400" b="1" dirty="0" smtClean="0">
                <a:solidFill>
                  <a:srgbClr val="0000FF"/>
                </a:solidFill>
                <a:latin typeface="Times New Roman" pitchFamily="18" charset="0"/>
                <a:ea typeface="楷体" pitchFamily="49" charset="-122"/>
              </a:rPr>
              <a:t>模型</a:t>
            </a:r>
            <a:endParaRPr lang="en-US" altLang="zh-CN" sz="2400" b="1" dirty="0" smtClean="0">
              <a:solidFill>
                <a:srgbClr val="0000FF"/>
              </a:solidFill>
              <a:latin typeface="Times New Roman" pitchFamily="18" charset="0"/>
              <a:ea typeface="楷体" pitchFamily="49" charset="-122"/>
            </a:endParaRPr>
          </a:p>
        </p:txBody>
      </p:sp>
      <p:sp>
        <p:nvSpPr>
          <p:cNvPr id="19" name="矩形 18"/>
          <p:cNvSpPr/>
          <p:nvPr/>
        </p:nvSpPr>
        <p:spPr>
          <a:xfrm>
            <a:off x="3902657" y="300335"/>
            <a:ext cx="2040943" cy="461665"/>
          </a:xfrm>
          <a:prstGeom prst="rect">
            <a:avLst/>
          </a:prstGeom>
        </p:spPr>
        <p:txBody>
          <a:bodyPr wrap="none">
            <a:spAutoFit/>
          </a:bodyPr>
          <a:lstStyle/>
          <a:p>
            <a:r>
              <a:rPr lang="zh-CN" altLang="en-US" sz="2400" b="1" dirty="0" smtClean="0">
                <a:solidFill>
                  <a:srgbClr val="FF0000"/>
                </a:solidFill>
                <a:latin typeface="Times New Roman" pitchFamily="18" charset="0"/>
                <a:ea typeface="楷体" pitchFamily="49" charset="-122"/>
              </a:rPr>
              <a:t>经典体系应用</a:t>
            </a:r>
            <a:endParaRPr lang="zh-CN" altLang="en-US" sz="2400" dirty="0"/>
          </a:p>
        </p:txBody>
      </p:sp>
      <p:sp>
        <p:nvSpPr>
          <p:cNvPr id="8" name="Rectangle 4"/>
          <p:cNvSpPr>
            <a:spLocks noChangeArrowheads="1"/>
          </p:cNvSpPr>
          <p:nvPr/>
        </p:nvSpPr>
        <p:spPr bwMode="auto">
          <a:xfrm>
            <a:off x="228600" y="1219200"/>
            <a:ext cx="8353425" cy="830997"/>
          </a:xfrm>
          <a:prstGeom prst="rect">
            <a:avLst/>
          </a:prstGeom>
          <a:noFill/>
          <a:ln w="9525">
            <a:noFill/>
            <a:miter lim="800000"/>
            <a:headEnd/>
            <a:tailEnd/>
          </a:ln>
        </p:spPr>
        <p:txBody>
          <a:bodyPr>
            <a:spAutoFit/>
          </a:bodyPr>
          <a:lstStyle/>
          <a:p>
            <a:r>
              <a:rPr lang="en-US" altLang="zh-CN" sz="2400" b="1" dirty="0" smtClean="0">
                <a:solidFill>
                  <a:srgbClr val="000000"/>
                </a:solidFill>
                <a:latin typeface="Times New Roman" pitchFamily="18" charset="0"/>
                <a:ea typeface="楷体" pitchFamily="49" charset="-122"/>
              </a:rPr>
              <a:t>(4) </a:t>
            </a:r>
            <a:r>
              <a:rPr lang="zh-CN" altLang="en-US" sz="2400" b="1" dirty="0" smtClean="0">
                <a:solidFill>
                  <a:srgbClr val="000000"/>
                </a:solidFill>
                <a:latin typeface="Times New Roman" pitchFamily="18" charset="0"/>
                <a:ea typeface="楷体" pitchFamily="49" charset="-122"/>
              </a:rPr>
              <a:t>由于每个构型</a:t>
            </a:r>
            <a:r>
              <a:rPr lang="en-US" altLang="zh-CN" sz="2400" b="1" dirty="0" smtClean="0">
                <a:solidFill>
                  <a:srgbClr val="000000"/>
                </a:solidFill>
                <a:latin typeface="Times New Roman" pitchFamily="18" charset="0"/>
                <a:ea typeface="楷体" pitchFamily="49" charset="-122"/>
              </a:rPr>
              <a:t>α</a:t>
            </a:r>
            <a:r>
              <a:rPr lang="zh-CN" altLang="en-US" sz="2400" b="1" dirty="0" smtClean="0">
                <a:solidFill>
                  <a:srgbClr val="000000"/>
                </a:solidFill>
                <a:latin typeface="Times New Roman" pitchFamily="18" charset="0"/>
                <a:ea typeface="楷体" pitchFamily="49" charset="-122"/>
              </a:rPr>
              <a:t>已经是由几率</a:t>
            </a:r>
            <a:r>
              <a:rPr lang="en-US" altLang="zh-CN" sz="2400" b="1" dirty="0" err="1" smtClean="0">
                <a:solidFill>
                  <a:srgbClr val="000000"/>
                </a:solidFill>
                <a:latin typeface="Times New Roman" pitchFamily="18" charset="0"/>
                <a:ea typeface="楷体" pitchFamily="49" charset="-122"/>
              </a:rPr>
              <a:t>p</a:t>
            </a:r>
            <a:r>
              <a:rPr lang="en-US" altLang="zh-CN" sz="2400" b="1" baseline="-25000" dirty="0" err="1" smtClean="0">
                <a:solidFill>
                  <a:srgbClr val="000000"/>
                </a:solidFill>
                <a:latin typeface="Times New Roman" pitchFamily="18" charset="0"/>
                <a:ea typeface="楷体" pitchFamily="49" charset="-122"/>
              </a:rPr>
              <a:t>α</a:t>
            </a:r>
            <a:r>
              <a:rPr lang="en-US" altLang="zh-CN" sz="2400" b="1" dirty="0" smtClean="0">
                <a:solidFill>
                  <a:srgbClr val="000000"/>
                </a:solidFill>
                <a:latin typeface="Times New Roman" pitchFamily="18" charset="0"/>
                <a:ea typeface="楷体" pitchFamily="49" charset="-122"/>
              </a:rPr>
              <a:t> </a:t>
            </a:r>
            <a:r>
              <a:rPr lang="zh-CN" altLang="en-US" sz="2400" b="1" dirty="0" smtClean="0">
                <a:solidFill>
                  <a:srgbClr val="000000"/>
                </a:solidFill>
                <a:latin typeface="Times New Roman" pitchFamily="18" charset="0"/>
                <a:ea typeface="楷体" pitchFamily="49" charset="-122"/>
              </a:rPr>
              <a:t>通过重要抽样法产生的</a:t>
            </a:r>
            <a:r>
              <a:rPr lang="en-US" altLang="zh-CN" sz="2400" b="1" dirty="0" smtClean="0">
                <a:solidFill>
                  <a:srgbClr val="000000"/>
                </a:solidFill>
                <a:latin typeface="Times New Roman" pitchFamily="18" charset="0"/>
                <a:ea typeface="楷体" pitchFamily="49" charset="-122"/>
              </a:rPr>
              <a:t>,</a:t>
            </a:r>
            <a:r>
              <a:rPr lang="zh-CN" altLang="en-US" sz="2400" b="1" dirty="0" smtClean="0">
                <a:solidFill>
                  <a:srgbClr val="000000"/>
                </a:solidFill>
                <a:latin typeface="Times New Roman" pitchFamily="18" charset="0"/>
                <a:ea typeface="楷体" pitchFamily="49" charset="-122"/>
              </a:rPr>
              <a:t>求平均时的权重因子</a:t>
            </a:r>
            <a:r>
              <a:rPr lang="en-US" altLang="zh-CN" sz="2400" b="1" dirty="0" err="1" smtClean="0">
                <a:solidFill>
                  <a:srgbClr val="000000"/>
                </a:solidFill>
                <a:latin typeface="Times New Roman" pitchFamily="18" charset="0"/>
                <a:ea typeface="楷体" pitchFamily="49" charset="-122"/>
              </a:rPr>
              <a:t>p</a:t>
            </a:r>
            <a:r>
              <a:rPr lang="en-US" altLang="zh-CN" sz="2400" b="1" baseline="-25000" dirty="0" err="1" smtClean="0">
                <a:solidFill>
                  <a:srgbClr val="000000"/>
                </a:solidFill>
                <a:latin typeface="Times New Roman" pitchFamily="18" charset="0"/>
                <a:ea typeface="楷体" pitchFamily="49" charset="-122"/>
              </a:rPr>
              <a:t>α</a:t>
            </a:r>
            <a:r>
              <a:rPr lang="en-US" altLang="zh-CN" sz="2400" b="1" baseline="-25000" dirty="0" smtClean="0">
                <a:solidFill>
                  <a:srgbClr val="000000"/>
                </a:solidFill>
                <a:latin typeface="Times New Roman" pitchFamily="18" charset="0"/>
                <a:ea typeface="楷体" pitchFamily="49" charset="-122"/>
              </a:rPr>
              <a:t> </a:t>
            </a:r>
            <a:r>
              <a:rPr lang="zh-CN" altLang="en-US" sz="2400" b="1" dirty="0" smtClean="0">
                <a:solidFill>
                  <a:srgbClr val="000000"/>
                </a:solidFill>
                <a:latin typeface="Times New Roman" pitchFamily="18" charset="0"/>
                <a:ea typeface="楷体" pitchFamily="49" charset="-122"/>
              </a:rPr>
              <a:t>不再出现在系综平均中：</a:t>
            </a:r>
          </a:p>
        </p:txBody>
      </p:sp>
      <p:sp>
        <p:nvSpPr>
          <p:cNvPr id="9" name="Rectangle 5"/>
          <p:cNvSpPr>
            <a:spLocks noChangeArrowheads="1"/>
          </p:cNvSpPr>
          <p:nvPr/>
        </p:nvSpPr>
        <p:spPr bwMode="auto">
          <a:xfrm>
            <a:off x="304800" y="2979003"/>
            <a:ext cx="8640763" cy="830997"/>
          </a:xfrm>
          <a:prstGeom prst="rect">
            <a:avLst/>
          </a:prstGeom>
          <a:noFill/>
          <a:ln w="9525">
            <a:noFill/>
            <a:miter lim="800000"/>
            <a:headEnd/>
            <a:tailEnd/>
          </a:ln>
        </p:spPr>
        <p:txBody>
          <a:bodyPr>
            <a:spAutoFit/>
          </a:bodyPr>
          <a:lstStyle/>
          <a:p>
            <a:r>
              <a:rPr lang="en-US" altLang="zh-CN" sz="2400" b="1" dirty="0" smtClean="0">
                <a:solidFill>
                  <a:srgbClr val="000000"/>
                </a:solidFill>
                <a:latin typeface="Times New Roman" pitchFamily="18" charset="0"/>
                <a:ea typeface="楷体" pitchFamily="49" charset="-122"/>
              </a:rPr>
              <a:t>m </a:t>
            </a:r>
            <a:r>
              <a:rPr lang="zh-CN" altLang="en-US" sz="2400" b="1" dirty="0" smtClean="0">
                <a:solidFill>
                  <a:srgbClr val="000000"/>
                </a:solidFill>
                <a:latin typeface="Times New Roman" pitchFamily="18" charset="0"/>
                <a:ea typeface="楷体" pitchFamily="49" charset="-122"/>
              </a:rPr>
              <a:t>表示是按</a:t>
            </a:r>
            <a:r>
              <a:rPr lang="en-US" altLang="zh-CN" sz="2400" b="1" dirty="0" smtClean="0">
                <a:solidFill>
                  <a:srgbClr val="000000"/>
                </a:solidFill>
                <a:latin typeface="Times New Roman" pitchFamily="18" charset="0"/>
                <a:ea typeface="楷体" pitchFamily="49" charset="-122"/>
              </a:rPr>
              <a:t>Metropolis</a:t>
            </a:r>
            <a:r>
              <a:rPr lang="zh-CN" altLang="en-US" sz="2400" b="1" dirty="0" smtClean="0">
                <a:solidFill>
                  <a:srgbClr val="000000"/>
                </a:solidFill>
                <a:latin typeface="Times New Roman" pitchFamily="18" charset="0"/>
                <a:ea typeface="楷体" pitchFamily="49" charset="-122"/>
              </a:rPr>
              <a:t>重要抽样法产生的构型， </a:t>
            </a:r>
            <a:r>
              <a:rPr lang="en-US" altLang="zh-CN" sz="2400" b="1" dirty="0" smtClean="0">
                <a:solidFill>
                  <a:srgbClr val="000000"/>
                </a:solidFill>
                <a:latin typeface="Times New Roman" pitchFamily="18" charset="0"/>
                <a:ea typeface="楷体" pitchFamily="49" charset="-122"/>
              </a:rPr>
              <a:t>N</a:t>
            </a:r>
            <a:r>
              <a:rPr lang="en-US" altLang="zh-CN" sz="2400" b="1" baseline="-25000" dirty="0" smtClean="0">
                <a:solidFill>
                  <a:srgbClr val="000000"/>
                </a:solidFill>
                <a:latin typeface="Times New Roman" pitchFamily="18" charset="0"/>
                <a:ea typeface="楷体" pitchFamily="49" charset="-122"/>
              </a:rPr>
              <a:t>E</a:t>
            </a:r>
            <a:r>
              <a:rPr lang="zh-CN" altLang="en-US" sz="2400" b="1" dirty="0" smtClean="0">
                <a:solidFill>
                  <a:srgbClr val="000000"/>
                </a:solidFill>
                <a:latin typeface="Times New Roman" pitchFamily="18" charset="0"/>
                <a:ea typeface="楷体" pitchFamily="49" charset="-122"/>
              </a:rPr>
              <a:t>是进行平均的总构型数。</a:t>
            </a:r>
          </a:p>
        </p:txBody>
      </p:sp>
      <p:graphicFrame>
        <p:nvGraphicFramePr>
          <p:cNvPr id="10" name="Object 6"/>
          <p:cNvGraphicFramePr>
            <a:graphicFrameLocks noChangeAspect="1"/>
          </p:cNvGraphicFramePr>
          <p:nvPr/>
        </p:nvGraphicFramePr>
        <p:xfrm>
          <a:off x="304800" y="2120900"/>
          <a:ext cx="3240088" cy="850900"/>
        </p:xfrm>
        <a:graphic>
          <a:graphicData uri="http://schemas.openxmlformats.org/presentationml/2006/ole">
            <p:oleObj spid="_x0000_s316417" name="Equation" r:id="rId3" imgW="1739880" imgH="457200" progId="Equation.DSMT4">
              <p:embed/>
            </p:oleObj>
          </a:graphicData>
        </a:graphic>
      </p:graphicFrame>
      <p:graphicFrame>
        <p:nvGraphicFramePr>
          <p:cNvPr id="11" name="Object 7"/>
          <p:cNvGraphicFramePr>
            <a:graphicFrameLocks noChangeAspect="1"/>
          </p:cNvGraphicFramePr>
          <p:nvPr/>
        </p:nvGraphicFramePr>
        <p:xfrm>
          <a:off x="3581400" y="2184400"/>
          <a:ext cx="5184775" cy="787400"/>
        </p:xfrm>
        <a:graphic>
          <a:graphicData uri="http://schemas.openxmlformats.org/presentationml/2006/ole">
            <p:oleObj spid="_x0000_s316418" name="Equation" r:id="rId4" imgW="3009600" imgH="457200" progId="Equation.DSMT4">
              <p:embed/>
            </p:oleObj>
          </a:graphicData>
        </a:graphic>
      </p:graphicFrame>
      <p:pic>
        <p:nvPicPr>
          <p:cNvPr id="12" name="Picture 11"/>
          <p:cNvPicPr>
            <a:picLocks noChangeAspect="1" noChangeArrowheads="1"/>
          </p:cNvPicPr>
          <p:nvPr/>
        </p:nvPicPr>
        <p:blipFill>
          <a:blip r:embed="rId5" cstate="print"/>
          <a:srcRect/>
          <a:stretch>
            <a:fillRect/>
          </a:stretch>
        </p:blipFill>
        <p:spPr bwMode="auto">
          <a:xfrm>
            <a:off x="774700" y="3806825"/>
            <a:ext cx="7720013" cy="3051175"/>
          </a:xfrm>
          <a:prstGeom prst="rect">
            <a:avLst/>
          </a:prstGeom>
          <a:noFill/>
          <a:ln w="9525">
            <a:noFill/>
            <a:miter lim="800000"/>
            <a:headEnd/>
            <a:tailEnd/>
          </a:ln>
        </p:spPr>
      </p:pic>
      <p:sp>
        <p:nvSpPr>
          <p:cNvPr id="13" name="Rectangle 15"/>
          <p:cNvSpPr>
            <a:spLocks noChangeArrowheads="1"/>
          </p:cNvSpPr>
          <p:nvPr/>
        </p:nvSpPr>
        <p:spPr bwMode="auto">
          <a:xfrm>
            <a:off x="1798638" y="3900488"/>
            <a:ext cx="796925" cy="457200"/>
          </a:xfrm>
          <a:prstGeom prst="rect">
            <a:avLst/>
          </a:prstGeom>
          <a:noFill/>
          <a:ln w="50800">
            <a:noFill/>
            <a:miter lim="800000"/>
            <a:headEnd/>
            <a:tailEnd/>
          </a:ln>
        </p:spPr>
        <p:txBody>
          <a:bodyPr wrap="none">
            <a:spAutoFit/>
          </a:bodyPr>
          <a:lstStyle/>
          <a:p>
            <a:r>
              <a:rPr lang="zh-CN" altLang="en-US" sz="2400" b="1" dirty="0" smtClean="0">
                <a:solidFill>
                  <a:srgbClr val="000000"/>
                </a:solidFill>
                <a:latin typeface="Times New Roman" pitchFamily="18" charset="0"/>
                <a:ea typeface="楷体" pitchFamily="49" charset="-122"/>
              </a:rPr>
              <a:t>总能</a:t>
            </a:r>
          </a:p>
        </p:txBody>
      </p:sp>
      <p:sp>
        <p:nvSpPr>
          <p:cNvPr id="14" name="Rectangle 16"/>
          <p:cNvSpPr>
            <a:spLocks noChangeArrowheads="1"/>
          </p:cNvSpPr>
          <p:nvPr/>
        </p:nvSpPr>
        <p:spPr bwMode="auto">
          <a:xfrm>
            <a:off x="4822825" y="3873500"/>
            <a:ext cx="796925" cy="457200"/>
          </a:xfrm>
          <a:prstGeom prst="rect">
            <a:avLst/>
          </a:prstGeom>
          <a:noFill/>
          <a:ln w="50800">
            <a:noFill/>
            <a:miter lim="800000"/>
            <a:headEnd/>
            <a:tailEnd/>
          </a:ln>
        </p:spPr>
        <p:txBody>
          <a:bodyPr wrap="none">
            <a:spAutoFit/>
          </a:bodyPr>
          <a:lstStyle/>
          <a:p>
            <a:r>
              <a:rPr lang="zh-CN" altLang="en-US" sz="2400" b="1" dirty="0" smtClean="0">
                <a:solidFill>
                  <a:srgbClr val="000000"/>
                </a:solidFill>
                <a:latin typeface="Times New Roman" pitchFamily="18" charset="0"/>
                <a:ea typeface="楷体" pitchFamily="49" charset="-122"/>
              </a:rPr>
              <a:t>比热</a:t>
            </a:r>
          </a:p>
        </p:txBody>
      </p:sp>
      <p:sp>
        <p:nvSpPr>
          <p:cNvPr id="15" name="Rectangle 17"/>
          <p:cNvSpPr>
            <a:spLocks noChangeArrowheads="1"/>
          </p:cNvSpPr>
          <p:nvPr/>
        </p:nvSpPr>
        <p:spPr bwMode="auto">
          <a:xfrm>
            <a:off x="6910388" y="3802063"/>
            <a:ext cx="1409700" cy="457200"/>
          </a:xfrm>
          <a:prstGeom prst="rect">
            <a:avLst/>
          </a:prstGeom>
          <a:noFill/>
          <a:ln w="50800">
            <a:noFill/>
            <a:miter lim="800000"/>
            <a:headEnd/>
            <a:tailEnd/>
          </a:ln>
        </p:spPr>
        <p:txBody>
          <a:bodyPr wrap="none">
            <a:spAutoFit/>
          </a:bodyPr>
          <a:lstStyle/>
          <a:p>
            <a:r>
              <a:rPr lang="zh-CN" altLang="en-US" sz="2400" b="1" dirty="0" smtClean="0">
                <a:solidFill>
                  <a:srgbClr val="000000"/>
                </a:solidFill>
                <a:latin typeface="Times New Roman" pitchFamily="18" charset="0"/>
                <a:ea typeface="楷体" pitchFamily="49" charset="-122"/>
              </a:rPr>
              <a:t>磁化强度</a:t>
            </a:r>
          </a:p>
        </p:txBody>
      </p:sp>
      <p:sp>
        <p:nvSpPr>
          <p:cNvPr id="16" name="灯片编号占位符 3"/>
          <p:cNvSpPr>
            <a:spLocks noGrp="1"/>
          </p:cNvSpPr>
          <p:nvPr>
            <p:ph type="sldNum" sz="quarter" idx="12"/>
          </p:nvPr>
        </p:nvSpPr>
        <p:spPr>
          <a:xfrm>
            <a:off x="84138" y="6242050"/>
            <a:ext cx="982662" cy="488950"/>
          </a:xfrm>
        </p:spPr>
        <p:txBody>
          <a:bodyPr/>
          <a:lstStyle/>
          <a:p>
            <a:pPr>
              <a:defRPr/>
            </a:pPr>
            <a:fld id="{F4888A3A-80DA-4FBC-88DF-83FA6B7B708A}" type="slidenum">
              <a:rPr lang="zh-CN" altLang="zh-CN" smtClean="0"/>
              <a:pPr>
                <a:defRPr/>
              </a:pPr>
              <a:t>96</a:t>
            </a:fld>
            <a:endParaRPr lang="zh-CN" altLang="zh-C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ox(in)">
                                      <p:cBhvr>
                                        <p:cTn id="7" dur="500"/>
                                        <p:tgtEl>
                                          <p:spTgt spid="11"/>
                                        </p:tgtEl>
                                      </p:cBhvr>
                                    </p:animEffect>
                                  </p:childTnLst>
                                </p:cTn>
                              </p:par>
                              <p:par>
                                <p:cTn id="8" presetID="4" presetClass="entr" presetSubtype="16"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box(in)">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4" presetClass="entr" presetSubtype="16"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box(in)">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12"/>
                                        </p:tgtEl>
                                        <p:attrNameLst>
                                          <p:attrName>style.visibility</p:attrName>
                                        </p:attrNameLst>
                                      </p:cBhvr>
                                      <p:to>
                                        <p:strVal val="visible"/>
                                      </p:to>
                                    </p:set>
                                    <p:anim calcmode="lin" valueType="num">
                                      <p:cBhvr additive="base">
                                        <p:cTn id="20" dur="500" fill="hold"/>
                                        <p:tgtEl>
                                          <p:spTgt spid="12"/>
                                        </p:tgtEl>
                                        <p:attrNameLst>
                                          <p:attrName>ppt_x</p:attrName>
                                        </p:attrNameLst>
                                      </p:cBhvr>
                                      <p:tavLst>
                                        <p:tav tm="0">
                                          <p:val>
                                            <p:strVal val="#ppt_x"/>
                                          </p:val>
                                        </p:tav>
                                        <p:tav tm="100000">
                                          <p:val>
                                            <p:strVal val="#ppt_x"/>
                                          </p:val>
                                        </p:tav>
                                      </p:tavLst>
                                    </p:anim>
                                    <p:anim calcmode="lin" valueType="num">
                                      <p:cBhvr additive="base">
                                        <p:cTn id="21"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12" presetClass="entr" presetSubtype="4" fill="hold" grpId="0" nodeType="click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slide(fromBottom)">
                                      <p:cBhvr>
                                        <p:cTn id="26" dur="500"/>
                                        <p:tgtEl>
                                          <p:spTgt spid="13"/>
                                        </p:tgtEl>
                                      </p:cBhvr>
                                    </p:animEffect>
                                  </p:childTnLst>
                                </p:cTn>
                              </p:par>
                              <p:par>
                                <p:cTn id="27" presetID="12" presetClass="entr" presetSubtype="4"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slide(fromBottom)">
                                      <p:cBhvr>
                                        <p:cTn id="29" dur="500"/>
                                        <p:tgtEl>
                                          <p:spTgt spid="14"/>
                                        </p:tgtEl>
                                      </p:cBhvr>
                                    </p:animEffect>
                                  </p:childTnLst>
                                </p:cTn>
                              </p:par>
                              <p:par>
                                <p:cTn id="30" presetID="12" presetClass="entr" presetSubtype="4" fill="hold" grpId="0" nodeType="with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slide(fromBottom)">
                                      <p:cBhvr>
                                        <p:cTn id="3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3" grpId="0"/>
      <p:bldP spid="14" grpId="0"/>
      <p:bldP spid="15"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9"/>
          <p:cNvSpPr>
            <a:spLocks noChangeArrowheads="1"/>
          </p:cNvSpPr>
          <p:nvPr/>
        </p:nvSpPr>
        <p:spPr bwMode="auto">
          <a:xfrm>
            <a:off x="228600" y="228600"/>
            <a:ext cx="3608680" cy="523220"/>
          </a:xfrm>
          <a:prstGeom prst="rect">
            <a:avLst/>
          </a:prstGeom>
          <a:noFill/>
          <a:ln w="9525">
            <a:noFill/>
            <a:miter lim="800000"/>
            <a:headEnd/>
            <a:tailEnd/>
          </a:ln>
        </p:spPr>
        <p:txBody>
          <a:bodyPr wrap="none">
            <a:spAutoFit/>
          </a:bodyPr>
          <a:lstStyle/>
          <a:p>
            <a:r>
              <a:rPr lang="en-US" altLang="zh-CN" sz="2800" b="1" dirty="0" smtClean="0">
                <a:solidFill>
                  <a:srgbClr val="333300"/>
                </a:solidFill>
                <a:latin typeface="Times New Roman" pitchFamily="18" charset="0"/>
                <a:ea typeface="楷体" pitchFamily="49" charset="-122"/>
              </a:rPr>
              <a:t>2.4 </a:t>
            </a:r>
            <a:r>
              <a:rPr lang="zh-CN" altLang="en-US" sz="2800" b="1" dirty="0" smtClean="0">
                <a:solidFill>
                  <a:srgbClr val="333300"/>
                </a:solidFill>
                <a:latin typeface="Times New Roman" pitchFamily="18" charset="0"/>
                <a:ea typeface="楷体" pitchFamily="49" charset="-122"/>
              </a:rPr>
              <a:t>蒙特卡洛方法应用</a:t>
            </a:r>
            <a:endParaRPr lang="zh-CN" altLang="en-US" sz="2800" dirty="0"/>
          </a:p>
        </p:txBody>
      </p:sp>
      <p:sp>
        <p:nvSpPr>
          <p:cNvPr id="6" name="Line 5"/>
          <p:cNvSpPr>
            <a:spLocks noChangeShapeType="1"/>
          </p:cNvSpPr>
          <p:nvPr/>
        </p:nvSpPr>
        <p:spPr bwMode="auto">
          <a:xfrm>
            <a:off x="0" y="762000"/>
            <a:ext cx="7916863" cy="0"/>
          </a:xfrm>
          <a:prstGeom prst="line">
            <a:avLst/>
          </a:prstGeom>
          <a:noFill/>
          <a:ln w="12700">
            <a:solidFill>
              <a:srgbClr val="FF9900"/>
            </a:solidFill>
            <a:miter lim="800000"/>
            <a:headEnd/>
            <a:tailEnd/>
          </a:ln>
          <a:effectLst>
            <a:prstShdw prst="shdw17" dist="17961" dir="2700000">
              <a:srgbClr val="995C00"/>
            </a:prstShdw>
          </a:effectLst>
        </p:spPr>
        <p:txBody>
          <a:bodyPr lIns="90000" tIns="46800" rIns="90000" bIns="46800"/>
          <a:lstStyle/>
          <a:p>
            <a:endParaRPr lang="zh-CN" altLang="en-US"/>
          </a:p>
        </p:txBody>
      </p:sp>
      <p:sp>
        <p:nvSpPr>
          <p:cNvPr id="7" name="Rectangle 4"/>
          <p:cNvSpPr>
            <a:spLocks noChangeArrowheads="1"/>
          </p:cNvSpPr>
          <p:nvPr/>
        </p:nvSpPr>
        <p:spPr bwMode="auto">
          <a:xfrm>
            <a:off x="107950" y="838200"/>
            <a:ext cx="9036050" cy="461665"/>
          </a:xfrm>
          <a:prstGeom prst="rect">
            <a:avLst/>
          </a:prstGeom>
          <a:noFill/>
          <a:ln w="9525">
            <a:noFill/>
            <a:miter lim="800000"/>
            <a:headEnd/>
            <a:tailEnd/>
          </a:ln>
        </p:spPr>
        <p:txBody>
          <a:bodyPr>
            <a:spAutoFit/>
          </a:bodyPr>
          <a:lstStyle/>
          <a:p>
            <a:r>
              <a:rPr lang="en-US" altLang="zh-CN" sz="2400" b="1" dirty="0" smtClean="0">
                <a:solidFill>
                  <a:srgbClr val="0000FF"/>
                </a:solidFill>
                <a:latin typeface="Times New Roman" pitchFamily="18" charset="0"/>
                <a:ea typeface="楷体" pitchFamily="49" charset="-122"/>
              </a:rPr>
              <a:t>Ising</a:t>
            </a:r>
            <a:r>
              <a:rPr lang="zh-CN" altLang="en-US" sz="2400" b="1" dirty="0" smtClean="0">
                <a:solidFill>
                  <a:srgbClr val="0000FF"/>
                </a:solidFill>
                <a:latin typeface="Times New Roman" pitchFamily="18" charset="0"/>
                <a:ea typeface="楷体" pitchFamily="49" charset="-122"/>
              </a:rPr>
              <a:t>模型</a:t>
            </a:r>
            <a:endParaRPr lang="en-US" altLang="zh-CN" sz="2400" b="1" dirty="0" smtClean="0">
              <a:solidFill>
                <a:srgbClr val="0000FF"/>
              </a:solidFill>
              <a:latin typeface="Times New Roman" pitchFamily="18" charset="0"/>
              <a:ea typeface="楷体" pitchFamily="49" charset="-122"/>
            </a:endParaRPr>
          </a:p>
        </p:txBody>
      </p:sp>
      <p:sp>
        <p:nvSpPr>
          <p:cNvPr id="19" name="矩形 18"/>
          <p:cNvSpPr/>
          <p:nvPr/>
        </p:nvSpPr>
        <p:spPr>
          <a:xfrm>
            <a:off x="3902657" y="300335"/>
            <a:ext cx="2040943" cy="461665"/>
          </a:xfrm>
          <a:prstGeom prst="rect">
            <a:avLst/>
          </a:prstGeom>
        </p:spPr>
        <p:txBody>
          <a:bodyPr wrap="none">
            <a:spAutoFit/>
          </a:bodyPr>
          <a:lstStyle/>
          <a:p>
            <a:r>
              <a:rPr lang="zh-CN" altLang="en-US" sz="2400" b="1" dirty="0" smtClean="0">
                <a:solidFill>
                  <a:srgbClr val="FF0000"/>
                </a:solidFill>
                <a:latin typeface="Times New Roman" pitchFamily="18" charset="0"/>
                <a:ea typeface="楷体" pitchFamily="49" charset="-122"/>
              </a:rPr>
              <a:t>经典体系应用</a:t>
            </a:r>
            <a:endParaRPr lang="zh-CN" altLang="en-US" sz="2400" dirty="0"/>
          </a:p>
        </p:txBody>
      </p:sp>
      <p:pic>
        <p:nvPicPr>
          <p:cNvPr id="8" name="Picture 5"/>
          <p:cNvPicPr>
            <a:picLocks noChangeAspect="1" noChangeArrowheads="1"/>
          </p:cNvPicPr>
          <p:nvPr/>
        </p:nvPicPr>
        <p:blipFill>
          <a:blip r:embed="rId2" cstate="print"/>
          <a:srcRect b="8763"/>
          <a:stretch>
            <a:fillRect/>
          </a:stretch>
        </p:blipFill>
        <p:spPr bwMode="auto">
          <a:xfrm>
            <a:off x="606425" y="1657350"/>
            <a:ext cx="3660775" cy="3600450"/>
          </a:xfrm>
          <a:prstGeom prst="rect">
            <a:avLst/>
          </a:prstGeom>
          <a:noFill/>
          <a:ln w="9525">
            <a:noFill/>
            <a:miter lim="800000"/>
            <a:headEnd/>
            <a:tailEnd/>
          </a:ln>
        </p:spPr>
      </p:pic>
      <p:sp>
        <p:nvSpPr>
          <p:cNvPr id="9" name="Rectangle 11"/>
          <p:cNvSpPr>
            <a:spLocks noChangeArrowheads="1"/>
          </p:cNvSpPr>
          <p:nvPr/>
        </p:nvSpPr>
        <p:spPr bwMode="auto">
          <a:xfrm>
            <a:off x="1539875" y="1290935"/>
            <a:ext cx="1584325" cy="461665"/>
          </a:xfrm>
          <a:prstGeom prst="rect">
            <a:avLst/>
          </a:prstGeom>
          <a:noFill/>
          <a:ln w="9525">
            <a:noFill/>
            <a:miter lim="800000"/>
            <a:headEnd/>
            <a:tailEnd/>
          </a:ln>
        </p:spPr>
        <p:txBody>
          <a:bodyPr>
            <a:spAutoFit/>
          </a:bodyPr>
          <a:lstStyle/>
          <a:p>
            <a:r>
              <a:rPr lang="en-US" altLang="zh-CN" sz="2400" b="1" dirty="0" err="1" smtClean="0">
                <a:solidFill>
                  <a:srgbClr val="000000"/>
                </a:solidFill>
                <a:latin typeface="Times New Roman" pitchFamily="18" charset="0"/>
                <a:ea typeface="楷体" pitchFamily="49" charset="-122"/>
                <a:sym typeface="Symbol"/>
              </a:rPr>
              <a:t>Ising</a:t>
            </a:r>
            <a:r>
              <a:rPr lang="en-US" altLang="zh-CN" sz="2400" b="1" dirty="0" smtClean="0">
                <a:solidFill>
                  <a:srgbClr val="000000"/>
                </a:solidFill>
                <a:latin typeface="Times New Roman" pitchFamily="18" charset="0"/>
                <a:ea typeface="楷体" pitchFamily="49" charset="-122"/>
                <a:sym typeface="Symbol"/>
              </a:rPr>
              <a:t> </a:t>
            </a:r>
            <a:r>
              <a:rPr lang="zh-CN" altLang="en-US" sz="2400" b="1" dirty="0" smtClean="0">
                <a:solidFill>
                  <a:srgbClr val="000000"/>
                </a:solidFill>
                <a:latin typeface="Times New Roman" pitchFamily="18" charset="0"/>
                <a:ea typeface="楷体" pitchFamily="49" charset="-122"/>
                <a:sym typeface="Symbol"/>
              </a:rPr>
              <a:t>模型</a:t>
            </a:r>
          </a:p>
        </p:txBody>
      </p:sp>
      <p:pic>
        <p:nvPicPr>
          <p:cNvPr id="10" name="Picture 5"/>
          <p:cNvPicPr>
            <a:picLocks noChangeAspect="1" noChangeArrowheads="1"/>
          </p:cNvPicPr>
          <p:nvPr/>
        </p:nvPicPr>
        <p:blipFill>
          <a:blip r:embed="rId3" cstate="print"/>
          <a:srcRect/>
          <a:stretch>
            <a:fillRect/>
          </a:stretch>
        </p:blipFill>
        <p:spPr bwMode="auto">
          <a:xfrm>
            <a:off x="5219700" y="892175"/>
            <a:ext cx="3390900" cy="5632450"/>
          </a:xfrm>
          <a:prstGeom prst="rect">
            <a:avLst/>
          </a:prstGeom>
          <a:noFill/>
          <a:ln w="9525">
            <a:noFill/>
            <a:miter lim="800000"/>
            <a:headEnd/>
            <a:tailEnd/>
          </a:ln>
        </p:spPr>
      </p:pic>
      <p:sp>
        <p:nvSpPr>
          <p:cNvPr id="11" name="Rectangle 9"/>
          <p:cNvSpPr>
            <a:spLocks noChangeArrowheads="1"/>
          </p:cNvSpPr>
          <p:nvPr/>
        </p:nvSpPr>
        <p:spPr bwMode="auto">
          <a:xfrm>
            <a:off x="152400" y="5257800"/>
            <a:ext cx="4572000" cy="1200329"/>
          </a:xfrm>
          <a:prstGeom prst="rect">
            <a:avLst/>
          </a:prstGeom>
          <a:noFill/>
          <a:ln w="50800">
            <a:noFill/>
            <a:miter lim="800000"/>
            <a:headEnd/>
            <a:tailEnd/>
          </a:ln>
        </p:spPr>
        <p:txBody>
          <a:bodyPr>
            <a:spAutoFit/>
          </a:bodyPr>
          <a:lstStyle/>
          <a:p>
            <a:pPr algn="just"/>
            <a:r>
              <a:rPr lang="zh-CN" altLang="en-US" sz="2400" b="1" dirty="0" smtClean="0">
                <a:solidFill>
                  <a:srgbClr val="000000"/>
                </a:solidFill>
                <a:latin typeface="Times New Roman" pitchFamily="18" charset="0"/>
                <a:ea typeface="楷体" pitchFamily="49" charset="-122"/>
                <a:sym typeface="Symbol"/>
              </a:rPr>
              <a:t>每次改变构型时，只要从此数组中调出相应的值，而不必将系统</a:t>
            </a:r>
          </a:p>
          <a:p>
            <a:pPr algn="just"/>
            <a:r>
              <a:rPr lang="zh-CN" altLang="en-US" sz="2400" b="1" dirty="0" smtClean="0">
                <a:solidFill>
                  <a:srgbClr val="000000"/>
                </a:solidFill>
                <a:latin typeface="Times New Roman" pitchFamily="18" charset="0"/>
                <a:ea typeface="楷体" pitchFamily="49" charset="-122"/>
                <a:sym typeface="Symbol"/>
              </a:rPr>
              <a:t>总能量重新计算一遍以求差值。</a:t>
            </a:r>
          </a:p>
        </p:txBody>
      </p:sp>
      <p:sp>
        <p:nvSpPr>
          <p:cNvPr id="12" name="灯片编号占位符 3"/>
          <p:cNvSpPr>
            <a:spLocks noGrp="1"/>
          </p:cNvSpPr>
          <p:nvPr>
            <p:ph type="sldNum" sz="quarter" idx="12"/>
          </p:nvPr>
        </p:nvSpPr>
        <p:spPr>
          <a:xfrm>
            <a:off x="84138" y="6242050"/>
            <a:ext cx="982662" cy="488950"/>
          </a:xfrm>
        </p:spPr>
        <p:txBody>
          <a:bodyPr/>
          <a:lstStyle/>
          <a:p>
            <a:pPr>
              <a:defRPr/>
            </a:pPr>
            <a:fld id="{F4888A3A-80DA-4FBC-88DF-83FA6B7B708A}" type="slidenum">
              <a:rPr lang="zh-CN" altLang="zh-CN" smtClean="0"/>
              <a:pPr>
                <a:defRPr/>
              </a:pPr>
              <a:t>97</a:t>
            </a:fld>
            <a:endParaRPr lang="zh-CN" altLang="zh-C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9"/>
          <p:cNvSpPr>
            <a:spLocks noChangeArrowheads="1"/>
          </p:cNvSpPr>
          <p:nvPr/>
        </p:nvSpPr>
        <p:spPr bwMode="auto">
          <a:xfrm>
            <a:off x="228600" y="228600"/>
            <a:ext cx="3608680" cy="523220"/>
          </a:xfrm>
          <a:prstGeom prst="rect">
            <a:avLst/>
          </a:prstGeom>
          <a:noFill/>
          <a:ln w="9525">
            <a:noFill/>
            <a:miter lim="800000"/>
            <a:headEnd/>
            <a:tailEnd/>
          </a:ln>
        </p:spPr>
        <p:txBody>
          <a:bodyPr wrap="none">
            <a:spAutoFit/>
          </a:bodyPr>
          <a:lstStyle/>
          <a:p>
            <a:r>
              <a:rPr lang="en-US" altLang="zh-CN" sz="2800" b="1" dirty="0" smtClean="0">
                <a:solidFill>
                  <a:srgbClr val="333300"/>
                </a:solidFill>
                <a:latin typeface="Times New Roman" pitchFamily="18" charset="0"/>
                <a:ea typeface="楷体" pitchFamily="49" charset="-122"/>
              </a:rPr>
              <a:t>2.4 </a:t>
            </a:r>
            <a:r>
              <a:rPr lang="zh-CN" altLang="en-US" sz="2800" b="1" dirty="0" smtClean="0">
                <a:solidFill>
                  <a:srgbClr val="333300"/>
                </a:solidFill>
                <a:latin typeface="Times New Roman" pitchFamily="18" charset="0"/>
                <a:ea typeface="楷体" pitchFamily="49" charset="-122"/>
              </a:rPr>
              <a:t>蒙特卡洛方法应用</a:t>
            </a:r>
            <a:endParaRPr lang="zh-CN" altLang="en-US" sz="2800" dirty="0"/>
          </a:p>
        </p:txBody>
      </p:sp>
      <p:sp>
        <p:nvSpPr>
          <p:cNvPr id="6" name="Line 5"/>
          <p:cNvSpPr>
            <a:spLocks noChangeShapeType="1"/>
          </p:cNvSpPr>
          <p:nvPr/>
        </p:nvSpPr>
        <p:spPr bwMode="auto">
          <a:xfrm>
            <a:off x="0" y="762000"/>
            <a:ext cx="7916863" cy="0"/>
          </a:xfrm>
          <a:prstGeom prst="line">
            <a:avLst/>
          </a:prstGeom>
          <a:noFill/>
          <a:ln w="12700">
            <a:solidFill>
              <a:srgbClr val="FF9900"/>
            </a:solidFill>
            <a:miter lim="800000"/>
            <a:headEnd/>
            <a:tailEnd/>
          </a:ln>
          <a:effectLst>
            <a:prstShdw prst="shdw17" dist="17961" dir="2700000">
              <a:srgbClr val="995C00"/>
            </a:prstShdw>
          </a:effectLst>
        </p:spPr>
        <p:txBody>
          <a:bodyPr lIns="90000" tIns="46800" rIns="90000" bIns="46800"/>
          <a:lstStyle/>
          <a:p>
            <a:endParaRPr lang="zh-CN" altLang="en-US"/>
          </a:p>
        </p:txBody>
      </p:sp>
      <p:sp>
        <p:nvSpPr>
          <p:cNvPr id="7" name="Rectangle 4"/>
          <p:cNvSpPr>
            <a:spLocks noChangeArrowheads="1"/>
          </p:cNvSpPr>
          <p:nvPr/>
        </p:nvSpPr>
        <p:spPr bwMode="auto">
          <a:xfrm>
            <a:off x="107950" y="838200"/>
            <a:ext cx="9036050" cy="461665"/>
          </a:xfrm>
          <a:prstGeom prst="rect">
            <a:avLst/>
          </a:prstGeom>
          <a:noFill/>
          <a:ln w="9525">
            <a:noFill/>
            <a:miter lim="800000"/>
            <a:headEnd/>
            <a:tailEnd/>
          </a:ln>
        </p:spPr>
        <p:txBody>
          <a:bodyPr>
            <a:spAutoFit/>
          </a:bodyPr>
          <a:lstStyle/>
          <a:p>
            <a:r>
              <a:rPr lang="en-US" altLang="zh-CN" sz="2400" b="1" dirty="0" smtClean="0">
                <a:solidFill>
                  <a:srgbClr val="0000FF"/>
                </a:solidFill>
                <a:latin typeface="Times New Roman" pitchFamily="18" charset="0"/>
                <a:ea typeface="楷体" pitchFamily="49" charset="-122"/>
              </a:rPr>
              <a:t>Ising</a:t>
            </a:r>
            <a:r>
              <a:rPr lang="zh-CN" altLang="en-US" sz="2400" b="1" dirty="0" smtClean="0">
                <a:solidFill>
                  <a:srgbClr val="0000FF"/>
                </a:solidFill>
                <a:latin typeface="Times New Roman" pitchFamily="18" charset="0"/>
                <a:ea typeface="楷体" pitchFamily="49" charset="-122"/>
              </a:rPr>
              <a:t>模型</a:t>
            </a:r>
            <a:endParaRPr lang="en-US" altLang="zh-CN" sz="2400" b="1" dirty="0" smtClean="0">
              <a:solidFill>
                <a:srgbClr val="0000FF"/>
              </a:solidFill>
              <a:latin typeface="Times New Roman" pitchFamily="18" charset="0"/>
              <a:ea typeface="楷体" pitchFamily="49" charset="-122"/>
            </a:endParaRPr>
          </a:p>
        </p:txBody>
      </p:sp>
      <p:sp>
        <p:nvSpPr>
          <p:cNvPr id="19" name="矩形 18"/>
          <p:cNvSpPr/>
          <p:nvPr/>
        </p:nvSpPr>
        <p:spPr>
          <a:xfrm>
            <a:off x="3902657" y="300335"/>
            <a:ext cx="2040943" cy="461665"/>
          </a:xfrm>
          <a:prstGeom prst="rect">
            <a:avLst/>
          </a:prstGeom>
        </p:spPr>
        <p:txBody>
          <a:bodyPr wrap="none">
            <a:spAutoFit/>
          </a:bodyPr>
          <a:lstStyle/>
          <a:p>
            <a:r>
              <a:rPr lang="zh-CN" altLang="en-US" sz="2400" b="1" dirty="0" smtClean="0">
                <a:solidFill>
                  <a:srgbClr val="FF0000"/>
                </a:solidFill>
                <a:latin typeface="Times New Roman" pitchFamily="18" charset="0"/>
                <a:ea typeface="楷体" pitchFamily="49" charset="-122"/>
              </a:rPr>
              <a:t>经典体系应用</a:t>
            </a:r>
            <a:endParaRPr lang="zh-CN" altLang="en-US" sz="2400" dirty="0"/>
          </a:p>
        </p:txBody>
      </p:sp>
      <p:pic>
        <p:nvPicPr>
          <p:cNvPr id="8" name="Picture 4"/>
          <p:cNvPicPr>
            <a:picLocks noChangeAspect="1" noChangeArrowheads="1"/>
          </p:cNvPicPr>
          <p:nvPr/>
        </p:nvPicPr>
        <p:blipFill>
          <a:blip r:embed="rId2" cstate="print"/>
          <a:srcRect/>
          <a:stretch>
            <a:fillRect/>
          </a:stretch>
        </p:blipFill>
        <p:spPr bwMode="auto">
          <a:xfrm>
            <a:off x="228600" y="1524000"/>
            <a:ext cx="8640763" cy="2879725"/>
          </a:xfrm>
          <a:prstGeom prst="rect">
            <a:avLst/>
          </a:prstGeom>
          <a:noFill/>
          <a:ln w="9525">
            <a:noFill/>
            <a:miter lim="800000"/>
            <a:headEnd/>
            <a:tailEnd/>
          </a:ln>
        </p:spPr>
      </p:pic>
      <p:sp>
        <p:nvSpPr>
          <p:cNvPr id="9" name="Rectangle 5"/>
          <p:cNvSpPr>
            <a:spLocks noChangeArrowheads="1"/>
          </p:cNvSpPr>
          <p:nvPr/>
        </p:nvSpPr>
        <p:spPr bwMode="auto">
          <a:xfrm>
            <a:off x="1885950" y="4724400"/>
            <a:ext cx="5761038" cy="830997"/>
          </a:xfrm>
          <a:prstGeom prst="rect">
            <a:avLst/>
          </a:prstGeom>
          <a:noFill/>
          <a:ln w="9525">
            <a:noFill/>
            <a:miter lim="800000"/>
            <a:headEnd/>
            <a:tailEnd/>
          </a:ln>
        </p:spPr>
        <p:txBody>
          <a:bodyPr>
            <a:spAutoFit/>
          </a:bodyPr>
          <a:lstStyle/>
          <a:p>
            <a:r>
              <a:rPr lang="zh-CN" altLang="en-US" sz="2400" b="1" dirty="0" smtClean="0">
                <a:solidFill>
                  <a:srgbClr val="000000"/>
                </a:solidFill>
                <a:latin typeface="Times New Roman" pitchFamily="18" charset="0"/>
                <a:ea typeface="楷体" pitchFamily="49" charset="-122"/>
                <a:sym typeface="Symbol"/>
              </a:rPr>
              <a:t>模拟计算</a:t>
            </a:r>
            <a:r>
              <a:rPr lang="en-US" altLang="zh-CN" sz="2400" b="1" dirty="0" smtClean="0">
                <a:solidFill>
                  <a:srgbClr val="000000"/>
                </a:solidFill>
                <a:latin typeface="Times New Roman" pitchFamily="18" charset="0"/>
                <a:ea typeface="楷体" pitchFamily="49" charset="-122"/>
                <a:sym typeface="Symbol"/>
              </a:rPr>
              <a:t>2</a:t>
            </a:r>
            <a:r>
              <a:rPr lang="zh-CN" altLang="en-US" sz="2400" b="1" dirty="0" smtClean="0">
                <a:solidFill>
                  <a:srgbClr val="000000"/>
                </a:solidFill>
                <a:latin typeface="Times New Roman" pitchFamily="18" charset="0"/>
                <a:ea typeface="楷体" pitchFamily="49" charset="-122"/>
                <a:sym typeface="Symbol"/>
              </a:rPr>
              <a:t>维</a:t>
            </a:r>
            <a:r>
              <a:rPr lang="en-US" altLang="zh-CN" sz="2400" b="1" dirty="0" err="1" smtClean="0">
                <a:solidFill>
                  <a:srgbClr val="000000"/>
                </a:solidFill>
                <a:latin typeface="Times New Roman" pitchFamily="18" charset="0"/>
                <a:ea typeface="楷体" pitchFamily="49" charset="-122"/>
                <a:sym typeface="Symbol"/>
              </a:rPr>
              <a:t>Ising</a:t>
            </a:r>
            <a:r>
              <a:rPr lang="en-US" altLang="zh-CN" sz="2400" b="1" dirty="0" smtClean="0">
                <a:solidFill>
                  <a:srgbClr val="000000"/>
                </a:solidFill>
                <a:latin typeface="Times New Roman" pitchFamily="18" charset="0"/>
                <a:ea typeface="楷体" pitchFamily="49" charset="-122"/>
                <a:sym typeface="Symbol"/>
              </a:rPr>
              <a:t> </a:t>
            </a:r>
            <a:r>
              <a:rPr lang="zh-CN" altLang="en-US" sz="2400" b="1" dirty="0" smtClean="0">
                <a:solidFill>
                  <a:srgbClr val="000000"/>
                </a:solidFill>
                <a:latin typeface="Times New Roman" pitchFamily="18" charset="0"/>
                <a:ea typeface="楷体" pitchFamily="49" charset="-122"/>
                <a:sym typeface="Symbol"/>
              </a:rPr>
              <a:t>点阵上的自旋构型：</a:t>
            </a:r>
          </a:p>
          <a:p>
            <a:r>
              <a:rPr lang="en-US" altLang="zh-CN" sz="2400" b="1" dirty="0" smtClean="0">
                <a:solidFill>
                  <a:srgbClr val="000000"/>
                </a:solidFill>
                <a:latin typeface="Times New Roman" pitchFamily="18" charset="0"/>
                <a:ea typeface="楷体" pitchFamily="49" charset="-122"/>
                <a:sym typeface="Symbol"/>
              </a:rPr>
              <a:t>T&lt;&lt;</a:t>
            </a:r>
            <a:r>
              <a:rPr lang="en-US" altLang="zh-CN" sz="2400" b="1" dirty="0" err="1" smtClean="0">
                <a:solidFill>
                  <a:srgbClr val="000000"/>
                </a:solidFill>
                <a:latin typeface="Times New Roman" pitchFamily="18" charset="0"/>
                <a:ea typeface="楷体" pitchFamily="49" charset="-122"/>
                <a:sym typeface="Symbol"/>
              </a:rPr>
              <a:t>T</a:t>
            </a:r>
            <a:r>
              <a:rPr lang="en-US" altLang="zh-CN" sz="2400" b="1" baseline="-25000" dirty="0" err="1" smtClean="0">
                <a:solidFill>
                  <a:srgbClr val="000000"/>
                </a:solidFill>
                <a:latin typeface="Times New Roman" pitchFamily="18" charset="0"/>
                <a:ea typeface="楷体" pitchFamily="49" charset="-122"/>
                <a:sym typeface="Symbol"/>
              </a:rPr>
              <a:t>c</a:t>
            </a:r>
            <a:r>
              <a:rPr lang="en-US" altLang="zh-CN" sz="2400" b="1" dirty="0" smtClean="0">
                <a:solidFill>
                  <a:srgbClr val="000000"/>
                </a:solidFill>
                <a:latin typeface="Times New Roman" pitchFamily="18" charset="0"/>
                <a:ea typeface="楷体" pitchFamily="49" charset="-122"/>
                <a:sym typeface="Symbol"/>
              </a:rPr>
              <a:t>(</a:t>
            </a:r>
            <a:r>
              <a:rPr lang="zh-CN" altLang="en-US" sz="2400" b="1" dirty="0" smtClean="0">
                <a:solidFill>
                  <a:srgbClr val="000000"/>
                </a:solidFill>
                <a:latin typeface="Times New Roman" pitchFamily="18" charset="0"/>
                <a:ea typeface="楷体" pitchFamily="49" charset="-122"/>
                <a:sym typeface="Symbol"/>
              </a:rPr>
              <a:t>左</a:t>
            </a:r>
            <a:r>
              <a:rPr lang="en-US" altLang="zh-CN" sz="2400" b="1" dirty="0" smtClean="0">
                <a:solidFill>
                  <a:srgbClr val="000000"/>
                </a:solidFill>
                <a:latin typeface="Times New Roman" pitchFamily="18" charset="0"/>
                <a:ea typeface="楷体" pitchFamily="49" charset="-122"/>
                <a:sym typeface="Symbol"/>
              </a:rPr>
              <a:t>)</a:t>
            </a:r>
            <a:r>
              <a:rPr lang="zh-CN" altLang="en-US" sz="2400" b="1" dirty="0" smtClean="0">
                <a:solidFill>
                  <a:srgbClr val="000000"/>
                </a:solidFill>
                <a:latin typeface="Times New Roman" pitchFamily="18" charset="0"/>
                <a:ea typeface="楷体" pitchFamily="49" charset="-122"/>
                <a:sym typeface="Symbol"/>
              </a:rPr>
              <a:t>、 </a:t>
            </a:r>
            <a:r>
              <a:rPr lang="en-US" altLang="zh-CN" sz="2400" b="1" dirty="0" err="1" smtClean="0">
                <a:solidFill>
                  <a:srgbClr val="000000"/>
                </a:solidFill>
                <a:latin typeface="Times New Roman" pitchFamily="18" charset="0"/>
                <a:ea typeface="楷体" pitchFamily="49" charset="-122"/>
                <a:sym typeface="Symbol"/>
              </a:rPr>
              <a:t>T≈T</a:t>
            </a:r>
            <a:r>
              <a:rPr lang="en-US" altLang="zh-CN" sz="2400" b="1" baseline="-25000" dirty="0" err="1" smtClean="0">
                <a:solidFill>
                  <a:srgbClr val="000000"/>
                </a:solidFill>
                <a:latin typeface="Times New Roman" pitchFamily="18" charset="0"/>
                <a:ea typeface="楷体" pitchFamily="49" charset="-122"/>
                <a:sym typeface="Symbol"/>
              </a:rPr>
              <a:t>c</a:t>
            </a:r>
            <a:r>
              <a:rPr lang="en-US" altLang="zh-CN" sz="2400" b="1" dirty="0" smtClean="0">
                <a:solidFill>
                  <a:srgbClr val="000000"/>
                </a:solidFill>
                <a:latin typeface="Times New Roman" pitchFamily="18" charset="0"/>
                <a:ea typeface="楷体" pitchFamily="49" charset="-122"/>
                <a:sym typeface="Symbol"/>
              </a:rPr>
              <a:t>(</a:t>
            </a:r>
            <a:r>
              <a:rPr lang="zh-CN" altLang="en-US" sz="2400" b="1" dirty="0" smtClean="0">
                <a:solidFill>
                  <a:srgbClr val="000000"/>
                </a:solidFill>
                <a:latin typeface="Times New Roman" pitchFamily="18" charset="0"/>
                <a:ea typeface="楷体" pitchFamily="49" charset="-122"/>
                <a:sym typeface="Symbol"/>
              </a:rPr>
              <a:t>中</a:t>
            </a:r>
            <a:r>
              <a:rPr lang="en-US" altLang="zh-CN" sz="2400" b="1" dirty="0" smtClean="0">
                <a:solidFill>
                  <a:srgbClr val="000000"/>
                </a:solidFill>
                <a:latin typeface="Times New Roman" pitchFamily="18" charset="0"/>
                <a:ea typeface="楷体" pitchFamily="49" charset="-122"/>
                <a:sym typeface="Symbol"/>
              </a:rPr>
              <a:t>)</a:t>
            </a:r>
            <a:r>
              <a:rPr lang="zh-CN" altLang="en-US" sz="2400" b="1" dirty="0" smtClean="0">
                <a:solidFill>
                  <a:srgbClr val="000000"/>
                </a:solidFill>
                <a:latin typeface="Times New Roman" pitchFamily="18" charset="0"/>
                <a:ea typeface="楷体" pitchFamily="49" charset="-122"/>
                <a:sym typeface="Symbol"/>
              </a:rPr>
              <a:t>、 </a:t>
            </a:r>
            <a:r>
              <a:rPr lang="en-US" altLang="zh-CN" sz="2400" b="1" dirty="0" smtClean="0">
                <a:solidFill>
                  <a:srgbClr val="000000"/>
                </a:solidFill>
                <a:latin typeface="Times New Roman" pitchFamily="18" charset="0"/>
                <a:ea typeface="楷体" pitchFamily="49" charset="-122"/>
                <a:sym typeface="Symbol"/>
              </a:rPr>
              <a:t>T&gt;&gt;</a:t>
            </a:r>
            <a:r>
              <a:rPr lang="en-US" altLang="zh-CN" sz="2400" b="1" dirty="0" err="1" smtClean="0">
                <a:solidFill>
                  <a:srgbClr val="000000"/>
                </a:solidFill>
                <a:latin typeface="Times New Roman" pitchFamily="18" charset="0"/>
                <a:ea typeface="楷体" pitchFamily="49" charset="-122"/>
                <a:sym typeface="Symbol"/>
              </a:rPr>
              <a:t>T</a:t>
            </a:r>
            <a:r>
              <a:rPr lang="en-US" altLang="zh-CN" sz="2400" b="1" baseline="-25000" dirty="0" err="1" smtClean="0">
                <a:solidFill>
                  <a:srgbClr val="000000"/>
                </a:solidFill>
                <a:latin typeface="Times New Roman" pitchFamily="18" charset="0"/>
                <a:ea typeface="楷体" pitchFamily="49" charset="-122"/>
                <a:sym typeface="Symbol"/>
              </a:rPr>
              <a:t>c</a:t>
            </a:r>
            <a:r>
              <a:rPr lang="en-US" altLang="zh-CN" sz="2400" b="1" dirty="0" smtClean="0">
                <a:solidFill>
                  <a:srgbClr val="000000"/>
                </a:solidFill>
                <a:latin typeface="Times New Roman" pitchFamily="18" charset="0"/>
                <a:ea typeface="楷体" pitchFamily="49" charset="-122"/>
                <a:sym typeface="Symbol"/>
              </a:rPr>
              <a:t>(</a:t>
            </a:r>
            <a:r>
              <a:rPr lang="zh-CN" altLang="en-US" sz="2400" b="1" dirty="0" smtClean="0">
                <a:solidFill>
                  <a:srgbClr val="000000"/>
                </a:solidFill>
                <a:latin typeface="Times New Roman" pitchFamily="18" charset="0"/>
                <a:ea typeface="楷体" pitchFamily="49" charset="-122"/>
                <a:sym typeface="Symbol"/>
              </a:rPr>
              <a:t>右</a:t>
            </a:r>
            <a:r>
              <a:rPr lang="en-US" altLang="zh-CN" sz="2400" b="1" dirty="0" smtClean="0">
                <a:solidFill>
                  <a:srgbClr val="000000"/>
                </a:solidFill>
                <a:latin typeface="Times New Roman" pitchFamily="18" charset="0"/>
                <a:ea typeface="楷体" pitchFamily="49" charset="-122"/>
                <a:sym typeface="Symbol"/>
              </a:rPr>
              <a:t>)</a:t>
            </a:r>
            <a:r>
              <a:rPr lang="zh-CN" altLang="en-US" sz="2400" b="1" dirty="0" smtClean="0">
                <a:solidFill>
                  <a:srgbClr val="000000"/>
                </a:solidFill>
                <a:latin typeface="Times New Roman" pitchFamily="18" charset="0"/>
                <a:ea typeface="楷体" pitchFamily="49" charset="-122"/>
                <a:sym typeface="Symbol"/>
              </a:rPr>
              <a:t>。</a:t>
            </a:r>
          </a:p>
        </p:txBody>
      </p:sp>
      <p:sp>
        <p:nvSpPr>
          <p:cNvPr id="10" name="灯片编号占位符 3"/>
          <p:cNvSpPr>
            <a:spLocks noGrp="1"/>
          </p:cNvSpPr>
          <p:nvPr>
            <p:ph type="sldNum" sz="quarter" idx="12"/>
          </p:nvPr>
        </p:nvSpPr>
        <p:spPr>
          <a:xfrm>
            <a:off x="84138" y="6242050"/>
            <a:ext cx="982662" cy="488950"/>
          </a:xfrm>
        </p:spPr>
        <p:txBody>
          <a:bodyPr/>
          <a:lstStyle/>
          <a:p>
            <a:pPr>
              <a:defRPr/>
            </a:pPr>
            <a:fld id="{F4888A3A-80DA-4FBC-88DF-83FA6B7B708A}" type="slidenum">
              <a:rPr lang="zh-CN" altLang="zh-CN" smtClean="0"/>
              <a:pPr>
                <a:defRPr/>
              </a:pPr>
              <a:t>98</a:t>
            </a:fld>
            <a:endParaRPr lang="zh-CN" altLang="zh-CN" dirty="0"/>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9"/>
          <p:cNvSpPr>
            <a:spLocks noChangeArrowheads="1"/>
          </p:cNvSpPr>
          <p:nvPr/>
        </p:nvSpPr>
        <p:spPr bwMode="auto">
          <a:xfrm>
            <a:off x="228600" y="228600"/>
            <a:ext cx="3608680" cy="523220"/>
          </a:xfrm>
          <a:prstGeom prst="rect">
            <a:avLst/>
          </a:prstGeom>
          <a:noFill/>
          <a:ln w="9525">
            <a:noFill/>
            <a:miter lim="800000"/>
            <a:headEnd/>
            <a:tailEnd/>
          </a:ln>
        </p:spPr>
        <p:txBody>
          <a:bodyPr wrap="none">
            <a:spAutoFit/>
          </a:bodyPr>
          <a:lstStyle/>
          <a:p>
            <a:r>
              <a:rPr lang="en-US" altLang="zh-CN" sz="2800" b="1" dirty="0" smtClean="0">
                <a:solidFill>
                  <a:srgbClr val="333300"/>
                </a:solidFill>
                <a:latin typeface="Times New Roman" pitchFamily="18" charset="0"/>
                <a:ea typeface="楷体" pitchFamily="49" charset="-122"/>
              </a:rPr>
              <a:t>2.4 </a:t>
            </a:r>
            <a:r>
              <a:rPr lang="zh-CN" altLang="en-US" sz="2800" b="1" dirty="0" smtClean="0">
                <a:solidFill>
                  <a:srgbClr val="333300"/>
                </a:solidFill>
                <a:latin typeface="Times New Roman" pitchFamily="18" charset="0"/>
                <a:ea typeface="楷体" pitchFamily="49" charset="-122"/>
              </a:rPr>
              <a:t>蒙特卡洛方法应用</a:t>
            </a:r>
            <a:endParaRPr lang="zh-CN" altLang="en-US" sz="2800" dirty="0"/>
          </a:p>
        </p:txBody>
      </p:sp>
      <p:sp>
        <p:nvSpPr>
          <p:cNvPr id="6" name="Line 5"/>
          <p:cNvSpPr>
            <a:spLocks noChangeShapeType="1"/>
          </p:cNvSpPr>
          <p:nvPr/>
        </p:nvSpPr>
        <p:spPr bwMode="auto">
          <a:xfrm>
            <a:off x="0" y="762000"/>
            <a:ext cx="7916863" cy="0"/>
          </a:xfrm>
          <a:prstGeom prst="line">
            <a:avLst/>
          </a:prstGeom>
          <a:noFill/>
          <a:ln w="12700">
            <a:solidFill>
              <a:srgbClr val="FF9900"/>
            </a:solidFill>
            <a:miter lim="800000"/>
            <a:headEnd/>
            <a:tailEnd/>
          </a:ln>
          <a:effectLst>
            <a:prstShdw prst="shdw17" dist="17961" dir="2700000">
              <a:srgbClr val="995C00"/>
            </a:prstShdw>
          </a:effectLst>
        </p:spPr>
        <p:txBody>
          <a:bodyPr lIns="90000" tIns="46800" rIns="90000" bIns="46800"/>
          <a:lstStyle/>
          <a:p>
            <a:endParaRPr lang="zh-CN" altLang="en-US"/>
          </a:p>
        </p:txBody>
      </p:sp>
      <p:sp>
        <p:nvSpPr>
          <p:cNvPr id="7" name="Rectangle 4"/>
          <p:cNvSpPr>
            <a:spLocks noChangeArrowheads="1"/>
          </p:cNvSpPr>
          <p:nvPr/>
        </p:nvSpPr>
        <p:spPr bwMode="auto">
          <a:xfrm>
            <a:off x="107950" y="838200"/>
            <a:ext cx="9036050" cy="461665"/>
          </a:xfrm>
          <a:prstGeom prst="rect">
            <a:avLst/>
          </a:prstGeom>
          <a:noFill/>
          <a:ln w="9525">
            <a:noFill/>
            <a:miter lim="800000"/>
            <a:headEnd/>
            <a:tailEnd/>
          </a:ln>
        </p:spPr>
        <p:txBody>
          <a:bodyPr>
            <a:spAutoFit/>
          </a:bodyPr>
          <a:lstStyle/>
          <a:p>
            <a:r>
              <a:rPr lang="en-US" altLang="zh-CN" sz="2400" b="1" dirty="0" smtClean="0">
                <a:solidFill>
                  <a:srgbClr val="0000FF"/>
                </a:solidFill>
                <a:latin typeface="Times New Roman" pitchFamily="18" charset="0"/>
                <a:ea typeface="楷体" pitchFamily="49" charset="-122"/>
              </a:rPr>
              <a:t>Ising</a:t>
            </a:r>
            <a:r>
              <a:rPr lang="zh-CN" altLang="en-US" sz="2400" b="1" dirty="0" smtClean="0">
                <a:solidFill>
                  <a:srgbClr val="0000FF"/>
                </a:solidFill>
                <a:latin typeface="Times New Roman" pitchFamily="18" charset="0"/>
                <a:ea typeface="楷体" pitchFamily="49" charset="-122"/>
              </a:rPr>
              <a:t>模型</a:t>
            </a:r>
            <a:endParaRPr lang="en-US" altLang="zh-CN" sz="2400" b="1" dirty="0" smtClean="0">
              <a:solidFill>
                <a:srgbClr val="0000FF"/>
              </a:solidFill>
              <a:latin typeface="Times New Roman" pitchFamily="18" charset="0"/>
              <a:ea typeface="楷体" pitchFamily="49" charset="-122"/>
            </a:endParaRPr>
          </a:p>
        </p:txBody>
      </p:sp>
      <p:sp>
        <p:nvSpPr>
          <p:cNvPr id="19" name="矩形 18"/>
          <p:cNvSpPr/>
          <p:nvPr/>
        </p:nvSpPr>
        <p:spPr>
          <a:xfrm>
            <a:off x="3902657" y="300335"/>
            <a:ext cx="2040943" cy="461665"/>
          </a:xfrm>
          <a:prstGeom prst="rect">
            <a:avLst/>
          </a:prstGeom>
        </p:spPr>
        <p:txBody>
          <a:bodyPr wrap="none">
            <a:spAutoFit/>
          </a:bodyPr>
          <a:lstStyle/>
          <a:p>
            <a:r>
              <a:rPr lang="zh-CN" altLang="en-US" sz="2400" b="1" dirty="0" smtClean="0">
                <a:solidFill>
                  <a:srgbClr val="FF0000"/>
                </a:solidFill>
                <a:latin typeface="Times New Roman" pitchFamily="18" charset="0"/>
                <a:ea typeface="楷体" pitchFamily="49" charset="-122"/>
              </a:rPr>
              <a:t>经典体系应用</a:t>
            </a:r>
            <a:endParaRPr lang="zh-CN" altLang="en-US" sz="2400" dirty="0"/>
          </a:p>
        </p:txBody>
      </p:sp>
      <p:pic>
        <p:nvPicPr>
          <p:cNvPr id="8" name="Picture 4"/>
          <p:cNvPicPr>
            <a:picLocks noChangeAspect="1" noChangeArrowheads="1"/>
          </p:cNvPicPr>
          <p:nvPr/>
        </p:nvPicPr>
        <p:blipFill>
          <a:blip r:embed="rId2" cstate="print"/>
          <a:srcRect/>
          <a:stretch>
            <a:fillRect/>
          </a:stretch>
        </p:blipFill>
        <p:spPr bwMode="auto">
          <a:xfrm>
            <a:off x="304800" y="1447800"/>
            <a:ext cx="8370888" cy="3506787"/>
          </a:xfrm>
          <a:prstGeom prst="rect">
            <a:avLst/>
          </a:prstGeom>
          <a:noFill/>
          <a:ln w="9525">
            <a:noFill/>
            <a:miter lim="800000"/>
            <a:headEnd/>
            <a:tailEnd/>
          </a:ln>
        </p:spPr>
      </p:pic>
      <p:sp>
        <p:nvSpPr>
          <p:cNvPr id="9" name="Rectangle 5"/>
          <p:cNvSpPr>
            <a:spLocks noChangeArrowheads="1"/>
          </p:cNvSpPr>
          <p:nvPr/>
        </p:nvSpPr>
        <p:spPr bwMode="auto">
          <a:xfrm>
            <a:off x="1835150" y="5335587"/>
            <a:ext cx="5556250" cy="830997"/>
          </a:xfrm>
          <a:prstGeom prst="rect">
            <a:avLst/>
          </a:prstGeom>
          <a:noFill/>
          <a:ln w="9525">
            <a:noFill/>
            <a:miter lim="800000"/>
            <a:headEnd/>
            <a:tailEnd/>
          </a:ln>
        </p:spPr>
        <p:txBody>
          <a:bodyPr wrap="square">
            <a:spAutoFit/>
          </a:bodyPr>
          <a:lstStyle/>
          <a:p>
            <a:pPr algn="just"/>
            <a:r>
              <a:rPr lang="zh-CN" altLang="en-US" sz="2400" b="1" dirty="0" smtClean="0">
                <a:solidFill>
                  <a:srgbClr val="000000"/>
                </a:solidFill>
                <a:latin typeface="Times New Roman" pitchFamily="18" charset="0"/>
                <a:ea typeface="楷体" pitchFamily="49" charset="-122"/>
                <a:sym typeface="Symbol"/>
              </a:rPr>
              <a:t>不同温度下，</a:t>
            </a:r>
            <a:r>
              <a:rPr lang="en-US" altLang="zh-CN" sz="2400" b="1" dirty="0" smtClean="0">
                <a:solidFill>
                  <a:srgbClr val="000000"/>
                </a:solidFill>
                <a:latin typeface="Times New Roman" pitchFamily="18" charset="0"/>
                <a:ea typeface="楷体" pitchFamily="49" charset="-122"/>
                <a:sym typeface="Symbol"/>
              </a:rPr>
              <a:t>2</a:t>
            </a:r>
            <a:r>
              <a:rPr lang="zh-CN" altLang="en-US" sz="2400" b="1" dirty="0" smtClean="0">
                <a:solidFill>
                  <a:srgbClr val="000000"/>
                </a:solidFill>
                <a:latin typeface="Times New Roman" pitchFamily="18" charset="0"/>
                <a:ea typeface="楷体" pitchFamily="49" charset="-122"/>
                <a:sym typeface="Symbol"/>
              </a:rPr>
              <a:t>维</a:t>
            </a:r>
            <a:r>
              <a:rPr lang="en-US" altLang="zh-CN" sz="2400" b="1" dirty="0" smtClean="0">
                <a:solidFill>
                  <a:srgbClr val="000000"/>
                </a:solidFill>
                <a:latin typeface="Times New Roman" pitchFamily="18" charset="0"/>
                <a:ea typeface="楷体" pitchFamily="49" charset="-122"/>
                <a:sym typeface="Symbol"/>
              </a:rPr>
              <a:t>10×10</a:t>
            </a:r>
            <a:r>
              <a:rPr lang="zh-CN" altLang="en-US" sz="2400" b="1" dirty="0" smtClean="0">
                <a:solidFill>
                  <a:srgbClr val="000000"/>
                </a:solidFill>
                <a:latin typeface="Times New Roman" pitchFamily="18" charset="0"/>
                <a:ea typeface="楷体" pitchFamily="49" charset="-122"/>
                <a:sym typeface="Symbol"/>
              </a:rPr>
              <a:t>正方</a:t>
            </a:r>
            <a:r>
              <a:rPr lang="en-US" altLang="zh-CN" sz="2400" b="1" dirty="0" err="1" smtClean="0">
                <a:solidFill>
                  <a:srgbClr val="000000"/>
                </a:solidFill>
                <a:latin typeface="Times New Roman" pitchFamily="18" charset="0"/>
                <a:ea typeface="楷体" pitchFamily="49" charset="-122"/>
                <a:sym typeface="Symbol"/>
              </a:rPr>
              <a:t>Ising</a:t>
            </a:r>
            <a:r>
              <a:rPr lang="en-US" altLang="zh-CN" sz="2400" b="1" dirty="0" smtClean="0">
                <a:solidFill>
                  <a:srgbClr val="000000"/>
                </a:solidFill>
                <a:latin typeface="Times New Roman" pitchFamily="18" charset="0"/>
                <a:ea typeface="楷体" pitchFamily="49" charset="-122"/>
                <a:sym typeface="Symbol"/>
              </a:rPr>
              <a:t> </a:t>
            </a:r>
            <a:r>
              <a:rPr lang="zh-CN" altLang="en-US" sz="2400" b="1" dirty="0" smtClean="0">
                <a:solidFill>
                  <a:srgbClr val="000000"/>
                </a:solidFill>
                <a:latin typeface="Times New Roman" pitchFamily="18" charset="0"/>
                <a:ea typeface="楷体" pitchFamily="49" charset="-122"/>
                <a:sym typeface="Symbol"/>
              </a:rPr>
              <a:t>点阵上的磁化强度随时间变化的计算结果</a:t>
            </a:r>
            <a:r>
              <a:rPr lang="en-US" altLang="zh-CN" sz="2400" b="1" dirty="0" smtClean="0">
                <a:solidFill>
                  <a:srgbClr val="000000"/>
                </a:solidFill>
                <a:latin typeface="Times New Roman" pitchFamily="18" charset="0"/>
                <a:ea typeface="楷体" pitchFamily="49" charset="-122"/>
                <a:sym typeface="Symbol"/>
              </a:rPr>
              <a:t>.</a:t>
            </a:r>
          </a:p>
        </p:txBody>
      </p:sp>
      <p:sp>
        <p:nvSpPr>
          <p:cNvPr id="10" name="灯片编号占位符 3"/>
          <p:cNvSpPr>
            <a:spLocks noGrp="1"/>
          </p:cNvSpPr>
          <p:nvPr>
            <p:ph type="sldNum" sz="quarter" idx="12"/>
          </p:nvPr>
        </p:nvSpPr>
        <p:spPr>
          <a:xfrm>
            <a:off x="84138" y="6242050"/>
            <a:ext cx="982662" cy="488950"/>
          </a:xfrm>
        </p:spPr>
        <p:txBody>
          <a:bodyPr/>
          <a:lstStyle/>
          <a:p>
            <a:pPr>
              <a:defRPr/>
            </a:pPr>
            <a:fld id="{F4888A3A-80DA-4FBC-88DF-83FA6B7B708A}" type="slidenum">
              <a:rPr lang="zh-CN" altLang="zh-CN" smtClean="0"/>
              <a:pPr>
                <a:defRPr/>
              </a:pPr>
              <a:t>99</a:t>
            </a:fld>
            <a:endParaRPr lang="zh-CN" altLang="zh-CN" dirty="0"/>
          </a:p>
        </p:txBody>
      </p:sp>
    </p:spTree>
  </p:cSld>
  <p:clrMapOvr>
    <a:masterClrMapping/>
  </p:clrMapOvr>
</p:sld>
</file>

<file path=ppt/theme/theme1.xml><?xml version="1.0" encoding="utf-8"?>
<a:theme xmlns:a="http://schemas.openxmlformats.org/drawingml/2006/main" name="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Capsules">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25400">
          <a:solidFill>
            <a:srgbClr val="000000"/>
          </a:solidFill>
        </a:ln>
      </a:spPr>
      <a:bodyPr rtlCol="0" anchor="ctr"/>
      <a:lstStyle>
        <a:defPPr algn="ctr">
          <a:defRPr dirty="0"/>
        </a:defPPr>
      </a:lstStyle>
      <a:style>
        <a:lnRef idx="1">
          <a:schemeClr val="accent1"/>
        </a:lnRef>
        <a:fillRef idx="0">
          <a:schemeClr val="accent1"/>
        </a:fillRef>
        <a:effectRef idx="0">
          <a:schemeClr val="accent1"/>
        </a:effectRef>
        <a:fontRef idx="minor">
          <a:schemeClr val="tx1"/>
        </a:fontRef>
      </a:style>
    </a:spDef>
    <a:txDef>
      <a:spPr>
        <a:noFill/>
      </a:spPr>
      <a:bodyPr wrap="none" rtlCol="0">
        <a:spAutoFit/>
      </a:bodyPr>
      <a:lstStyle>
        <a:defPPr>
          <a:defRPr dirty="0" smtClean="0">
            <a:sym typeface="Symbol"/>
          </a:defRPr>
        </a:defPPr>
      </a:lstStyle>
    </a:tx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15046</TotalTime>
  <Pages>0</Pages>
  <Words>16609</Words>
  <Characters>0</Characters>
  <Application>Microsoft Office PowerPoint</Application>
  <DocSecurity>0</DocSecurity>
  <PresentationFormat>全屏显示(4:3)</PresentationFormat>
  <Lines>0</Lines>
  <Paragraphs>1233</Paragraphs>
  <Slides>119</Slides>
  <Notes>3</Notes>
  <HiddenSlides>0</HiddenSlides>
  <MMClips>0</MMClips>
  <ScaleCrop>false</ScaleCrop>
  <HeadingPairs>
    <vt:vector size="6" baseType="variant">
      <vt:variant>
        <vt:lpstr>主题</vt:lpstr>
      </vt:variant>
      <vt:variant>
        <vt:i4>1</vt:i4>
      </vt:variant>
      <vt:variant>
        <vt:lpstr>嵌入 OLE 服务器</vt:lpstr>
      </vt:variant>
      <vt:variant>
        <vt:i4>3</vt:i4>
      </vt:variant>
      <vt:variant>
        <vt:lpstr>幻灯片标题</vt:lpstr>
      </vt:variant>
      <vt:variant>
        <vt:i4>119</vt:i4>
      </vt:variant>
    </vt:vector>
  </HeadingPairs>
  <TitlesOfParts>
    <vt:vector size="123" baseType="lpstr">
      <vt:lpstr>Capsules</vt:lpstr>
      <vt:lpstr>Equation</vt:lpstr>
      <vt:lpstr>公式</vt:lpstr>
      <vt:lpstr>Graph</vt:lpstr>
      <vt:lpstr>幻灯片 1</vt:lpstr>
      <vt:lpstr>幻灯片 2</vt:lpstr>
      <vt:lpstr>幻灯片 3</vt:lpstr>
      <vt:lpstr>幻灯片 4</vt:lpstr>
      <vt:lpstr>幻灯片 5</vt:lpstr>
      <vt:lpstr>幻灯片 6</vt:lpstr>
      <vt:lpstr>幻灯片 7</vt:lpstr>
      <vt:lpstr>幻灯片 8</vt:lpstr>
      <vt:lpstr>幻灯片 9</vt:lpstr>
      <vt:lpstr>幻灯片 10</vt:lpstr>
      <vt:lpstr>幻灯片 11</vt:lpstr>
      <vt:lpstr>幻灯片 12</vt:lpstr>
      <vt:lpstr>幻灯片 13</vt:lpstr>
      <vt:lpstr>幻灯片 14</vt:lpstr>
      <vt:lpstr>幻灯片 15</vt:lpstr>
      <vt:lpstr>幻灯片 16</vt:lpstr>
      <vt:lpstr>幻灯片 17</vt:lpstr>
      <vt:lpstr>幻灯片 18</vt:lpstr>
      <vt:lpstr>幻灯片 19</vt:lpstr>
      <vt:lpstr>幻灯片 20</vt:lpstr>
      <vt:lpstr>幻灯片 21</vt:lpstr>
      <vt:lpstr>幻灯片 22</vt:lpstr>
      <vt:lpstr>幻灯片 23</vt:lpstr>
      <vt:lpstr>幻灯片 24</vt:lpstr>
      <vt:lpstr>幻灯片 25</vt:lpstr>
      <vt:lpstr>幻灯片 26</vt:lpstr>
      <vt:lpstr>幻灯片 27</vt:lpstr>
      <vt:lpstr>幻灯片 28</vt:lpstr>
      <vt:lpstr>幻灯片 29</vt:lpstr>
      <vt:lpstr>幻灯片 30</vt:lpstr>
      <vt:lpstr>幻灯片 31</vt:lpstr>
      <vt:lpstr>幻灯片 32</vt:lpstr>
      <vt:lpstr>幻灯片 33</vt:lpstr>
      <vt:lpstr>幻灯片 34</vt:lpstr>
      <vt:lpstr>幻灯片 35</vt:lpstr>
      <vt:lpstr>幻灯片 36</vt:lpstr>
      <vt:lpstr>幻灯片 37</vt:lpstr>
      <vt:lpstr>幻灯片 38</vt:lpstr>
      <vt:lpstr>幻灯片 39</vt:lpstr>
      <vt:lpstr>幻灯片 40</vt:lpstr>
      <vt:lpstr>幻灯片 41</vt:lpstr>
      <vt:lpstr>幻灯片 42</vt:lpstr>
      <vt:lpstr>幻灯片 43</vt:lpstr>
      <vt:lpstr>幻灯片 44</vt:lpstr>
      <vt:lpstr>幻灯片 45</vt:lpstr>
      <vt:lpstr>幻灯片 46</vt:lpstr>
      <vt:lpstr>幻灯片 47</vt:lpstr>
      <vt:lpstr>幻灯片 48</vt:lpstr>
      <vt:lpstr>幻灯片 49</vt:lpstr>
      <vt:lpstr>幻灯片 50</vt:lpstr>
      <vt:lpstr>幻灯片 51</vt:lpstr>
      <vt:lpstr>幻灯片 52</vt:lpstr>
      <vt:lpstr>幻灯片 53</vt:lpstr>
      <vt:lpstr>幻灯片 54</vt:lpstr>
      <vt:lpstr>幻灯片 55</vt:lpstr>
      <vt:lpstr>幻灯片 56</vt:lpstr>
      <vt:lpstr>幻灯片 57</vt:lpstr>
      <vt:lpstr>幻灯片 58</vt:lpstr>
      <vt:lpstr>幻灯片 59</vt:lpstr>
      <vt:lpstr>幻灯片 60</vt:lpstr>
      <vt:lpstr>幻灯片 61</vt:lpstr>
      <vt:lpstr>幻灯片 62</vt:lpstr>
      <vt:lpstr>幻灯片 63</vt:lpstr>
      <vt:lpstr>幻灯片 64</vt:lpstr>
      <vt:lpstr>幻灯片 65</vt:lpstr>
      <vt:lpstr>幻灯片 66</vt:lpstr>
      <vt:lpstr>幻灯片 67</vt:lpstr>
      <vt:lpstr>幻灯片 68</vt:lpstr>
      <vt:lpstr>幻灯片 69</vt:lpstr>
      <vt:lpstr>幻灯片 70</vt:lpstr>
      <vt:lpstr>幻灯片 71</vt:lpstr>
      <vt:lpstr>幻灯片 72</vt:lpstr>
      <vt:lpstr>幻灯片 73</vt:lpstr>
      <vt:lpstr>幻灯片 74</vt:lpstr>
      <vt:lpstr>幻灯片 75</vt:lpstr>
      <vt:lpstr>幻灯片 76</vt:lpstr>
      <vt:lpstr>幻灯片 77</vt:lpstr>
      <vt:lpstr>幻灯片 78</vt:lpstr>
      <vt:lpstr>幻灯片 79</vt:lpstr>
      <vt:lpstr>幻灯片 80</vt:lpstr>
      <vt:lpstr>幻灯片 81</vt:lpstr>
      <vt:lpstr>幻灯片 82</vt:lpstr>
      <vt:lpstr>幻灯片 83</vt:lpstr>
      <vt:lpstr>幻灯片 84</vt:lpstr>
      <vt:lpstr>幻灯片 85</vt:lpstr>
      <vt:lpstr>幻灯片 86</vt:lpstr>
      <vt:lpstr>幻灯片 87</vt:lpstr>
      <vt:lpstr>幻灯片 88</vt:lpstr>
      <vt:lpstr>幻灯片 89</vt:lpstr>
      <vt:lpstr>幻灯片 90</vt:lpstr>
      <vt:lpstr>幻灯片 91</vt:lpstr>
      <vt:lpstr>幻灯片 92</vt:lpstr>
      <vt:lpstr>幻灯片 93</vt:lpstr>
      <vt:lpstr>幻灯片 94</vt:lpstr>
      <vt:lpstr>幻灯片 95</vt:lpstr>
      <vt:lpstr>幻灯片 96</vt:lpstr>
      <vt:lpstr>幻灯片 97</vt:lpstr>
      <vt:lpstr>幻灯片 98</vt:lpstr>
      <vt:lpstr>幻灯片 99</vt:lpstr>
      <vt:lpstr>幻灯片 100</vt:lpstr>
      <vt:lpstr>幻灯片 101</vt:lpstr>
      <vt:lpstr>幻灯片 102</vt:lpstr>
      <vt:lpstr>幻灯片 103</vt:lpstr>
      <vt:lpstr>幻灯片 104</vt:lpstr>
      <vt:lpstr>幻灯片 105</vt:lpstr>
      <vt:lpstr>幻灯片 106</vt:lpstr>
      <vt:lpstr>幻灯片 107</vt:lpstr>
      <vt:lpstr>幻灯片 108</vt:lpstr>
      <vt:lpstr>幻灯片 109</vt:lpstr>
      <vt:lpstr>幻灯片 110</vt:lpstr>
      <vt:lpstr>幻灯片 111</vt:lpstr>
      <vt:lpstr>幻灯片 112</vt:lpstr>
      <vt:lpstr>幻灯片 113</vt:lpstr>
      <vt:lpstr>幻灯片 114</vt:lpstr>
      <vt:lpstr>幻灯片 115</vt:lpstr>
      <vt:lpstr>幻灯片 116</vt:lpstr>
      <vt:lpstr>幻灯片 117</vt:lpstr>
      <vt:lpstr>幻灯片 118</vt:lpstr>
      <vt:lpstr>幻灯片 119</vt:lpstr>
    </vt:vector>
  </TitlesOfParts>
  <LinksUpToDate>false</LinksUpToDate>
  <CharactersWithSpaces>0</CharactersWithSpaces>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Administrator</dc:creator>
  <cp:lastModifiedBy>微软中国</cp:lastModifiedBy>
  <cp:revision>1868</cp:revision>
  <cp:lastPrinted>1601-01-01T00:00:00Z</cp:lastPrinted>
  <dcterms:created xsi:type="dcterms:W3CDTF">1601-01-01T00:00:00Z</dcterms:created>
  <dcterms:modified xsi:type="dcterms:W3CDTF">2017-11-08T05:29:00Z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r8>1</vt:r8>
  </property>
  <property fmtid="{D5CDD505-2E9C-101B-9397-08002B2CF9AE}" pid="3" name="KSOProductBuildVer">
    <vt:lpwstr>2052-6.6.0.2877</vt:lpwstr>
  </property>
</Properties>
</file>